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</p:sldIdLst>
  <p:sldSz cx="9144000" cy="5143500" type="screen16x9"/>
  <p:notesSz cx="6858000" cy="9144000"/>
  <p:embeddedFontLst>
    <p:embeddedFont>
      <p:font typeface="Average" pitchFamily="2" charset="77"/>
      <p:regular r:id="rId15"/>
    </p:embeddedFont>
    <p:embeddedFont>
      <p:font typeface="Helvetica Neue" panose="02000503000000020004" pitchFamily="2" charset="0"/>
      <p:regular r:id="rId16"/>
      <p:bold r:id="rId17"/>
      <p:italic r:id="rId18"/>
      <p:boldItalic r:id="rId19"/>
    </p:embeddedFont>
    <p:embeddedFont>
      <p:font typeface="Oswald" pitchFamily="2" charset="77"/>
      <p:regular r:id="rId20"/>
      <p:bold r:id="rId21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5" roundtripDataSignature="AMtx7mhhLZj2zPh/VqxzH7FClxx5Kemiw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 snapToGrid="0">
      <p:cViewPr varScale="1">
        <p:scale>
          <a:sx n="161" d="100"/>
          <a:sy n="161" d="100"/>
        </p:scale>
        <p:origin x="784" y="20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customschemas.google.com/relationships/presentationmetadata" Target="meta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" name="Google Shape;57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Say why we’re here </a:t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5" name="Google Shape;12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“Poor PW practices” =&gt; this could be spelled out w/ a special slide etc. Kids will laugh. But you can also ask them: how many of you have a pw = “password123” etc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1" name="Google Shape;131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725173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3" name="Google Shape;63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The city of Baltimore suffered ~$18 million in damages after refusing to pay a RobbinHood ransomware demand of 13 Bitcoin (~$77,220 in May 2019, ~$811,500 today). </a:t>
            </a:r>
            <a:endParaRPr/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Sensitive, internal documents from Sony Pictures was leaked after the company refused to pull Seth Rogen and James Franco’s </a:t>
            </a:r>
            <a:r>
              <a:rPr lang="en" i="1"/>
              <a:t>The Interview</a:t>
            </a:r>
            <a:r>
              <a:rPr lang="en"/>
              <a:t> (2014) from theaters.</a:t>
            </a:r>
            <a:endParaRPr/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>
                <a:solidFill>
                  <a:schemeClr val="dk1"/>
                </a:solidFill>
              </a:rPr>
              <a:t>The Wall Street Journal reported the first alleged ransomware-driven death following an attack against an Alabama hospital’s computer systems.</a:t>
            </a:r>
            <a:endParaRPr/>
          </a:p>
          <a:p>
            <a:pPr marL="45720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</a:pPr>
            <a:r>
              <a:rPr lang="en"/>
              <a:t>310,000 CU student’s private information was stolen following a ransomware attack against file transfer vendor Acellion earlier this year.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3" name="Google Shape;73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9" name="Google Shape;79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203714e4a9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" name="Google Shape;87;g203714e4a9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203714e4a94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" name="Google Shape;93;g203714e4a94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81eac90349_1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0" name="Google Shape;100;g281eac90349_1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203714e4a94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g203714e4a94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03714e4a94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203714e4a94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19"/>
          <p:cNvGrpSpPr/>
          <p:nvPr/>
        </p:nvGrpSpPr>
        <p:grpSpPr>
          <a:xfrm>
            <a:off x="4350279" y="2855377"/>
            <a:ext cx="443589" cy="105632"/>
            <a:chOff x="4137525" y="2915950"/>
            <a:chExt cx="869100" cy="207000"/>
          </a:xfrm>
        </p:grpSpPr>
        <p:sp>
          <p:nvSpPr>
            <p:cNvPr id="11" name="Google Shape;11;p19"/>
            <p:cNvSpPr/>
            <p:nvPr/>
          </p:nvSpPr>
          <p:spPr>
            <a:xfrm>
              <a:off x="446857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2" name="Google Shape;12;p19"/>
            <p:cNvSpPr/>
            <p:nvPr/>
          </p:nvSpPr>
          <p:spPr>
            <a:xfrm>
              <a:off x="47996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3" name="Google Shape;13;p19"/>
            <p:cNvSpPr/>
            <p:nvPr/>
          </p:nvSpPr>
          <p:spPr>
            <a:xfrm>
              <a:off x="4137525" y="2915950"/>
              <a:ext cx="207000" cy="207000"/>
            </a:xfrm>
            <a:prstGeom prst="ellipse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14" name="Google Shape;14;p19"/>
          <p:cNvSpPr txBox="1">
            <a:spLocks noGrp="1"/>
          </p:cNvSpPr>
          <p:nvPr>
            <p:ph type="ctrTitle"/>
          </p:nvPr>
        </p:nvSpPr>
        <p:spPr>
          <a:xfrm>
            <a:off x="671258" y="990800"/>
            <a:ext cx="7801500" cy="1730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" name="Google Shape;15;p19"/>
          <p:cNvSpPr txBox="1">
            <a:spLocks noGrp="1"/>
          </p:cNvSpPr>
          <p:nvPr>
            <p:ph type="subTitle" idx="1"/>
          </p:nvPr>
        </p:nvSpPr>
        <p:spPr>
          <a:xfrm>
            <a:off x="671250" y="3174876"/>
            <a:ext cx="78015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16" name="Google Shape;16;p1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8"/>
          <p:cNvSpPr txBox="1">
            <a:spLocks noGrp="1"/>
          </p:cNvSpPr>
          <p:nvPr>
            <p:ph type="title" hasCustomPrompt="1"/>
          </p:nvPr>
        </p:nvSpPr>
        <p:spPr>
          <a:xfrm>
            <a:off x="311700" y="1255275"/>
            <a:ext cx="8520600" cy="18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1" name="Google Shape;51;p28"/>
          <p:cNvSpPr txBox="1">
            <a:spLocks noGrp="1"/>
          </p:cNvSpPr>
          <p:nvPr>
            <p:ph type="body" idx="1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2" name="Google Shape;52;p2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9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2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Google Shape;20;p20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1"/>
          <p:cNvSpPr txBox="1">
            <a:spLocks noGrp="1"/>
          </p:cNvSpPr>
          <p:nvPr>
            <p:ph type="title"/>
          </p:nvPr>
        </p:nvSpPr>
        <p:spPr>
          <a:xfrm>
            <a:off x="671250" y="2141250"/>
            <a:ext cx="7852200" cy="86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23" name="Google Shape;23;p21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7" name="Google Shape;27;p22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8" name="Google Shape;28;p22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3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24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4" name="Google Shape;34;p24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24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5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62271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8" name="Google Shape;38;p25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26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" name="Google Shape;41;p26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" name="Google Shape;42;p26"/>
          <p:cNvSpPr txBox="1">
            <a:spLocks noGrp="1"/>
          </p:cNvSpPr>
          <p:nvPr>
            <p:ph type="title"/>
          </p:nvPr>
        </p:nvSpPr>
        <p:spPr>
          <a:xfrm>
            <a:off x="265500" y="1081400"/>
            <a:ext cx="4045200" cy="1710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43" name="Google Shape;43;p26"/>
          <p:cNvSpPr txBox="1">
            <a:spLocks noGrp="1"/>
          </p:cNvSpPr>
          <p:nvPr>
            <p:ph type="subTitle" idx="1"/>
          </p:nvPr>
        </p:nvSpPr>
        <p:spPr>
          <a:xfrm>
            <a:off x="265500" y="2845201"/>
            <a:ext cx="4045200" cy="13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None/>
              <a:defRPr sz="21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" name="Google Shape;44;p26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5" name="Google Shape;45;p26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lt1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7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Oswald"/>
              <a:buNone/>
              <a:defRPr sz="2100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</a:lstStyle>
          <a:p>
            <a:endParaRPr/>
          </a:p>
        </p:txBody>
      </p:sp>
      <p:sp>
        <p:nvSpPr>
          <p:cNvPr id="48" name="Google Shape;48;p27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late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swald"/>
              <a:buNone/>
              <a:defRPr sz="3000" b="0" i="0" u="none" strike="noStrike" cap="none">
                <a:solidFill>
                  <a:schemeClr val="dk1"/>
                </a:solidFill>
                <a:latin typeface="Oswald"/>
                <a:ea typeface="Oswald"/>
                <a:cs typeface="Oswald"/>
                <a:sym typeface="Oswald"/>
              </a:defRPr>
            </a:lvl9pPr>
          </a:lstStyle>
          <a:p>
            <a:endParaRPr/>
          </a:p>
        </p:txBody>
      </p:sp>
      <p:sp>
        <p:nvSpPr>
          <p:cNvPr id="7" name="Google Shape;7;p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800"/>
              <a:buFont typeface="Average"/>
              <a:buChar char="●"/>
              <a:defRPr sz="18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●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○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400"/>
              <a:buFont typeface="Average"/>
              <a:buChar char="■"/>
              <a:defRPr sz="14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endParaRPr/>
          </a:p>
        </p:txBody>
      </p:sp>
      <p:sp>
        <p:nvSpPr>
          <p:cNvPr id="8" name="Google Shape;8;p18"/>
          <p:cNvSpPr txBox="1">
            <a:spLocks noGrp="1"/>
          </p:cNvSpPr>
          <p:nvPr>
            <p:ph type="sldNum" idx="12"/>
          </p:nvPr>
        </p:nvSpPr>
        <p:spPr>
          <a:xfrm>
            <a:off x="8490250" y="468100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orbes.com/sites/forbestechcouncil/2021/09/14/one-stolen-password-took-down-the-colonial-pipeline---is-your-business-next/" TargetMode="External"/><Relationship Id="rId3" Type="http://schemas.openxmlformats.org/officeDocument/2006/relationships/hyperlink" Target="https://www.mcafee.com/enterprise/en-us/assets/reports/rp-hidden-costs-of-cybercrime.pdf" TargetMode="External"/><Relationship Id="rId7" Type="http://schemas.openxmlformats.org/officeDocument/2006/relationships/hyperlink" Target="https://www.buzzfeednews.com/article/charliewarzel/it-gets-worse-the-newest-sony-data-breach-exposes-thousands" TargetMode="External"/><Relationship Id="rId12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ncbi.nlm.nih.gov/pmc/articles/PMC5461132/" TargetMode="External"/><Relationship Id="rId11" Type="http://schemas.openxmlformats.org/officeDocument/2006/relationships/hyperlink" Target="https://www.pcmag.com/opinions/stop-changing-your-strong-unique-passwords-so-much" TargetMode="External"/><Relationship Id="rId5" Type="http://schemas.openxmlformats.org/officeDocument/2006/relationships/hyperlink" Target="https://hbr.org/2021/03/cyberattacks-are-inevitable-is-your-company-prepared" TargetMode="External"/><Relationship Id="rId10" Type="http://schemas.openxmlformats.org/officeDocument/2006/relationships/hyperlink" Target="https://cacm.acm.org/blogs/blog-cacm/123889-password-policies-are-getting-out-of-control/fulltext" TargetMode="External"/><Relationship Id="rId4" Type="http://schemas.openxmlformats.org/officeDocument/2006/relationships/hyperlink" Target="https://www.whitehouse.gov/briefing-room/statements-releases/2021/07/28/national-security-memorandum-on-improving-cybersecurity-for-critical-infrastructure-control-systems/" TargetMode="External"/><Relationship Id="rId9" Type="http://schemas.openxmlformats.org/officeDocument/2006/relationships/hyperlink" Target="https://www.youtube.com/watch?v=0SkdP36wiAU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ernetruleslab.com/responsible-computin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00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"/>
          <p:cNvSpPr txBox="1">
            <a:spLocks noGrp="1"/>
          </p:cNvSpPr>
          <p:nvPr>
            <p:ph type="ctrTitle"/>
          </p:nvPr>
        </p:nvSpPr>
        <p:spPr>
          <a:xfrm>
            <a:off x="570725" y="1015925"/>
            <a:ext cx="8216700" cy="1748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</a:pPr>
            <a:r>
              <a:rPr lang="en"/>
              <a:t>Password Strength &amp; Management</a:t>
            </a:r>
            <a:endParaRPr/>
          </a:p>
        </p:txBody>
      </p:sp>
      <p:sp>
        <p:nvSpPr>
          <p:cNvPr id="60" name="Google Shape;60;p1"/>
          <p:cNvSpPr txBox="1">
            <a:spLocks noGrp="1"/>
          </p:cNvSpPr>
          <p:nvPr>
            <p:ph type="subTitle" idx="1"/>
          </p:nvPr>
        </p:nvSpPr>
        <p:spPr>
          <a:xfrm>
            <a:off x="671250" y="3174875"/>
            <a:ext cx="7801500" cy="118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"/>
              <a:t>Introductory Lecture Materials</a:t>
            </a:r>
            <a:endParaRPr/>
          </a:p>
        </p:txBody>
      </p:sp>
      <p:pic>
        <p:nvPicPr>
          <p:cNvPr id="3" name="Picture 2" descr="A grey and black sign with a person in a circle&#10;&#10;Description automatically generated">
            <a:extLst>
              <a:ext uri="{FF2B5EF4-FFF2-40B4-BE49-F238E27FC236}">
                <a16:creationId xmlns:a16="http://schemas.microsoft.com/office/drawing/2014/main" id="{774416EA-E1C9-711F-6268-8115FB7225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4770725"/>
            <a:ext cx="763325" cy="26895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00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Plan of Action</a:t>
            </a:r>
            <a:endParaRPr/>
          </a:p>
        </p:txBody>
      </p:sp>
      <p:sp>
        <p:nvSpPr>
          <p:cNvPr id="128" name="Google Shape;128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How would YOU create password requirements?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What do you think should be taken into account when deciding on password requirements? What are the trade-offs?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For your assignment, you will create a very </a:t>
            </a:r>
            <a:r>
              <a:rPr lang="en" i="1" dirty="0"/>
              <a:t>basic</a:t>
            </a:r>
            <a:r>
              <a:rPr lang="en" dirty="0"/>
              <a:t> password strength checker and password management system based on some of the aspects of good passwords we’ve discussed.</a:t>
            </a:r>
            <a:endParaRPr dirty="0"/>
          </a:p>
        </p:txBody>
      </p:sp>
      <p:pic>
        <p:nvPicPr>
          <p:cNvPr id="2" name="Picture 1" descr="A grey and black sign with a person in a circle&#10;&#10;Description automatically generated">
            <a:extLst>
              <a:ext uri="{FF2B5EF4-FFF2-40B4-BE49-F238E27FC236}">
                <a16:creationId xmlns:a16="http://schemas.microsoft.com/office/drawing/2014/main" id="{F1F70AEB-B9E6-34CE-9A20-E0EF1290B1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4770725"/>
            <a:ext cx="763325" cy="26895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00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41475" y="1398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134" name="Google Shape;134;p17"/>
          <p:cNvSpPr txBox="1">
            <a:spLocks noGrp="1"/>
          </p:cNvSpPr>
          <p:nvPr>
            <p:ph type="body" idx="1"/>
          </p:nvPr>
        </p:nvSpPr>
        <p:spPr>
          <a:xfrm>
            <a:off x="311700" y="810050"/>
            <a:ext cx="8520600" cy="54705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 sz="1100">
                <a:solidFill>
                  <a:schemeClr val="dk1"/>
                </a:solidFill>
              </a:rPr>
              <a:t>[1] </a:t>
            </a:r>
            <a:r>
              <a:rPr lang="en" sz="1100" u="sng">
                <a:solidFill>
                  <a:schemeClr val="dk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https://www.mcafee.com/enterprise/en-us/assets/reports/rp-hidden-costs-of-cybercrime.pdf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1100">
                <a:solidFill>
                  <a:schemeClr val="dk1"/>
                </a:solidFill>
              </a:rPr>
              <a:t>[2]</a:t>
            </a:r>
            <a:r>
              <a:rPr lang="en" sz="1100" u="sng">
                <a:solidFill>
                  <a:schemeClr val="dk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https://www.whitehouse.gov/briefing-room/statements-releases/2021/07/28/national-security-memorandum-on-improving-cybersecurity-for-critical-infrastructure-control-systems/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1100">
                <a:solidFill>
                  <a:schemeClr val="dk1"/>
                </a:solidFill>
              </a:rPr>
              <a:t>[3] </a:t>
            </a:r>
            <a:r>
              <a:rPr lang="en" sz="1100" u="sng">
                <a:solidFill>
                  <a:schemeClr val="dk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https://hbr.org/2021/03/cyberattacks-are-inevitable-is-your-company-prepared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1100">
                <a:solidFill>
                  <a:schemeClr val="dk1"/>
                </a:solidFill>
              </a:rPr>
              <a:t>[4] </a:t>
            </a:r>
            <a:r>
              <a:rPr lang="en" sz="1100" u="sng">
                <a:solidFill>
                  <a:schemeClr val="dk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https://www.ncbi.nlm.nih.gov/pmc/articles/PMC5461132/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1100">
                <a:solidFill>
                  <a:schemeClr val="dk1"/>
                </a:solidFill>
              </a:rPr>
              <a:t>[5] </a:t>
            </a:r>
            <a:r>
              <a:rPr lang="en" sz="1100" u="sng">
                <a:solidFill>
                  <a:schemeClr val="dk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https://www.buzzfeednews.com/article/charliewarzel/it-gets-worse-the-newest-sony-data-breach-exposes-thousands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1100">
                <a:solidFill>
                  <a:schemeClr val="dk1"/>
                </a:solidFill>
              </a:rPr>
              <a:t>[6]</a:t>
            </a:r>
            <a:r>
              <a:rPr lang="en" sz="1100" u="sng">
                <a:solidFill>
                  <a:schemeClr val="dk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https://www.forbes.com/sites/forbestechcouncil/2021/09/14/one-stolen-password-took-down-the-colonial-pipeline---is-your-business-next/</a:t>
            </a:r>
            <a:r>
              <a:rPr lang="en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1100">
                <a:solidFill>
                  <a:schemeClr val="dk1"/>
                </a:solidFill>
              </a:rPr>
              <a:t>[7] </a:t>
            </a:r>
            <a:r>
              <a:rPr lang="en" sz="1100" u="sng">
                <a:solidFill>
                  <a:schemeClr val="dk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https://www.youtube.com/watch?v=0SkdP36wiAU</a:t>
            </a:r>
            <a:r>
              <a:rPr lang="en" sz="1100">
                <a:solidFill>
                  <a:schemeClr val="dk1"/>
                </a:solidFill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[8] </a:t>
            </a:r>
            <a:r>
              <a:rPr lang="en" sz="1100" u="sng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https://cacm.acm.org/blogs/blog-cacm/123889-password-policies-are-getting-out-of-control/fulltext</a:t>
            </a:r>
            <a:r>
              <a:rPr lang="en"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1100">
                <a:solidFill>
                  <a:schemeClr val="dk1"/>
                </a:solidFill>
              </a:rPr>
              <a:t>[9] </a:t>
            </a:r>
            <a:r>
              <a:rPr lang="en"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Tan, Joshua, et al. "Practical recommendations for stronger, more usable passwords combining minimum-strength, minimum-length, and blocklist requirements." </a:t>
            </a:r>
            <a:r>
              <a:rPr lang="en" sz="1100" i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Proceedings of the 2020 ACM SIGSAC Conference on Computer and Communications Security</a:t>
            </a:r>
            <a:r>
              <a:rPr lang="en"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2020.</a:t>
            </a:r>
            <a:endParaRPr sz="11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[10] </a:t>
            </a:r>
            <a:r>
              <a:rPr lang="en" sz="1100" u="sng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https://www.pcmag.com/opinions/stop-changing-your-strong-unique-passwords-so-much</a:t>
            </a:r>
            <a:r>
              <a:rPr lang="en" sz="110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 sz="11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10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endParaRPr sz="110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endParaRPr sz="1100">
              <a:solidFill>
                <a:schemeClr val="dk1"/>
              </a:solidFill>
            </a:endParaRPr>
          </a:p>
        </p:txBody>
      </p:sp>
      <p:pic>
        <p:nvPicPr>
          <p:cNvPr id="2" name="Picture 1" descr="A grey and black sign with a person in a circle&#10;&#10;Description automatically generated">
            <a:extLst>
              <a:ext uri="{FF2B5EF4-FFF2-40B4-BE49-F238E27FC236}">
                <a16:creationId xmlns:a16="http://schemas.microsoft.com/office/drawing/2014/main" id="{44D81D08-E2C4-B652-07B8-7A82D01A516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229600" y="4770725"/>
            <a:ext cx="763325" cy="26895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00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7"/>
          <p:cNvSpPr txBox="1">
            <a:spLocks noGrp="1"/>
          </p:cNvSpPr>
          <p:nvPr>
            <p:ph type="title"/>
          </p:nvPr>
        </p:nvSpPr>
        <p:spPr>
          <a:xfrm>
            <a:off x="311700" y="221902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dirty="0"/>
              <a:t>Acknowledgments</a:t>
            </a:r>
            <a:endParaRPr dirty="0"/>
          </a:p>
        </p:txBody>
      </p:sp>
      <p:sp>
        <p:nvSpPr>
          <p:cNvPr id="134" name="Google Shape;134;p17"/>
          <p:cNvSpPr txBox="1">
            <a:spLocks noGrp="1"/>
          </p:cNvSpPr>
          <p:nvPr>
            <p:ph type="body" idx="1"/>
          </p:nvPr>
        </p:nvSpPr>
        <p:spPr>
          <a:xfrm>
            <a:off x="311700" y="810050"/>
            <a:ext cx="8520600" cy="3692519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49411"/>
              </a:srgbClr>
            </a:outerShdw>
          </a:effectLst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-US" sz="1400" dirty="0">
                <a:solidFill>
                  <a:schemeClr val="tx1"/>
                </a:solidFill>
              </a:rPr>
              <a:t>These lecture materials and the accompanying assignment were created by Samantha </a:t>
            </a:r>
            <a:r>
              <a:rPr lang="en-US" sz="1400" dirty="0" err="1">
                <a:solidFill>
                  <a:schemeClr val="tx1"/>
                </a:solidFill>
              </a:rPr>
              <a:t>Dalal</a:t>
            </a:r>
            <a:r>
              <a:rPr lang="en-US" sz="1400" dirty="0">
                <a:solidFill>
                  <a:schemeClr val="tx1"/>
                </a:solidFill>
              </a:rPr>
              <a:t>, Joshua </a:t>
            </a:r>
            <a:r>
              <a:rPr lang="en-US" sz="1400" dirty="0" err="1">
                <a:solidFill>
                  <a:schemeClr val="tx1"/>
                </a:solidFill>
              </a:rPr>
              <a:t>Paup</a:t>
            </a:r>
            <a:r>
              <a:rPr lang="en-US" sz="1400" dirty="0">
                <a:solidFill>
                  <a:schemeClr val="tx1"/>
                </a:solidFill>
              </a:rPr>
              <a:t>, Johnny </a:t>
            </a:r>
            <a:r>
              <a:rPr lang="en-US" sz="1400" dirty="0" err="1">
                <a:solidFill>
                  <a:schemeClr val="tx1"/>
                </a:solidFill>
              </a:rPr>
              <a:t>Sreenan</a:t>
            </a:r>
            <a:r>
              <a:rPr lang="en-US" sz="1400" dirty="0">
                <a:solidFill>
                  <a:schemeClr val="tx1"/>
                </a:solidFill>
              </a:rPr>
              <a:t>, and Casey </a:t>
            </a:r>
            <a:r>
              <a:rPr lang="en-US" sz="1400" dirty="0" err="1">
                <a:solidFill>
                  <a:schemeClr val="tx1"/>
                </a:solidFill>
              </a:rPr>
              <a:t>Fiesler</a:t>
            </a:r>
            <a:r>
              <a:rPr lang="en-US" sz="1400" dirty="0">
                <a:solidFill>
                  <a:schemeClr val="tx1"/>
                </a:solidFill>
              </a:rPr>
              <a:t> in the Information Science Department at University of Colorado Boulder, funded by NSF </a:t>
            </a:r>
            <a:r>
              <a:rPr lang="en-US" sz="1400" dirty="0" err="1">
                <a:solidFill>
                  <a:schemeClr val="tx1"/>
                </a:solidFill>
              </a:rPr>
              <a:t>SaTC</a:t>
            </a:r>
            <a:r>
              <a:rPr lang="en-US" sz="1400" dirty="0">
                <a:solidFill>
                  <a:schemeClr val="tx1"/>
                </a:solidFill>
              </a:rPr>
              <a:t>-EDU grant #2115028. 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-US" sz="1400" dirty="0">
                <a:solidFill>
                  <a:schemeClr val="tx1"/>
                </a:solidFill>
              </a:rPr>
              <a:t>Citation:  Casey </a:t>
            </a:r>
            <a:r>
              <a:rPr lang="en-US" sz="1400" dirty="0" err="1">
                <a:solidFill>
                  <a:schemeClr val="tx1"/>
                </a:solidFill>
              </a:rPr>
              <a:t>Fiesler</a:t>
            </a:r>
            <a:r>
              <a:rPr lang="en-US" sz="1400" dirty="0">
                <a:solidFill>
                  <a:schemeClr val="tx1"/>
                </a:solidFill>
              </a:rPr>
              <a:t>, Samantha </a:t>
            </a:r>
            <a:r>
              <a:rPr lang="en-US" sz="1400" dirty="0" err="1">
                <a:solidFill>
                  <a:schemeClr val="tx1"/>
                </a:solidFill>
              </a:rPr>
              <a:t>Dalal</a:t>
            </a:r>
            <a:r>
              <a:rPr lang="en-US" sz="1400" dirty="0">
                <a:solidFill>
                  <a:schemeClr val="tx1"/>
                </a:solidFill>
              </a:rPr>
              <a:t>, and Joshua </a:t>
            </a:r>
            <a:r>
              <a:rPr lang="en-US" sz="1400" dirty="0" err="1">
                <a:solidFill>
                  <a:schemeClr val="tx1"/>
                </a:solidFill>
              </a:rPr>
              <a:t>Paup</a:t>
            </a:r>
            <a:r>
              <a:rPr lang="en-US" sz="1400" dirty="0">
                <a:solidFill>
                  <a:schemeClr val="tx1"/>
                </a:solidFill>
              </a:rPr>
              <a:t>. Passwords and Python: Introducing Security Concepts in Lower-Division Programming. ACM </a:t>
            </a:r>
            <a:r>
              <a:rPr lang="en-US" sz="1400" dirty="0" err="1">
                <a:solidFill>
                  <a:schemeClr val="tx1"/>
                </a:solidFill>
              </a:rPr>
              <a:t>EngageCSEdu</a:t>
            </a:r>
            <a:r>
              <a:rPr lang="en-US" sz="1400" dirty="0">
                <a:solidFill>
                  <a:schemeClr val="tx1"/>
                </a:solidFill>
              </a:rPr>
              <a:t>. 2023. 10.1145/3631988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rPr lang="en-US" sz="1400" dirty="0">
                <a:solidFill>
                  <a:schemeClr val="tx1"/>
                </a:solidFill>
              </a:rPr>
              <a:t>For more assignments and content on ethics education in computer science: </a:t>
            </a:r>
            <a:r>
              <a:rPr lang="en-US" sz="14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www.internetruleslab.com/responsible-computing</a:t>
            </a:r>
            <a:r>
              <a:rPr lang="en-US" sz="1400" dirty="0">
                <a:solidFill>
                  <a:schemeClr val="tx1"/>
                </a:solidFill>
              </a:rPr>
              <a:t>  </a:t>
            </a: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endParaRPr lang="en-US" sz="1100" dirty="0"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endParaRPr sz="1100" dirty="0">
              <a:solidFill>
                <a:schemeClr val="dk1"/>
              </a:solidFill>
            </a:endParaRPr>
          </a:p>
        </p:txBody>
      </p:sp>
      <p:pic>
        <p:nvPicPr>
          <p:cNvPr id="2" name="Picture 1" descr="A grey and black sign with a person in a circle&#10;&#10;Description automatically generated">
            <a:extLst>
              <a:ext uri="{FF2B5EF4-FFF2-40B4-BE49-F238E27FC236}">
                <a16:creationId xmlns:a16="http://schemas.microsoft.com/office/drawing/2014/main" id="{44D81D08-E2C4-B652-07B8-7A82D01A51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4770725"/>
            <a:ext cx="763325" cy="26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5175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00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Cybersecurity in the News</a:t>
            </a:r>
            <a:endParaRPr/>
          </a:p>
        </p:txBody>
      </p:sp>
      <p:pic>
        <p:nvPicPr>
          <p:cNvPr id="66" name="Google Shape;66;p2"/>
          <p:cNvPicPr preferRelativeResize="0"/>
          <p:nvPr/>
        </p:nvPicPr>
        <p:blipFill rotWithShape="1">
          <a:blip r:embed="rId3">
            <a:alphaModFix/>
          </a:blip>
          <a:srcRect l="24485" r="28631" b="75519"/>
          <a:stretch/>
        </p:blipFill>
        <p:spPr>
          <a:xfrm>
            <a:off x="4596925" y="103822"/>
            <a:ext cx="4235377" cy="1259149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2"/>
          <p:cNvPicPr preferRelativeResize="0"/>
          <p:nvPr/>
        </p:nvPicPr>
        <p:blipFill rotWithShape="1">
          <a:blip r:embed="rId4">
            <a:alphaModFix/>
          </a:blip>
          <a:srcRect r="1641" b="36748"/>
          <a:stretch/>
        </p:blipFill>
        <p:spPr>
          <a:xfrm>
            <a:off x="4596925" y="1436743"/>
            <a:ext cx="4235376" cy="14844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2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11688" y="1152475"/>
            <a:ext cx="4164603" cy="1399026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2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11700" y="2619675"/>
            <a:ext cx="4164602" cy="1574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587903" y="2994991"/>
            <a:ext cx="4235377" cy="1654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A grey and black sign with a person in a circle&#10;&#10;Description automatically generated">
            <a:extLst>
              <a:ext uri="{FF2B5EF4-FFF2-40B4-BE49-F238E27FC236}">
                <a16:creationId xmlns:a16="http://schemas.microsoft.com/office/drawing/2014/main" id="{6524C776-DC2F-D972-5F40-CA538364F3B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229600" y="4770725"/>
            <a:ext cx="763325" cy="26895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00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Cybersecurity in the News</a:t>
            </a:r>
            <a:endParaRPr/>
          </a:p>
        </p:txBody>
      </p:sp>
      <p:sp>
        <p:nvSpPr>
          <p:cNvPr id="76" name="Google Shape;76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McAfee estimates the cost of global cyber crimes to have exceeded $1 trillion. </a:t>
            </a:r>
            <a:r>
              <a:rPr lang="en" baseline="30000"/>
              <a:t>[1]</a:t>
            </a:r>
            <a:endParaRPr baseline="3000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~$945 billion in damages from cyber crimes</a:t>
            </a:r>
            <a:endParaRPr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~$145 billion in cybersecurity spending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Both the public and private sectors do not have the necessary infrastructure in place to defend against cyber attacks. </a:t>
            </a:r>
            <a:r>
              <a:rPr lang="en" baseline="30000"/>
              <a:t>[2][3]</a:t>
            </a:r>
            <a:endParaRPr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Many of these attacks were preventable with very basic cybersecurity practices:</a:t>
            </a:r>
            <a:endParaRPr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Failure to update operating systems and software (National Health Services, May 2017)</a:t>
            </a:r>
            <a:r>
              <a:rPr lang="en" baseline="30000"/>
              <a:t> [4]</a:t>
            </a:r>
            <a:endParaRPr baseline="3000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Poor password management practices (Sony Pictures, December 2014) </a:t>
            </a:r>
            <a:r>
              <a:rPr lang="en" baseline="30000"/>
              <a:t>[5]</a:t>
            </a:r>
            <a:endParaRPr baseline="3000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Poor password practices (Colonial Pipelines, May 2021) </a:t>
            </a:r>
            <a:r>
              <a:rPr lang="en" baseline="30000"/>
              <a:t>[6]</a:t>
            </a:r>
            <a:endParaRPr baseline="30000"/>
          </a:p>
        </p:txBody>
      </p:sp>
      <p:pic>
        <p:nvPicPr>
          <p:cNvPr id="2" name="Picture 1" descr="A grey and black sign with a person in a circle&#10;&#10;Description automatically generated">
            <a:extLst>
              <a:ext uri="{FF2B5EF4-FFF2-40B4-BE49-F238E27FC236}">
                <a16:creationId xmlns:a16="http://schemas.microsoft.com/office/drawing/2014/main" id="{5BB3A76D-5153-C421-C744-A323E14245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4770725"/>
            <a:ext cx="763325" cy="268953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00"/>
        </a:solidFill>
        <a:effectLst/>
      </p:bgPr>
    </p:bg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"/>
          <p:cNvSpPr txBox="1">
            <a:spLocks noGrp="1"/>
          </p:cNvSpPr>
          <p:nvPr>
            <p:ph type="title"/>
          </p:nvPr>
        </p:nvSpPr>
        <p:spPr>
          <a:xfrm>
            <a:off x="311700" y="3949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dirty="0"/>
              <a:t>Poor Password Practice Examples</a:t>
            </a:r>
            <a:endParaRPr dirty="0"/>
          </a:p>
        </p:txBody>
      </p:sp>
      <p:sp>
        <p:nvSpPr>
          <p:cNvPr id="82" name="Google Shape;82;p4"/>
          <p:cNvSpPr txBox="1">
            <a:spLocks noGrp="1"/>
          </p:cNvSpPr>
          <p:nvPr>
            <p:ph type="body" idx="1"/>
          </p:nvPr>
        </p:nvSpPr>
        <p:spPr>
          <a:xfrm>
            <a:off x="166375" y="902050"/>
            <a:ext cx="8520600" cy="39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Dutch hacker Victor </a:t>
            </a:r>
            <a:r>
              <a:rPr lang="en" dirty="0" err="1"/>
              <a:t>Gevers</a:t>
            </a:r>
            <a:r>
              <a:rPr lang="en" dirty="0"/>
              <a:t> hacked former President Donald Trump’s Twitter account twice in the last six years ago.</a:t>
            </a:r>
            <a:endParaRPr dirty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/>
              <a:t>`</a:t>
            </a:r>
            <a:r>
              <a:rPr lang="en" dirty="0" err="1"/>
              <a:t>yourefired</a:t>
            </a:r>
            <a:r>
              <a:rPr lang="en" dirty="0"/>
              <a:t>`</a:t>
            </a:r>
            <a:endParaRPr dirty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/>
              <a:t>`maga2020!`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Meta’s (formerly Facebook) CEO Mark Zuckerberg’s Twitter and Pinterest accounts were hacked following a LinkedIn breach.</a:t>
            </a:r>
            <a:endParaRPr dirty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dirty="0"/>
              <a:t>`</a:t>
            </a:r>
            <a:r>
              <a:rPr lang="en" dirty="0" err="1"/>
              <a:t>dadada</a:t>
            </a:r>
            <a:r>
              <a:rPr lang="en" dirty="0"/>
              <a:t>`</a:t>
            </a:r>
            <a:endParaRPr dirty="0"/>
          </a:p>
          <a:p>
            <a:pPr marL="45720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/>
              <a:t>Common passwords in use today:</a:t>
            </a:r>
            <a:endParaRPr dirty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i="1" dirty="0"/>
              <a:t>password</a:t>
            </a:r>
            <a:endParaRPr i="1" dirty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i="1" dirty="0"/>
              <a:t>123456</a:t>
            </a:r>
            <a:endParaRPr i="1" dirty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i="1" dirty="0"/>
              <a:t>qwerty</a:t>
            </a:r>
            <a:endParaRPr i="1" dirty="0"/>
          </a:p>
          <a:p>
            <a:pPr marL="914400" lvl="1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i="1" dirty="0"/>
              <a:t>password1</a:t>
            </a:r>
            <a:endParaRPr i="1" dirty="0"/>
          </a:p>
        </p:txBody>
      </p:sp>
      <p:pic>
        <p:nvPicPr>
          <p:cNvPr id="83" name="Google Shape;83;p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53399" y="3348370"/>
            <a:ext cx="6533576" cy="1280160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4"/>
          <p:cNvSpPr txBox="1"/>
          <p:nvPr/>
        </p:nvSpPr>
        <p:spPr>
          <a:xfrm>
            <a:off x="8686975" y="4271498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aseline="30000" dirty="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[7]</a:t>
            </a:r>
            <a:endParaRPr dirty="0"/>
          </a:p>
        </p:txBody>
      </p:sp>
      <p:pic>
        <p:nvPicPr>
          <p:cNvPr id="2" name="Picture 1" descr="A grey and black sign with a person in a circle&#10;&#10;Description automatically generated">
            <a:extLst>
              <a:ext uri="{FF2B5EF4-FFF2-40B4-BE49-F238E27FC236}">
                <a16:creationId xmlns:a16="http://schemas.microsoft.com/office/drawing/2014/main" id="{7C8DB45F-27DD-D334-D471-1CD2393478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4770725"/>
            <a:ext cx="763325" cy="268953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00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03714e4a94_0_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Elements of Stronger Passwords</a:t>
            </a:r>
            <a:endParaRPr/>
          </a:p>
        </p:txBody>
      </p:sp>
      <p:sp>
        <p:nvSpPr>
          <p:cNvPr id="90" name="Google Shape;90;g203714e4a94_0_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685300" cy="26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Length (the longer the better)</a:t>
            </a:r>
            <a:endParaRPr sz="22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A mix of character classes </a:t>
            </a:r>
            <a:endParaRPr sz="2200"/>
          </a:p>
          <a:p>
            <a:pPr marL="91440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en" sz="2200"/>
              <a:t>lowercase, uppercase, numbers, special characters</a:t>
            </a:r>
            <a:endParaRPr sz="2200"/>
          </a:p>
          <a:p>
            <a:pPr marL="457200" lvl="0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No “real words” (and definitely nothing that relates to you personally)</a:t>
            </a:r>
            <a:endParaRPr sz="2200"/>
          </a:p>
        </p:txBody>
      </p:sp>
      <p:pic>
        <p:nvPicPr>
          <p:cNvPr id="2" name="Picture 1" descr="A grey and black sign with a person in a circle&#10;&#10;Description automatically generated">
            <a:extLst>
              <a:ext uri="{FF2B5EF4-FFF2-40B4-BE49-F238E27FC236}">
                <a16:creationId xmlns:a16="http://schemas.microsoft.com/office/drawing/2014/main" id="{235F2646-0905-5B3C-685A-F2A61EC880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4770725"/>
            <a:ext cx="763325" cy="26895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00"/>
        </a:solidFill>
        <a:effectLst/>
      </p:bgPr>
    </p:bg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03714e4a94_0_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Password Rules Example </a:t>
            </a:r>
            <a:r>
              <a:rPr lang="en" sz="1800" baseline="30000">
                <a:solidFill>
                  <a:schemeClr val="accent3"/>
                </a:solidFill>
                <a:latin typeface="Average"/>
                <a:ea typeface="Average"/>
                <a:cs typeface="Average"/>
                <a:sym typeface="Average"/>
              </a:rPr>
              <a:t>[8]</a:t>
            </a:r>
            <a:endParaRPr/>
          </a:p>
        </p:txBody>
      </p:sp>
      <p:sp>
        <p:nvSpPr>
          <p:cNvPr id="96" name="Google Shape;96;g203714e4a94_0_5"/>
          <p:cNvSpPr txBox="1">
            <a:spLocks noGrp="1"/>
          </p:cNvSpPr>
          <p:nvPr>
            <p:ph type="body" idx="1"/>
          </p:nvPr>
        </p:nvSpPr>
        <p:spPr>
          <a:xfrm>
            <a:off x="311700" y="106032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 sz="2800" baseline="30000" dirty="0"/>
              <a:t>Minimum 8 characters; </a:t>
            </a:r>
            <a:endParaRPr sz="2800" baseline="30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 sz="2800" baseline="30000" dirty="0"/>
              <a:t>Must contain at least 1 capital letter;</a:t>
            </a:r>
            <a:endParaRPr sz="2800" baseline="30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 sz="2800" baseline="30000" dirty="0"/>
              <a:t>Must contain at least 1 lowercase letter;</a:t>
            </a:r>
            <a:endParaRPr sz="2800" baseline="30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 sz="2800" baseline="30000" dirty="0"/>
              <a:t>Must contain at least 1 number; </a:t>
            </a:r>
            <a:endParaRPr sz="2800" baseline="30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 sz="2800" baseline="30000" dirty="0"/>
              <a:t>Must contain at least 1 special character;</a:t>
            </a:r>
            <a:endParaRPr sz="2800" baseline="30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 sz="2800" baseline="30000" dirty="0"/>
              <a:t>Cannot contain consecutive characters (</a:t>
            </a:r>
            <a:r>
              <a:rPr lang="en" sz="2800" baseline="30000" dirty="0" err="1"/>
              <a:t>abc</a:t>
            </a:r>
            <a:r>
              <a:rPr lang="en" sz="2800" baseline="30000" dirty="0"/>
              <a:t> or cba);</a:t>
            </a:r>
            <a:endParaRPr sz="2800" baseline="30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 sz="2800" baseline="30000" dirty="0"/>
              <a:t>Cannot contain repeating characters (aa, bb, cc); </a:t>
            </a:r>
            <a:endParaRPr sz="2800" baseline="30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 sz="2800" baseline="30000" dirty="0"/>
              <a:t>Cannot contain the same character more than twice;</a:t>
            </a:r>
            <a:endParaRPr sz="2800" baseline="30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r>
              <a:rPr lang="en" sz="2800" baseline="30000" dirty="0"/>
              <a:t>Entered password must be different from last 10 passwords used</a:t>
            </a:r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endParaRPr lang="en" sz="2800" baseline="30000" dirty="0"/>
          </a:p>
          <a:p>
            <a:pPr marL="457200" lvl="0" indent="-4064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Char char="●"/>
            </a:pPr>
            <a:endParaRPr lang="en" sz="2800" baseline="30000" dirty="0"/>
          </a:p>
          <a:p>
            <a:pPr marL="508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800" baseline="30000" dirty="0"/>
              <a:t>Take a few minutes to try to create a password that fit these criteria!</a:t>
            </a:r>
          </a:p>
          <a:p>
            <a:pPr marL="508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800" baseline="30000" dirty="0"/>
              <a:t>(Note that these are not real password requirements.)</a:t>
            </a:r>
            <a:endParaRPr sz="2800" baseline="30000" dirty="0"/>
          </a:p>
        </p:txBody>
      </p:sp>
      <p:pic>
        <p:nvPicPr>
          <p:cNvPr id="2" name="Picture 1" descr="A grey and black sign with a person in a circle&#10;&#10;Description automatically generated">
            <a:extLst>
              <a:ext uri="{FF2B5EF4-FFF2-40B4-BE49-F238E27FC236}">
                <a16:creationId xmlns:a16="http://schemas.microsoft.com/office/drawing/2014/main" id="{A21A1028-1780-5234-2310-B4AF25B911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4770725"/>
            <a:ext cx="763325" cy="26895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00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281eac90349_1_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… or what about this one?</a:t>
            </a:r>
            <a:endParaRPr/>
          </a:p>
        </p:txBody>
      </p:sp>
      <p:sp>
        <p:nvSpPr>
          <p:cNvPr id="103" name="Google Shape;103;g281eac90349_1_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685300" cy="260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2900" b="1"/>
              <a:t>neal.fun/password-game </a:t>
            </a:r>
            <a:endParaRPr sz="2900"/>
          </a:p>
        </p:txBody>
      </p:sp>
      <p:pic>
        <p:nvPicPr>
          <p:cNvPr id="104" name="Google Shape;104;g281eac90349_1_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71812" y="316238"/>
            <a:ext cx="3739450" cy="4136748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 descr="A grey and black sign with a person in a circle&#10;&#10;Description automatically generated">
            <a:extLst>
              <a:ext uri="{FF2B5EF4-FFF2-40B4-BE49-F238E27FC236}">
                <a16:creationId xmlns:a16="http://schemas.microsoft.com/office/drawing/2014/main" id="{0B2D5385-7BD9-5435-C0B4-EA8EC808F7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9600" y="4770725"/>
            <a:ext cx="763325" cy="268953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00"/>
        </a:solidFill>
        <a:effectLst/>
      </p:bgPr>
    </p:bg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203714e4a94_0_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The Password Strength Problem</a:t>
            </a:r>
            <a:endParaRPr/>
          </a:p>
        </p:txBody>
      </p:sp>
      <p:sp>
        <p:nvSpPr>
          <p:cNvPr id="110" name="Google Shape;110;g203714e4a94_0_19"/>
          <p:cNvSpPr txBox="1">
            <a:spLocks noGrp="1"/>
          </p:cNvSpPr>
          <p:nvPr>
            <p:ph type="body" idx="1"/>
          </p:nvPr>
        </p:nvSpPr>
        <p:spPr>
          <a:xfrm>
            <a:off x="311700" y="1050675"/>
            <a:ext cx="8520600" cy="38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457200" lvl="0" indent="-34734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200" dirty="0"/>
              <a:t>Password strength is very important! And not just for “high value” accounts–because people frequently re-use their passwords between accounts. </a:t>
            </a:r>
            <a:endParaRPr sz="2200" dirty="0"/>
          </a:p>
          <a:p>
            <a:pPr marL="914400" lvl="1" indent="-347344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2200" dirty="0"/>
              <a:t>Do you use the same password for random unimportant apps and for your bank? (Not a good idea!)</a:t>
            </a:r>
            <a:endParaRPr sz="2200" dirty="0"/>
          </a:p>
          <a:p>
            <a:pPr marL="457200" lvl="0" indent="-34734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200" dirty="0"/>
              <a:t>But password strength requirements have to be weighed against usability problems. </a:t>
            </a:r>
            <a:endParaRPr sz="2200" dirty="0"/>
          </a:p>
          <a:p>
            <a:pPr marL="914400" lvl="1" indent="-347344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2200" dirty="0"/>
              <a:t>How long did it take you to create a password on the previous slide? Have you forgotten it already? </a:t>
            </a:r>
            <a:endParaRPr sz="2200" dirty="0"/>
          </a:p>
          <a:p>
            <a:pPr marL="457200" lvl="0" indent="-347345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200" dirty="0"/>
              <a:t>Given a trade-off between length and special characters, length is more important. And less special character requirements make passwords easier to create and more memorable.</a:t>
            </a:r>
            <a:r>
              <a:rPr lang="en" baseline="30000" dirty="0"/>
              <a:t>[9]</a:t>
            </a:r>
            <a:r>
              <a:rPr lang="en" sz="2200" dirty="0"/>
              <a:t> So the previous example is not a good one for how to implement password requirements!</a:t>
            </a:r>
            <a:endParaRPr sz="2200" dirty="0"/>
          </a:p>
        </p:txBody>
      </p:sp>
      <p:pic>
        <p:nvPicPr>
          <p:cNvPr id="2" name="Picture 1" descr="A grey and black sign with a person in a circle&#10;&#10;Description automatically generated">
            <a:extLst>
              <a:ext uri="{FF2B5EF4-FFF2-40B4-BE49-F238E27FC236}">
                <a16:creationId xmlns:a16="http://schemas.microsoft.com/office/drawing/2014/main" id="{AA922387-3662-F068-7EF1-06467B7654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4770725"/>
            <a:ext cx="763325" cy="268953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00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03714e4a94_0_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/>
              <a:t>Password Tips</a:t>
            </a:r>
            <a:endParaRPr/>
          </a:p>
        </p:txBody>
      </p:sp>
      <p:sp>
        <p:nvSpPr>
          <p:cNvPr id="122" name="Google Shape;122;g203714e4a94_0_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82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lnSpcReduction="10000"/>
          </a:bodyPr>
          <a:lstStyle/>
          <a:p>
            <a:pPr marL="457200" lvl="0" indent="-357822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200" dirty="0"/>
              <a:t>Use a password manager!</a:t>
            </a:r>
            <a:endParaRPr sz="2200" dirty="0"/>
          </a:p>
          <a:p>
            <a:pPr marL="457200" lvl="0" indent="-357822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200" dirty="0"/>
              <a:t>Don’t reuse your passwords</a:t>
            </a:r>
            <a:endParaRPr sz="2200" dirty="0"/>
          </a:p>
          <a:p>
            <a:pPr marL="457200" lvl="0" indent="-357822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200" dirty="0"/>
              <a:t>Don’t use real words or anything personal</a:t>
            </a:r>
            <a:endParaRPr sz="2200" dirty="0"/>
          </a:p>
          <a:p>
            <a:pPr marL="914400" lvl="1" indent="-35782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2200" dirty="0"/>
              <a:t>NO PETS’ NAMES OR BIRTHDAYS</a:t>
            </a:r>
            <a:endParaRPr sz="2200" dirty="0"/>
          </a:p>
          <a:p>
            <a:pPr marL="457200" lvl="0" indent="-357822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200" dirty="0"/>
              <a:t>Use a lengthy memo</a:t>
            </a:r>
            <a:r>
              <a:rPr lang="en" sz="2200" dirty="0">
                <a:latin typeface="Helvetica Neue"/>
                <a:ea typeface="Helvetica Neue"/>
                <a:cs typeface="Helvetica Neue"/>
                <a:sym typeface="Helvetica Neue"/>
              </a:rPr>
              <a:t>rable phrase as an acronym</a:t>
            </a:r>
            <a:endParaRPr sz="2200" dirty="0">
              <a:latin typeface="Helvetica Neue"/>
              <a:ea typeface="Helvetica Neue"/>
              <a:cs typeface="Helvetica Neue"/>
              <a:sym typeface="Helvetica Neue"/>
            </a:endParaRPr>
          </a:p>
          <a:p>
            <a:pPr marL="914400" lvl="1" indent="-422433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57142"/>
              <a:buChar char="○"/>
            </a:pPr>
            <a:r>
              <a:rPr lang="en" sz="2100" dirty="0">
                <a:solidFill>
                  <a:schemeClr val="lt2"/>
                </a:solidFill>
              </a:rPr>
              <a:t>2BorNot2B_ThatIsThe? </a:t>
            </a:r>
            <a:endParaRPr sz="2100" dirty="0">
              <a:solidFill>
                <a:schemeClr val="lt2"/>
              </a:solidFill>
            </a:endParaRPr>
          </a:p>
          <a:p>
            <a:pPr marL="914400" lvl="1" indent="-416560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52380"/>
              <a:buChar char="○"/>
            </a:pPr>
            <a:r>
              <a:rPr lang="en" sz="2100" dirty="0">
                <a:solidFill>
                  <a:schemeClr val="lt2"/>
                </a:solidFill>
              </a:rPr>
              <a:t>4Score&amp;7yrsAgo</a:t>
            </a:r>
            <a:endParaRPr sz="2100" dirty="0">
              <a:solidFill>
                <a:schemeClr val="lt2"/>
              </a:solidFill>
            </a:endParaRPr>
          </a:p>
          <a:p>
            <a:pPr marL="457200" lvl="0" indent="-351948" algn="l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100000"/>
              <a:buChar char="●"/>
            </a:pPr>
            <a:r>
              <a:rPr lang="en" sz="2100" dirty="0">
                <a:solidFill>
                  <a:schemeClr val="lt2"/>
                </a:solidFill>
              </a:rPr>
              <a:t>Though it is likely not necessary to change all of your passwords frequently, be prepared to change them at any sign they may be compromised.</a:t>
            </a:r>
            <a:endParaRPr sz="2100" dirty="0">
              <a:solidFill>
                <a:schemeClr val="lt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100" dirty="0">
              <a:solidFill>
                <a:schemeClr val="lt2"/>
              </a:solidFill>
            </a:endParaRPr>
          </a:p>
        </p:txBody>
      </p:sp>
      <p:pic>
        <p:nvPicPr>
          <p:cNvPr id="2" name="Picture 1" descr="A grey and black sign with a person in a circle&#10;&#10;Description automatically generated">
            <a:extLst>
              <a:ext uri="{FF2B5EF4-FFF2-40B4-BE49-F238E27FC236}">
                <a16:creationId xmlns:a16="http://schemas.microsoft.com/office/drawing/2014/main" id="{96B0576E-179D-E09A-43A7-BB7DF49AB6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9600" y="4770725"/>
            <a:ext cx="763325" cy="26895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late">
  <a:themeElements>
    <a:clrScheme name="Slate">
      <a:dk1>
        <a:srgbClr val="FFFFFF"/>
      </a:dk1>
      <a:lt1>
        <a:srgbClr val="37474F"/>
      </a:lt1>
      <a:dk2>
        <a:srgbClr val="9E9E9E"/>
      </a:dk2>
      <a:lt2>
        <a:srgbClr val="E0E0E0"/>
      </a:lt2>
      <a:accent1>
        <a:srgbClr val="616161"/>
      </a:accent1>
      <a:accent2>
        <a:srgbClr val="78909C"/>
      </a:accent2>
      <a:accent3>
        <a:srgbClr val="CACACA"/>
      </a:accent3>
      <a:accent4>
        <a:srgbClr val="64FFDA"/>
      </a:accent4>
      <a:accent5>
        <a:srgbClr val="FFD966"/>
      </a:accent5>
      <a:accent6>
        <a:srgbClr val="F5F5F5"/>
      </a:accent6>
      <a:hlink>
        <a:srgbClr val="FFD966"/>
      </a:hlink>
      <a:folHlink>
        <a:srgbClr val="FFD96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1040</Words>
  <Application>Microsoft Macintosh PowerPoint</Application>
  <PresentationFormat>On-screen Show (16:9)</PresentationFormat>
  <Paragraphs>87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Oswald</vt:lpstr>
      <vt:lpstr>Helvetica Neue</vt:lpstr>
      <vt:lpstr>Average</vt:lpstr>
      <vt:lpstr>Arial</vt:lpstr>
      <vt:lpstr>Slate</vt:lpstr>
      <vt:lpstr>Password Strength &amp; Management</vt:lpstr>
      <vt:lpstr>Cybersecurity in the News</vt:lpstr>
      <vt:lpstr>Cybersecurity in the News</vt:lpstr>
      <vt:lpstr>Poor Password Practice Examples</vt:lpstr>
      <vt:lpstr>Elements of Stronger Passwords</vt:lpstr>
      <vt:lpstr>Password Rules Example [8]</vt:lpstr>
      <vt:lpstr>… or what about this one?</vt:lpstr>
      <vt:lpstr>The Password Strength Problem</vt:lpstr>
      <vt:lpstr>Password Tips</vt:lpstr>
      <vt:lpstr>Plan of Action</vt:lpstr>
      <vt:lpstr>References</vt:lpstr>
      <vt:lpstr>Acknowledgments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Password Strength &amp; Management</dc:title>
  <cp:lastModifiedBy>Casey Fiesler</cp:lastModifiedBy>
  <cp:revision>1</cp:revision>
  <dcterms:modified xsi:type="dcterms:W3CDTF">2023-12-01T21:29:50Z</dcterms:modified>
</cp:coreProperties>
</file>