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gTRpy9nMXioghVLxrTGZ/YRBgfR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8C4045-4DE1-43F7-AA40-4E1FEEA3111D}">
  <a:tblStyle styleId="{8A8C4045-4DE1-43F7-AA40-4E1FEEA3111D}" styleName="Table_0">
    <a:wholeTbl>
      <a:tcTxStyle b="off" i="off">
        <a:font>
          <a:latin typeface="Avenir Next LT Pro"/>
          <a:ea typeface="Avenir Next LT Pro"/>
          <a:cs typeface="Avenir Next LT Pro"/>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F4ED"/>
          </a:solidFill>
        </a:fill>
      </a:tcStyle>
    </a:wholeTbl>
    <a:band1H>
      <a:tcTxStyle b="off" i="off"/>
      <a:tcStyle>
        <a:tcBdr/>
        <a:fill>
          <a:solidFill>
            <a:srgbClr val="CAE8D9"/>
          </a:solidFill>
        </a:fill>
      </a:tcStyle>
    </a:band1H>
    <a:band2H>
      <a:tcTxStyle b="off" i="off"/>
      <a:tcStyle>
        <a:tcBdr/>
      </a:tcStyle>
    </a:band2H>
    <a:band1V>
      <a:tcTxStyle b="off" i="off"/>
      <a:tcStyle>
        <a:tcBdr/>
        <a:fill>
          <a:solidFill>
            <a:srgbClr val="CAE8D9"/>
          </a:solidFill>
        </a:fill>
      </a:tcStyle>
    </a:band1V>
    <a:band2V>
      <a:tcTxStyle b="off" i="off"/>
      <a:tcStyle>
        <a:tcBdr/>
      </a:tcStyle>
    </a:band2V>
    <a:lastCol>
      <a:tcTxStyle b="on" i="off">
        <a:font>
          <a:latin typeface="Avenir Next LT Pro"/>
          <a:ea typeface="Avenir Next LT Pro"/>
          <a:cs typeface="Avenir Next LT Pro"/>
        </a:font>
        <a:schemeClr val="lt1"/>
      </a:tcTxStyle>
      <a:tcStyle>
        <a:tcBdr/>
        <a:fill>
          <a:solidFill>
            <a:schemeClr val="accent1"/>
          </a:solidFill>
        </a:fill>
      </a:tcStyle>
    </a:lastCol>
    <a:firstCol>
      <a:tcTxStyle b="on" i="off">
        <a:font>
          <a:latin typeface="Avenir Next LT Pro"/>
          <a:ea typeface="Avenir Next LT Pro"/>
          <a:cs typeface="Avenir Next LT Pro"/>
        </a:font>
        <a:schemeClr val="lt1"/>
      </a:tcTxStyle>
      <a:tcStyle>
        <a:tcBdr/>
        <a:fill>
          <a:solidFill>
            <a:schemeClr val="accent1"/>
          </a:solidFill>
        </a:fill>
      </a:tcStyle>
    </a:firstCol>
    <a:lastRow>
      <a:tcTxStyle b="on" i="off">
        <a:font>
          <a:latin typeface="Avenir Next LT Pro"/>
          <a:ea typeface="Avenir Next LT Pro"/>
          <a:cs typeface="Avenir Next LT Pro"/>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venir Next LT Pro"/>
          <a:ea typeface="Avenir Next LT Pro"/>
          <a:cs typeface="Avenir Next LT Pro"/>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8" Type="http://schemas.openxmlformats.org/officeDocument/2006/relationships/hyperlink" Target="https://ilr.law.uiowa.edu/print/volume-105-issue-3/proxy-discrimination-in-the-age-of-artificial-intelligence-and-big-data?utm_source=pocket_reader" TargetMode="External"/><Relationship Id="rId3" Type="http://schemas.openxmlformats.org/officeDocument/2006/relationships/hyperlink" Target="https://www.propublica.org/article/machine-bias-risk-assessments-in-criminal-sentencing" TargetMode="External"/><Relationship Id="rId7" Type="http://schemas.openxmlformats.org/officeDocument/2006/relationships/hyperlink" Target="https://arxiv.org/abs/1707.08120"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www.forbes.com/sites/lanceeliot/2022/04/08/insidious-ai-based-proxy-discrimination-against-humans-is-dauntingly-vexing-for-ai-ethics-which-can-occur-even-in-the-case-of-autonomous-ai-self-driving-cars/?sh=ffde2696b7bc&amp;utm_source=pocket_saves" TargetMode="External"/><Relationship Id="rId5" Type="http://schemas.openxmlformats.org/officeDocument/2006/relationships/hyperlink" Target="https://www.reuters.com/article/us-amazon-com-jobs-automation-insight-idUSKCN1MK08G" TargetMode="External"/><Relationship Id="rId4" Type="http://schemas.openxmlformats.org/officeDocument/2006/relationships/hyperlink" Target="https://www.technologyreview.com/2019/01/21/137783/algorithms-criminal-justice-ai/"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Identification is a critical aspect in the world of databases because it facilitates the effective usage of data toward a purpose and is a foundational property required in relational databases.  In this module, we are going to consider a serious ethical problem that relates to data storage:  privacy of data, a concept which is necessarily intertwined with data identification as an identifier provides access to other stored items about the entity in question, and might lead to exposure of data provided in other places as well.  Generally speaking in this narrow databases context, privacy would refer to personal control of the availability of data about oneself (taken very broadly). It is imperative to talk about both privacy and database identification in tandem and think about what can happen in databases that relate functionally to people as a result.</a:t>
            </a: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 let’s do another short activity.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Form into groups and select a subset of this data.  The entire class should cover the entire dataset.  Within your group, find how each row is identifiable within its subset (sort of like a police lineup) and amongst the whole.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group should also consider the set of attributes that together identify their people alone.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Think about whether it got easier or harder to do this in the subset versus the population.  It should be easier in a subset to find weak identifying concepts.  The strong identification components should also be easier as well in the subset, but with that comes the foresight of could something be repeated in that way.  This often trips people up when searching for primary keys:  they may not think about what COULD happen logically, but rather only what’s in front of them.  As a general rule, we usually need to think more broadly about these sorts of things.</a:t>
            </a:r>
            <a:endParaRPr/>
          </a:p>
        </p:txBody>
      </p:sp>
      <p:sp>
        <p:nvSpPr>
          <p:cNvPr id="158" name="Google Shape;15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Let’s look at a simple example for what would be easy weak identifications.  Take a look at the hair color column.  For Rita and Joe, they each have a unique hair color relative to their peers.  Just the simple hair color identifies them in this population.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consequence of that can be quite dire.  This has the ability to compromise someone’s privacy, merely from something as simple as their hair color.  We are going to explore how in just a minute.</a:t>
            </a:r>
            <a:endParaRPr/>
          </a:p>
        </p:txBody>
      </p:sp>
      <p:sp>
        <p:nvSpPr>
          <p:cNvPr id="166" name="Google Shape;16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The Guess Who game is a critical example to consider because it focuses on people.  This should make us think about privacy:  what if I can compromise the identity of an individual associated with a data record - what could I then access in this dataset or another by virtue of my discovery?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Additionally, Guess Who should change our way of thinking about programming:  do we desire to accomplish a universal task, or do we specifically want to accomplish a one-off task in classification?  This dictates how certain functions are written in programming languages.  That can intersect directly with interdisciplinary applications of computer science.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(Instructor Note: An example of this is cited in the companion materials to help identify spatial prepositions in images and maps.)</a:t>
            </a:r>
            <a:endParaRPr/>
          </a:p>
        </p:txBody>
      </p:sp>
      <p:sp>
        <p:nvSpPr>
          <p:cNvPr id="176" name="Google Shape;17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Privacy in a broad sense reflects the idea of personal control of personal data, space, experience, thoughts, and possession.  Things that are not provided by an individual materially in theory should not be otherwise discoverable with respect to themselves in a pure sense.  In the United States, there are three distinct amendments to the US Constitution that somehow relate to this notion:  those subject to US laws are not required to quarter soldiers, opening their private lives to a governmental agency (the third amendment), those subject to US laws are not allowed to be searched or have possession seized without a warrant or probable cause (the fourth amendment); those subject to US laws are not compelled to provide self-incriminating information (the fifth amendment).  All three of these things somehow reflect a protection of data (in a very broad sense) from the public, unless the provider consents to its provision.  Similarly, the 14</a:t>
            </a:r>
            <a:r>
              <a:rPr lang="en-US" baseline="30000"/>
              <a:t>th</a:t>
            </a:r>
            <a:r>
              <a:rPr lang="en-US"/>
              <a:t> amendment is used in many cases regarding due process around protected classes, most famously in Obergefell v. Hodges, which cemented the federal recognition of same-sex marriage, and core to the decision was privacy.</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This of course has a nexus with our data-rich society:  what do we store and how do we store it?  This is a paradoxical question in database design:  on the one hand, we want to design databases that are capable of answering the questions at hand in their circumstance, but also to anticipate and provision for avenues to answer future questions, each of which requiring both adequate (for the present) and perhaps excessive (for the future) data.  The problem with that excess is that it produces an environment where data either not being used for anything or not intended for intersection with other data is now available with which to do that and furthermore with which to identify potentially many individuals, even if it’s not a universal identifier on its own, putting individuals at risk unwittingly and perhaps unknowingly as it is not a database constraint.  This is a significant problem that requires our attention, and one that is often discarded as a misconception to the salient primary key topic.</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Just because some laws touch privacy, laws are sometimes incomplete.  Some things are legal, but morally questionable.  For example, a private business can choose to not sell something to someone based on some prejudice.  Similarly, other things are illegal, yet are morally favorable.  An example of that might be someone stealing a loaf of bread to feed a hungry child who would otherwise die.  While the law tries to make things black and white, ethics represent shades of gray.</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An instructive way to think of ethics is in a four pillar system championed by medical professionals.  While that’s not a data or computing field, ethical paradigms should apply somewhat broadly.  We’ll use this one for simplicity’s sake.  We will in turn describe each of these with relation to privacy.</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Autonomy reflects the ability for a person to have control of their own decisions.  This of course has a clear intersection with privacy:  a person should have the right to determine whether or not something private to them can be disseminated and to whom.</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a:t>Justice is about fairness.  Privacy also has something to do with fairness as it would be certifiably unfair to break certain expectations, such as confidentiality, anonymity, or limited release of data.</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Something confidential is identifiable to the collector (or investigation team), but not anyone else.  A simple example of that is submitting an article to a journal which practices blind review.  A blind review masks the identity of the authors from the reviewers, but not the editor.  The editor has to maintain information of who submitted the document to ensure there are not conflicts of interest with the reviewers and to more obviously stay in contact with the appropriate author.</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Anonymous refers to not named at any point, specifically removing overtly identifying information (or just not collecting it at all).  In that case, no one has direct knowledge of the source.  An example of that is not including personally identifiable information (such as a social security number or a name) at all.</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 limited release of data is something that a person enters into contractually with a data collector, dictating the terms of how their data is to be maintained and/or used.  Someone might be willing to give you data for one purpose, but not allow it to be distributed or used otherwise.</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All of these present problems, even if they at first seem protective enough.  Do these things out and out prevent identification?</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(NOTE:  confidentiality can be compromised if the holder of the identities somehow releases it - example directory information about a student who suppresses FERPA; anonymity can be compromised if other attributes provide alternate weak identification, or can provide linkage to another source that has the identity; limited release can be violated by accident, as seen in the Cambridge Analytica fiasco)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Beneficence and non-malfeasance however are a little muddier.  Beneficence is about doing good; non-malfeasance is the avoidance of harm.  It is possible for actions to be both promoting of a lot of good for some, but promoting harm for others.  Privacy is no different. </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Grab a partner and discuss whether or not inferring something that is not explicitly stored, particularly if it might be identifying or something intensely private, is a good thing or a bad thing.  Can you think of times where this is used for good?  Can you think of how this could be used for bad purposes?</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Be prepared to share your examples with your classmates.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6" name="Google Shape;206;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Let’s start bad, as most assume it’s bad…</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The US Census is anonymous, yet the government never in any way will release an individual return.  This would suggest that it might be possible to figure out a household’s identity if the individual return was known.  As such, we always receive census data as a data product in aggregate.  The idea behind this is that a strong identifier is not provided, however a weak one might be present.</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Imagine what could happen if a house that otherwise didn’t appear as such held a great amount of wealth?  Could that become a target?  Let’s say the residents of that house were the only people in a community that were Samoan, and you knew that they had three kids.  You find a household of five people, race/ethnicity Samoan, and that becomes enough to identify the household.  You then discover from the rest of the record that they have a lot of wealth.  This can obviously be used in a crooked way.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Being able to infer data (even when not provided explicitly) is not necessarily a bad thing.  This might be the case when a person provides data in a confidential manner for their own benefit.</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Consider a person who goes to a doctor’s office suffering from some sort of persistent pain.  They might get an X-ray; they might get an MRI; they might have samples taken.  Each of these things is done in the patient’s benefit – figure out what is going on with their body.</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While the physician knows who the sample belongs to, the technicians looking at the sample do not.  They collect data about the samples or images.  If you analyze those samples or images collectively, you might find patterns.  This can lead to faster and more cost-effective diagnoses.  The cost:  personal data in the form of medical images or sample analyses, stored in a health care system with your identification, but stored by medical researchers without the direct identifier.</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Machine learning for example is often used to uncover likelihood of disease through microscopic examination and measurement.  While not a surrogate for actually testing for the disease, this initial type of screen can be enormously beneficial.  There is a famous study from the 1990s that is a canonical example in machine learning and data mining for predicting breast cancer through measurements of images such as this picture.  Obviously, there would be a need for a doctor to be able to tie that image to the person who provided it, so somewhere, there is a linkage.  This is a quintessential example of confidential data:  the doctor knows who the specimen belongs to, but the dataset does not include that information.</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Those two circumstances (the patient’s diagnosis and the pattern finding between measures about their samples deidentified) represent gains from having access to otherwise private data (such as health records).  By the same token, that kind of thing could be intersected with demographic data to find potential risk factors, but that comes with significant risks to privacy if the healthcare information system is ever compromised.  In the canonical example, the data about test diagnoses is made available to help other physicians quickly detect whether a tumorous growth is benign or malignant.  The dataset, however, does not contain its identifiers in this form.  If the data can be tied together however to the confidential identification, you could be (by virtue of the model process) passing potential medical diagnoses, even if not explicitly stored, which has obvious HIPAA (Health Insurance Portability and Accountability Act) implications. Similarly, students at academic institutions have a protection called FERPA (Family Educational Rights and Privacy Act).  These two acts convey the importance of privacy of personal data.  This puts an onus on securing data that we do collect, because the data in these types of sources are actually fundamentally necessary. We will talk about ways to secure some of this data in some sense at the end.</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Let’s get to a more personal and public example.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This is Dante DeBlasio on the right.  Perhaps you have heard this last name.  His dad (Bill DeBlasio) was the mayor of New York City.  More specifically, his dad was the </a:t>
            </a:r>
            <a:r>
              <a:rPr lang="en-US" b="1"/>
              <a:t>term-limited</a:t>
            </a:r>
            <a:r>
              <a:rPr lang="en-US"/>
              <a:t> mayor of New York City.  As such, as a matter of principle, he didn’t vote in the party primary to not cast favoritism for any one candidate.  His son, however, did vote.  He lived with his parents at Gracie Mansion (the Mayor’s residence in NYC), thus in a voting district with a single residence.  Since his father and his mother didn’t vote, Dante was the only voter from that district.</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A group of researchers from institutions in New Jersey were able to identify 378 voters in primaries for Mayor of New York City in 2021, despite that the name was not logged on any ballot.  Amongst them, the most notable case was Dante DeBlasio.  How’d they do it?  The answer is by combining two datasets, both of which publicly available.</a:t>
            </a:r>
            <a:endParaRPr/>
          </a:p>
        </p:txBody>
      </p:sp>
      <p:sp>
        <p:nvSpPr>
          <p:cNvPr id="223" name="Google Shape;22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i="0"/>
              <a:t>Identification of course is the antithesis of ultimate privacy:  to quote Ken Jeong from The Masked Singer:  I know exactly who this is…  </a:t>
            </a:r>
            <a:r>
              <a:rPr lang="en-US" b="0" i="0"/>
              <a:t>In this show, a celebrity panel tries to guess who a particular performer is who is dressed in a non-revealing costume, but they are given clues about the person’s life and can hear their actual voice when they sing, but not when they speak. </a:t>
            </a:r>
            <a:endParaRPr/>
          </a:p>
          <a:p>
            <a:pPr marL="158750" lvl="0" indent="0" algn="l" rtl="0">
              <a:lnSpc>
                <a:spcPct val="100000"/>
              </a:lnSpc>
              <a:spcBef>
                <a:spcPts val="0"/>
              </a:spcBef>
              <a:spcAft>
                <a:spcPts val="0"/>
              </a:spcAft>
              <a:buSzPts val="1100"/>
              <a:buNone/>
            </a:pPr>
            <a:endParaRPr b="0" i="0"/>
          </a:p>
          <a:p>
            <a:pPr marL="158750" lvl="0" indent="0" algn="l" rtl="0">
              <a:lnSpc>
                <a:spcPct val="100000"/>
              </a:lnSpc>
              <a:spcBef>
                <a:spcPts val="0"/>
              </a:spcBef>
              <a:spcAft>
                <a:spcPts val="0"/>
              </a:spcAft>
              <a:buSzPts val="1100"/>
              <a:buNone/>
            </a:pPr>
            <a:r>
              <a:rPr lang="en-US" b="0" i="0"/>
              <a:t>In essence, the judges are given a bunch of data about the performer that they search their own brain for knowledge of a public figure.  This is akin to searching a database without its key</a:t>
            </a:r>
            <a:r>
              <a:rPr lang="en-US"/>
              <a:t>, searching for identifying characteristics as a lump sum.</a:t>
            </a:r>
            <a:r>
              <a:rPr lang="en-US" b="0" i="0"/>
              <a:t>  Because celebrities are public figures, much of what we might consider to be private might find a way of being known</a:t>
            </a:r>
            <a:r>
              <a:rPr lang="en-US"/>
              <a:t>, but the premise of the connecting the dots for only one person is the key aspect of the example.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And this represents a problem.  We have a way to know how each voting district in aggregate voted.  If we could see this map at enough resolution, you would see that the voting district voted in support of Maya Wiley between 50-100% (it was actually 100%).  Just on its face, this doesn’t declare who he voted for or if he voted at all because the map doesn’t tell us directly that it is 100%.  The corresponding dataset, however would say that it was.  That corresponding dataset, however, would not pin down Dante just yet.</a:t>
            </a:r>
            <a:endParaRPr/>
          </a:p>
        </p:txBody>
      </p:sp>
      <p:sp>
        <p:nvSpPr>
          <p:cNvPr id="230" name="Google Shape;23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But, there’s another data set.  The state of New York by law keeps an eligible voter roll to determine that a person cast one vote in any given election.  As such, that dataset tells us who exactly contributed to the votes in each election district.  The election district is the identifiable piece in this dataset:  it is a weak identifier for Dante DeBlasio as he is the only one casting a vote from that election district in June 2021.  It just so happens that that weak identifier in one dataset is the strong identifier in the other.  Now we have a problem.</a:t>
            </a:r>
            <a:endParaRPr/>
          </a:p>
        </p:txBody>
      </p:sp>
      <p:sp>
        <p:nvSpPr>
          <p:cNvPr id="239" name="Google Shape;23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The election district now allows us to reach back into its summary statistics to find how exactly Dante DeBlasio voted.  For him, his vote was then able to be released.  The same happened for 377 other voters in New York City in the party primaries for Mayor.</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optics of this are very bad: a private act under the confidence of secrecy was made public by virtue of only publicly available information.  It’s worse than that though:  he voted for the person who did not win the nomination as the son of the current holder of the position.  What does that say for confidence in the person who was nominated for the general public?  How would that play out with a vindictive nominee?  Votes in a democracy are assumed secretive for that very reason.  Remember:  one of those datasets includes the address!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Something else is noteworthy here:  in the world of big data, one of the core tenets is versatility.  You never know what purpose someone is going to use a data source for.  These two datasets were never meant to be combined.  They do, however, share something that makes them combinable.  And if that’s the case, a data miner will do so.  This puts potentially other observations in other tables at risk.</a:t>
            </a:r>
            <a:endParaRPr/>
          </a:p>
        </p:txBody>
      </p:sp>
      <p:sp>
        <p:nvSpPr>
          <p:cNvPr id="247" name="Google Shape;2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This is related to another problem that has to do with identification:  the presumed PII found in almost any data case:  a social security number.</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In the 1930s, FDR authorized the Social Security Administration as part of his program called the New Deal.  The program provided a social safety net during one of the most tumultuous economic periods in US history.  Within that administration was the linkage between a person and an account in which they would contribute funds to during their working career.  Today we live with this structural system.  It is in the news all the time in recent years as it is a persistent funding problem.  This gets discussed in human geography classes when talking about the demographic dividend for Stage 3 Economic Development.  We also live with it in another way:  it has become something it never was supposed to be:  a governmental cross-linking operation.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10 years after the SSA was constructed, the SSN became the identifier of record for almost all governmental systems pertaining to people.  As databases became more and more entwined in governmental data with the advent of computing technologies spurred on by World War II, you had a ready-made candidate key waiting.  This allows for most personal data held by the federal government to be linked together.  This explains why it is such a big ordeal when a data breach involves a social security number, and …</a:t>
            </a:r>
            <a:endParaRPr/>
          </a:p>
        </p:txBody>
      </p:sp>
      <p:sp>
        <p:nvSpPr>
          <p:cNvPr id="253" name="Google Shape;25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7c329e877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27c329e8778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a:solidFill>
                  <a:schemeClr val="dk1"/>
                </a:solidFill>
              </a:rPr>
              <a:t>…data breaches aren’t going away anytime soon.  Data compromises are on a consistent rise; the number of impacted individuals is based on the particular breaches themselves, but in 2022, almost 300 million people (comparable to the US population) were impacted by a data breach.</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And why is that a problem:  the government isn’t the only one who does that sort of thing, expanding the tentacles further:</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Healthcare, banks, education, employers, etc. all in some way have a requirement for your SSN.  Not only are governmental records linked in that way, but they can also be linked to other concepts simultaneously.  This doesn’t matter whether they are the key or not.  Thankfully, the day is changing from SSN being used as primary key in these types of databases, however, that is not going to change at the level of the government for obvious reasons.</a:t>
            </a:r>
            <a:endParaRPr/>
          </a:p>
        </p:txBody>
      </p:sp>
      <p:sp>
        <p:nvSpPr>
          <p:cNvPr id="267" name="Google Shape;26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And that has consequences for you.</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If a record can be accessed via the Guess Who? mechanism (such as hair color), the social security number can tie it to lots of other things.  The SSN is a proxy identifier for things like where that person was born (at least state) because of policy changes with the SSN through time.  Similarly, things like credit card numbers tell you what company they belong to with their first four numbers.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Now imagine what happens practically in this scenario.  Jill walks into my office and wants help for advising for classes next term.  What is the next question I might ask to try to get her records:  what’s your ID?  She now spouts off her SSN to me.  Thankfully that is cumbersome - I don’t want to operate in ID numbers - names are better.  The issue is they can be duplicated; an SSN cannot be.  It’s enough, however, that the SSN is included - I can possibly get to it unless we create database solutions to prevent just that.</a:t>
            </a:r>
            <a:endParaRPr/>
          </a:p>
        </p:txBody>
      </p:sp>
      <p:sp>
        <p:nvSpPr>
          <p:cNvPr id="281" name="Google Shape;28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1fd39b1901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9" name="Google Shape;289;g1fd39b19013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Let’s brainstorm places where we had to give our social security number either for some sort of service or some sort of opportunity.  What were those places generally?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Let’s now also think about what we provided simultaneously.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This is an important discussion because it makes us think about what could help get to our SSN, but also allows us to think about what our SSN can connect together in the aggregate if the proper pieces were compromised.  This is the functional impact of pervasive common identifiers, potentially a direct affront to privacy.</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We have ways to get around identifying individuals in places where we need individual insights, so that ought to help solve some things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As we saw in the DeBlasio case, we could aggregate the data to try to protect identity,  much like the US Census does, but that only works when there are multiple people in a geographic area or in a collection unit.  That works great until there’s only one person in a geographic area or the collection unit.  Once I have that, I have the key to the front door.</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We could also just not collect sensitive data about individuals at all.  That seems like a productive direction to take, but that assumes we couldn’t derive it in some other way.  It also assumes that there aren’t contexts where that sensitive data is necessary.  For example, your healthcare data is necessary to better treat you.  Voting data is necessary to help prevent political parties from rigging elections.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We could also use database permissions to hide aspects of tables from individuals.  An example of that is that in modern academic records software - though social security numbers are required for financial aid, those not in financial aid do not have access to it.</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Do you think that’s enough?</a:t>
            </a:r>
            <a:endParaRPr/>
          </a:p>
        </p:txBody>
      </p:sp>
      <p:sp>
        <p:nvSpPr>
          <p:cNvPr id="296" name="Google Shape;29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What if we could collect data that would indirectly identify a group of people?  Redlining practices (named for the greasepaint pencils that drew the lines on physical maps) did just that.</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What if that data was used to discriminate against a group (they are from a minority population that is not known for being wealthy, therefore I am less likely to make a loan to them)...</a:t>
            </a:r>
            <a:endParaRPr/>
          </a:p>
        </p:txBody>
      </p:sp>
      <p:sp>
        <p:nvSpPr>
          <p:cNvPr id="302" name="Google Shape;30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Depending on what kind of courses you may have taken in computer science, you have seen identification perhaps in different contexts.  If you study programming languages, you learn about dictionaries and sets.  If you study databases, you learn about primary keys.  If you study Excel or SQL, you learn about VLOOKUP or Joins.  Each of these things represent a computational version of identity:  choosing a particular item of interest by providing the </a:t>
            </a:r>
            <a:r>
              <a:rPr lang="en-US" b="1"/>
              <a:t>key</a:t>
            </a:r>
            <a:r>
              <a:rPr lang="en-US"/>
              <a:t> to its door.  In dictionaries, sets, and primary keys, these values have a uniqueness constraint that then enable the practice of efficient indexing.</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That’s not, however, the only form of identification that we should care about.  If I asked you to identify something in your environment, you wouldn’t try to have a mechanism by which you could classify EVERYTHING against one another.  You would likely want to have a method that was </a:t>
            </a:r>
            <a:r>
              <a:rPr lang="en-US" i="1"/>
              <a:t>good enough</a:t>
            </a:r>
            <a:r>
              <a:rPr lang="en-US"/>
              <a:t> for the specific task at hand:  what does my teddy bear look like?  Is that my friend Martha?  I only care if it is or it isn’t my teddy bear or Martha, not that those characteristics identify all things.  We need to talk about this when we consider database education because it is an important construct when we deal with concepts in a data-rich society:  the more data we collect and store, the more opportunity we have to carry some really interesting individual identifiers, and given the versatility of data today, open the door to connect things that were never meant to be connected.  That reality creates an opportunity to compromise the privacy of individuals, which we will discuss later in the module.  An adage that we use in design courses is that </a:t>
            </a:r>
            <a:r>
              <a:rPr lang="en-US" i="1"/>
              <a:t>people will use things in ways you never imagined</a:t>
            </a:r>
            <a:r>
              <a:rPr lang="en-US"/>
              <a:t>.  The environment of big data puts that concept in overdrive, and we all must take notice.</a:t>
            </a:r>
            <a:endParaRPr/>
          </a:p>
        </p:txBody>
      </p:sp>
      <p:sp>
        <p:nvSpPr>
          <p:cNvPr id="114" name="Google Shape;11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a:t>Many judicial systems now use machine learning algorithms to help create sentencing guidelines for those convicted of a crime. </a:t>
            </a:r>
            <a:r>
              <a:rPr lang="en-US" b="1" i="1"/>
              <a:t>The goal is to find a sentence which is sufficient to serve as a deterrent for future crimes</a:t>
            </a:r>
            <a:endParaRPr/>
          </a:p>
          <a:p>
            <a:pPr marL="158750" lvl="0" indent="0" algn="l" rtl="0">
              <a:lnSpc>
                <a:spcPct val="100000"/>
              </a:lnSpc>
              <a:spcBef>
                <a:spcPts val="0"/>
              </a:spcBef>
              <a:spcAft>
                <a:spcPts val="0"/>
              </a:spcAft>
              <a:buSzPts val="1100"/>
              <a:buNone/>
            </a:pPr>
            <a:endParaRPr/>
          </a:p>
          <a:p>
            <a:pPr marL="158750" marR="0" lvl="0" indent="0" algn="l" rtl="0">
              <a:lnSpc>
                <a:spcPct val="100000"/>
              </a:lnSpc>
              <a:spcBef>
                <a:spcPts val="0"/>
              </a:spcBef>
              <a:spcAft>
                <a:spcPts val="0"/>
              </a:spcAft>
              <a:buClr>
                <a:srgbClr val="000000"/>
              </a:buClr>
              <a:buSzPts val="1100"/>
              <a:buFont typeface="Arial"/>
              <a:buNone/>
            </a:pPr>
            <a:r>
              <a:rPr lang="en-US"/>
              <a:t>See ProPublica report</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https://www.propublica.org/article/machine-bias-risk-assessments-in-criminal-sentencing</a:t>
            </a:r>
            <a:r>
              <a:rPr lang="en-US"/>
              <a:t>;  for additional background see </a:t>
            </a:r>
            <a:r>
              <a:rPr lang="en-US" sz="1100" b="0" i="0" u="none" strike="noStrike" cap="none">
                <a:solidFill>
                  <a:srgbClr val="000000"/>
                </a:solidFill>
                <a:latin typeface="Arial"/>
                <a:ea typeface="Arial"/>
                <a:cs typeface="Arial"/>
                <a:sym typeface="Arial"/>
              </a:rPr>
              <a:t>(</a:t>
            </a: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https://www.technologyreview.com/2019/01/21/137783/algorithms-criminal-justice-ai/</a:t>
            </a:r>
            <a:r>
              <a:rPr lang="en-US" sz="1100" b="0" i="0" u="none" strike="noStrike" cap="none">
                <a:solidFill>
                  <a:srgbClr val="000000"/>
                </a:solidFill>
                <a:latin typeface="Arial"/>
                <a:ea typeface="Arial"/>
                <a:cs typeface="Arial"/>
                <a:sym typeface="Arial"/>
              </a:rPr>
              <a:t>)</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a:t>
            </a:r>
            <a:endParaRPr/>
          </a:p>
          <a:p>
            <a:pPr marL="158750" lvl="0" indent="0" algn="l" rtl="0">
              <a:lnSpc>
                <a:spcPct val="100000"/>
              </a:lnSpc>
              <a:spcBef>
                <a:spcPts val="0"/>
              </a:spcBef>
              <a:spcAft>
                <a:spcPts val="0"/>
              </a:spcAft>
              <a:buSzPts val="1100"/>
              <a:buNone/>
            </a:pPr>
            <a:r>
              <a:rPr lang="en-US" b="1" u="sng"/>
              <a:t>Instructor notes:</a:t>
            </a:r>
            <a:r>
              <a:rPr lang="en-US"/>
              <a:t>   this section is provided as an illustration.  it's suggested that it be updated with a more topical/ recent example if available</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additional resources to explore:</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n-US" sz="1100" b="0" i="0" u="none" strike="noStrike" cap="none">
                <a:solidFill>
                  <a:srgbClr val="000000"/>
                </a:solidFill>
                <a:latin typeface="Arial"/>
                <a:ea typeface="Arial"/>
                <a:cs typeface="Arial"/>
                <a:sym typeface="Arial"/>
              </a:rPr>
              <a:t>biased recruiting tools (</a:t>
            </a:r>
            <a:r>
              <a:rPr lang="en-US"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https://www.reuters.com/article/us-amazon-com-jobs-automation-insight-idUSKCN1MK08G</a:t>
            </a:r>
            <a:r>
              <a:rPr lang="en-US" sz="1100" b="0" i="0" u="none" strike="noStrike" cap="none">
                <a:solidFill>
                  <a:srgbClr val="000000"/>
                </a:solidFill>
                <a:latin typeface="Arial"/>
                <a:ea typeface="Arial"/>
                <a:cs typeface="Arial"/>
                <a:sym typeface="Arial"/>
              </a:rPr>
              <a:t>)</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1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https://www.forbes.com/sites/lanceeliot/2022/04/08/insidious-ai-based-proxy-discrimination-against-humans-is-dauntingly-vexing-for-ai-ethics-which-can-occur-even-in-the-case-of-autonomous-ai-self-driving-cars/?sh=ffde2696b7bc&amp;utm_source=pocket_saves</a:t>
            </a:r>
            <a:endParaRPr sz="11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100" b="0" i="0" u="none" strike="noStrike" cap="none">
                <a:solidFill>
                  <a:srgbClr val="000000"/>
                </a:solidFill>
                <a:latin typeface="Arial"/>
                <a:ea typeface="Arial"/>
                <a:cs typeface="Arial"/>
                <a:sym typeface="Arial"/>
              </a:rPr>
              <a:t>Proxy Non-Discrimination in Data-Driven Systems (Datta, et all); </a:t>
            </a:r>
            <a:r>
              <a:rPr lang="en-US" sz="11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https://arxiv.org/abs/1707.08120</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 </a:t>
            </a:r>
            <a:endParaRPr/>
          </a:p>
          <a:p>
            <a:pPr marL="457200" marR="0" lvl="0" indent="-298450" algn="l" rtl="0">
              <a:lnSpc>
                <a:spcPct val="100000"/>
              </a:lnSpc>
              <a:spcBef>
                <a:spcPts val="0"/>
              </a:spcBef>
              <a:spcAft>
                <a:spcPts val="0"/>
              </a:spcAft>
              <a:buClr>
                <a:srgbClr val="000000"/>
              </a:buClr>
              <a:buSzPts val="1100"/>
              <a:buFont typeface="Arial"/>
              <a:buChar char="●"/>
            </a:pPr>
            <a:r>
              <a:rPr lang="en-US" sz="1100" b="0" i="0" u="none" strike="noStrike" cap="none">
                <a:solidFill>
                  <a:srgbClr val="000000"/>
                </a:solidFill>
                <a:latin typeface="Arial"/>
                <a:ea typeface="Arial"/>
                <a:cs typeface="Arial"/>
                <a:sym typeface="Arial"/>
              </a:rPr>
              <a:t>Proxy Discrimination in the Age of Artificial Intelligence and Big Data;  </a:t>
            </a:r>
            <a:r>
              <a:rPr lang="en-US" sz="1100" b="0" i="0" u="sng" strike="noStrike" cap="none">
                <a:solidFill>
                  <a:srgbClr val="000000"/>
                </a:solidFill>
                <a:latin typeface="Arial"/>
                <a:ea typeface="Arial"/>
                <a:cs typeface="Arial"/>
                <a:sym typeface="Arial"/>
                <a:hlinkClick r:id="rId8">
                  <a:extLst>
                    <a:ext uri="{A12FA001-AC4F-418D-AE19-62706E023703}">
                      <ahyp:hlinkClr xmlns:ahyp="http://schemas.microsoft.com/office/drawing/2018/hyperlinkcolor" val="tx"/>
                    </a:ext>
                  </a:extLst>
                </a:hlinkClick>
              </a:rPr>
              <a:t>https://ilr.law.uiowa.edu/print/volume-105-issue-3/proxy-discrimination-in-the-age-of-artificial-intelligence-and-big-data?utm_source=pocket_reader</a:t>
            </a:r>
            <a:endParaRPr sz="1100" b="0" i="0" u="none" strike="noStrike" cap="none">
              <a:solidFill>
                <a:srgbClr val="000000"/>
              </a:solidFill>
              <a:latin typeface="Arial"/>
              <a:ea typeface="Arial"/>
              <a:cs typeface="Arial"/>
              <a:sym typeface="Arial"/>
            </a:endParaRPr>
          </a:p>
          <a:p>
            <a:pPr marL="457200" lvl="0" indent="-22860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br>
              <a:rPr lang="en-US"/>
            </a:br>
            <a:endParaRPr/>
          </a:p>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{{See ProPublica report   https://www.propublica.org/article/machine-bias-risk-assessments-in-criminal-sentencing}}</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ProPublica examined the risk scores of 7,000+ people arrested in Broward County, Florida – and followed them for the next two years, looking for additional crimes.    The scores were "remarkably unreliable" in predicting future crime.    And the scores skewed in a way which appeared to reflect an underlying societal bias.</a:t>
            </a:r>
            <a:endParaRPr/>
          </a:p>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The data from Broward County shows a significant skew for white defendants.    How come?   The algorithm used is 'closed' – we just don't know how it works.  But the data being used to train that algorithm?  What if it reflects decades of societal bias in law enforcement?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We can probably agree that we have a worthy goal, but the problem is that the bias of the training data gets pushed through the algorithm, which will perpetuate the pattern.  And if that pattern reflects minority males and low-income neighborhoods, we have just created a problem where we from a data perspective justify a process full of inequity, and one not spurred by the provision of the protected class.</a:t>
            </a:r>
            <a:endParaRPr/>
          </a:p>
          <a:p>
            <a:pPr marL="0" lvl="0" indent="0" algn="l" rtl="0">
              <a:lnSpc>
                <a:spcPct val="100000"/>
              </a:lnSpc>
              <a:spcBef>
                <a:spcPts val="0"/>
              </a:spcBef>
              <a:spcAft>
                <a:spcPts val="0"/>
              </a:spcAft>
              <a:buSzPts val="1100"/>
              <a:buNone/>
            </a:pPr>
            <a:endParaRPr/>
          </a:p>
        </p:txBody>
      </p:sp>
      <p:sp>
        <p:nvSpPr>
          <p:cNvPr id="334" name="Google Shape;33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We have a name for this - proxy discrimination.  If a clustering operation would produce a resultant set that is disproportionately characteristic of a protected class, this is a serious problem.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How do those processes work?  Machine learning algorithms consume vast amounts of data for the purpose of making predictions about future outcomes.  This is not unlike the classification problem for the breast cancer image data previously.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
        <p:nvSpPr>
          <p:cNvPr id="340" name="Google Shape;34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Sometimes, a particular data point contains other information that we might not have thought about it containing.</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Think about your social security number:  that number includes where your social security card was issued, which presumably relates to where you were born in almost all cases as it is done before your first birthday for someone born in the United States.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ZIP Codes are often proxy indicators for race, income, educational attainment, and other concepts as they are very strongly sorted geographically as demographics.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Telephone numbers (particularly for landline phones) establish a very narrow geographic area.  This relates back to the foundational technology of telecommunication:  a switchboard.  That switchboard is in a location that serves a local area.  We had a need to identify the right switchboard…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Certain occupations carry with them education levels, disproportionate gender imbalance, or even age factors.  For instance, you know that a lawyer has a JD.  You likely know that a professor has a doctoral degree (that’s actually not always true).  You might expect a nurse to be female or a construction worker to be male due to the large conditional probabilities of those occurrences.</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There are very real world consequences to some of these decisions and some not so real world consequences.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What if a person is asking for a job, admission to a group or institution, or perhaps a loan for something they need funds for?  If a group is historically impoverished, the ability for them to get funds is going to be dissipated.  If a person has fewer opportunities in high school, applying for collegiate admissions is going to be fettered as well.</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What about sentencing guidelines?  These might be motivated by arrest rates, which might disproportionately be tied to different groups of people by race or poverty.</a:t>
            </a:r>
            <a:endParaRPr/>
          </a:p>
          <a:p>
            <a:pPr marL="0" lvl="0" indent="0" algn="l" rtl="0">
              <a:lnSpc>
                <a:spcPct val="100000"/>
              </a:lnSpc>
              <a:spcBef>
                <a:spcPts val="0"/>
              </a:spcBef>
              <a:spcAft>
                <a:spcPts val="0"/>
              </a:spcAft>
              <a:buSzPts val="1100"/>
              <a:buNone/>
            </a:pPr>
            <a:endParaRPr/>
          </a:p>
          <a:p>
            <a:pPr marL="0" marR="0" lvl="0" indent="0" algn="l" rtl="0">
              <a:lnSpc>
                <a:spcPct val="100000"/>
              </a:lnSpc>
              <a:spcBef>
                <a:spcPts val="0"/>
              </a:spcBef>
              <a:spcAft>
                <a:spcPts val="0"/>
              </a:spcAft>
              <a:buClr>
                <a:srgbClr val="000000"/>
              </a:buClr>
              <a:buSzPts val="1100"/>
              <a:buFont typeface="Arial"/>
              <a:buNone/>
            </a:pPr>
            <a:r>
              <a:rPr lang="en-US"/>
              <a:t>And how does this relate to privacy?  Remember that this is </a:t>
            </a:r>
            <a:r>
              <a:rPr lang="en-US" b="1"/>
              <a:t>proxy </a:t>
            </a:r>
            <a:r>
              <a:rPr lang="en-US" b="0"/>
              <a:t>discrimination, which in essence means that the discrimination factor was not provided:  it is in effect inferred in high numbers.</a:t>
            </a:r>
            <a:endParaRPr/>
          </a:p>
          <a:p>
            <a:pPr marL="0" lvl="0" indent="0" algn="l" rtl="0">
              <a:lnSpc>
                <a:spcPct val="100000"/>
              </a:lnSpc>
              <a:spcBef>
                <a:spcPts val="0"/>
              </a:spcBef>
              <a:spcAft>
                <a:spcPts val="0"/>
              </a:spcAft>
              <a:buSzPts val="1100"/>
              <a:buNone/>
            </a:pPr>
            <a:endParaRPr/>
          </a:p>
        </p:txBody>
      </p:sp>
      <p:sp>
        <p:nvSpPr>
          <p:cNvPr id="352" name="Google Shape;352;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You may run into this as a data science or computer practitioner – and if so, consider the ethical obligations of protecting against these ills.</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Or, you may become a victim of this in some way.   An algorithm could find you undesirable based on a collective set of attributes which tie you to past discriminatory practices</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The goal today was to raise your awareness of these critical and oft-overlooked issues.   We want our databases to be useful; we want retrieval to be effective and efficient; we want to solve the problem at hand.   Sometimes, when we do, we open the door to a world of unintended consequences.  We have to constantly examine these things.  The data genie is out of the bottle, and we have to figure out how to navigate that reality in an appropriate and ethical manner.  As such, no discussion of databases if ever complete without discussing core issues in and around privacy, identification, and discrimination.  All three are intertwined.  </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What I hope is that as you have considered the activity and information presented, you can see that even sometimes what might be a functional misunderstanding or misapplication of a concept when you learn a principle in a database course (or any course for that matter) can actually be a window into a much larger problem that has very real impact.  It is not the misconception that causes the problem (i.e., that members of society don’t understand the concept), but rather that the idea behind the misconception when used in a particular way can produce very consequential impacts.  By correcting the misconception and not addressing what the misconception reveals, we do a disservice.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So how can we combat this?</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Consider both the short and long-term needs of our systems and use that to help reasonably determine what data we should and shouldn’t collect.   Look to the future needs to ensure that we collect sufficient information from the beginning, and take appropriate steps to protect that data.   This avoids the proliferation of archived/antiquated systems and gives us better understanding of what is present.  Always think about potentially risky combinations because the database itself does not know how to accomplish that.  It might be worth intersecting a couple of columns with basic programming commands to see if anything is not very common in the dataset at hand.  These are potentially weak identifiers and thus vulnerable to filters.</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We can collect data free from personally identifiable information (anonymous); we can collect data identifiable only to the collector (confidential); we can aggregate individual data into area or temporal units to treat occurrences as more rate-based than event-based.  This provides an extra layer of free protection, but it can be compromised in some ways by advances in machine learning to detect what that segment is likely to have as a reading for something not otherwise stored.</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Database management systems allow for the construction of views.  Views restrict what can be seen from a dataset at the user level.  A good example of this is in academic records systems.  Financial aid personnel or student employment personnel need access to something like a social security number.  Faculty members or advising staff do not.  As such, the social security number needs to be collected, but we can mitigate the issue by only making the social security number available to appropriate personnel, managed by user roles in the database system.   This does not, however, remove the extra fields form the system; it controls access.  If the right users are compromised, this data becomes available.</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en-US"/>
              <a:t>We are not weaponless in this fight, but we do need to be aware that there are numerous ways to identify records, and any time where that can happen, important rights (or at the very least reasonable expectations) are at risk.</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 let’s play a childhood game that is built on this precise premise:  </a:t>
            </a:r>
            <a:r>
              <a:rPr lang="en-US" i="1"/>
              <a:t>Guess Who?</a:t>
            </a:r>
            <a:r>
              <a:rPr lang="en-US"/>
              <a:t>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board represents a collection of characters.    One player chooses a character at random from the game board.   The second player will try to guess who was selected by asking a series of questions for which the only answer is YES or NO.    "What is the name of the character selected?" would not be valid, but "Is the character named Eric?" would be.   The goal is to identify the selected character in the fewest number of guesses.  This of course must leverage data that we have access to from the images, a facsimile for a database because our brain functions in many ways like a database.</a:t>
            </a:r>
            <a:endParaRPr/>
          </a:p>
          <a:p>
            <a:pPr marL="0" lvl="0" indent="0" algn="l" rtl="0">
              <a:lnSpc>
                <a:spcPct val="100000"/>
              </a:lnSpc>
              <a:spcBef>
                <a:spcPts val="0"/>
              </a:spcBef>
              <a:spcAft>
                <a:spcPts val="0"/>
              </a:spcAft>
              <a:buSzPts val="1100"/>
              <a:buNone/>
            </a:pPr>
            <a:endParaRPr/>
          </a:p>
        </p:txBody>
      </p:sp>
      <p:sp>
        <p:nvSpPr>
          <p:cNvPr id="120" name="Google Shape;12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 grab a partner and go ahead and play a round of Guess Who with them (it’s of course a game, so it’s competitive – this gives you the desire to identify more efficiently).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You can play it on the web or use a handout that has the image we will work from.  If you play it on the web, the questions you can ask are predetermined.  If you play with a handout or on your laptop looking at a powerpoint slide, you can ask your own questions.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As you do this, think about how you are determining what questions to ask, how might this concept relate to a database, and how does this relate to collecting data about any type of object (person or not).  Try to keep track (keep a log) of the questions asked.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(Instructor Notes: Do not show the slide with the attribute table until the game is complete)</a:t>
            </a:r>
            <a:endParaRPr/>
          </a:p>
        </p:txBody>
      </p:sp>
      <p:sp>
        <p:nvSpPr>
          <p:cNvPr id="126" name="Google Shape;12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US"/>
              <a:t>What observations are you able to make from playing the game?    We have multiple teams, but notice how the questions are similar.    Also notice that most teams were able to quickly identify the target.    What does this tell us about identification?</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There are two pathways to follow against a critical question: </a:t>
            </a:r>
            <a:r>
              <a:rPr lang="en-US" i="1"/>
              <a:t>what does it mean to identify something</a:t>
            </a:r>
            <a:r>
              <a:rPr lang="en-US"/>
              <a:t>?  That seems really simple on its face, but it’s not so simple because it is a dualistic notion.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We might think of the primary key model as </a:t>
            </a:r>
            <a:r>
              <a:rPr lang="en-US" b="1"/>
              <a:t>strong identification</a:t>
            </a:r>
            <a:r>
              <a:rPr lang="en-US"/>
              <a:t>:  no matter the context, this will do the job.  It’s like a Dewey Decimal number in a library or a webpage URL (universal resource locator).  I provide the value; I get exactly what I want.  It doesn’t matter what the value is, it will lead me to something distinct.  In the game, the name of the character serves that role.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We might think of the individualistic identification approach as </a:t>
            </a:r>
            <a:r>
              <a:rPr lang="en-US" b="1"/>
              <a:t>weak identification</a:t>
            </a:r>
            <a:r>
              <a:rPr lang="en-US"/>
              <a:t>:  it can identify something in context, but maybe not everything in the world can be identified in that same way.  It’s very effective for that something, but is merely a non-distinct filter for potentially many other cases.  Names in the real world are a great example of this as names are easily repeatable.  </a:t>
            </a:r>
            <a:r>
              <a:rPr lang="en-US" i="0"/>
              <a:t>In fact, organizations such as governments and higher education institutions actively create identifiers to combat this issue.  Names simply aren’t enough, even if you have one friend who has that name.</a:t>
            </a:r>
            <a:endParaRPr i="0"/>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weak identification approach is very crucial to understand and comprehend, despite that it plays no role in the immediate construction of a database theoretically.  If we don’t, we put personal data at risk every single day.  What’s better:  it embodies two misconceptions that people normally bring to the table:  only the primary key can identify (that’s not true), and the primary key can vary based on the record (that’s also not true).  Both of those are emblematic of why we need to talk about this (the misconceptions are grounded in our behaviors as humans), and both of which have the potential to harm one’s right or expectation of privacy.</a:t>
            </a:r>
            <a:endParaRPr/>
          </a:p>
        </p:txBody>
      </p:sp>
      <p:sp>
        <p:nvSpPr>
          <p:cNvPr id="139" name="Google Shape;13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If you read between the lines, you have a database reflected in the game. Think of the characters depicted on the game board as rows in a database table, each one has in effect two candidate keys:  the name of the character, and also the attribute space from which they draw (because the pictures are distinct).  We cannot use the name effectively as a question, but in theory, we use combinations of questions about the attributes to narrow down the search quickly.  That same process would work independently of the size of the game (so long as the pictures were distinct).  That just so happens to be a property of records in a relational database!</a:t>
            </a:r>
            <a:endParaRPr/>
          </a:p>
        </p:txBody>
      </p:sp>
      <p:sp>
        <p:nvSpPr>
          <p:cNvPr id="145" name="Google Shape;14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The bigger question is does the game act like a database?  At an identity level, not really.</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If it did, we could ask a question about each table row and arrive at the one exact answer based on the conditions (that’s how tuple is defined in terms of identification).  In effect, we win the game by placing many filters on the dataset.  As those filters get stronger and stronger, we start to isolate records, even if a particular combination of values on those same filters doesn’t produce identity.  This then achieves individual identity in that one instance.  The game wants us to do that efficiently.  In essence, this reflects the intersection of sets - I don’t care about universal identity; I care about individual identity.  If an intersection ever produces one thing, that’s an identifier for </a:t>
            </a:r>
            <a:r>
              <a:rPr lang="en-US" i="1"/>
              <a:t>x </a:t>
            </a:r>
            <a:r>
              <a:rPr lang="en-US"/>
              <a:t>alone.  By that token, we talk socially about intersectionality as part of someone’s identity.  This is where the term intersectionality comes from.  If you are not familiar with it, intersectionality refers to the compounding of effects of layering multiple personal components (such as the intersection between race and gender or race and class), a concept that comes up in social justice conversations.</a:t>
            </a:r>
            <a:endParaRPr/>
          </a:p>
        </p:txBody>
      </p:sp>
      <p:sp>
        <p:nvSpPr>
          <p:cNvPr id="152" name="Google Shape;15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7"/>
          <p:cNvSpPr txBox="1">
            <a:spLocks noGrp="1"/>
          </p:cNvSpPr>
          <p:nvPr>
            <p:ph type="ctrTitle"/>
          </p:nvPr>
        </p:nvSpPr>
        <p:spPr>
          <a:xfrm>
            <a:off x="3359149" y="389840"/>
            <a:ext cx="8281987" cy="295465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6400"/>
              <a:buFont typeface="Avenir"/>
              <a:buNone/>
              <a:defRPr sz="6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7"/>
          <p:cNvSpPr txBox="1">
            <a:spLocks noGrp="1"/>
          </p:cNvSpPr>
          <p:nvPr>
            <p:ph type="subTitle" idx="1"/>
          </p:nvPr>
        </p:nvSpPr>
        <p:spPr>
          <a:xfrm>
            <a:off x="3359149" y="3536951"/>
            <a:ext cx="8281989" cy="2555874"/>
          </a:xfrm>
          <a:prstGeom prst="rect">
            <a:avLst/>
          </a:prstGeom>
          <a:noFill/>
          <a:ln>
            <a:noFill/>
          </a:ln>
        </p:spPr>
        <p:txBody>
          <a:bodyPr spcFirstLastPara="1" wrap="square" lIns="0" tIns="0" rIns="0" bIns="0" anchor="t" anchorCtr="0">
            <a:normAutofit/>
          </a:bodyPr>
          <a:lstStyle>
            <a:lvl1pPr lvl="0" algn="l">
              <a:lnSpc>
                <a:spcPct val="100000"/>
              </a:lnSpc>
              <a:spcBef>
                <a:spcPts val="1000"/>
              </a:spcBef>
              <a:spcAft>
                <a:spcPts val="0"/>
              </a:spcAft>
              <a:buClr>
                <a:schemeClr val="lt1"/>
              </a:buClr>
              <a:buSzPts val="2400"/>
              <a:buNone/>
              <a:defRPr sz="2400">
                <a:solidFill>
                  <a:schemeClr val="lt1"/>
                </a:solidFill>
              </a:defRPr>
            </a:lvl1pPr>
            <a:lvl2pPr lvl="1" algn="ctr">
              <a:lnSpc>
                <a:spcPct val="110000"/>
              </a:lnSpc>
              <a:spcBef>
                <a:spcPts val="800"/>
              </a:spcBef>
              <a:spcAft>
                <a:spcPts val="0"/>
              </a:spcAft>
              <a:buClr>
                <a:schemeClr val="lt1"/>
              </a:buClr>
              <a:buSzPts val="2000"/>
              <a:buNone/>
              <a:defRPr sz="2000"/>
            </a:lvl2pPr>
            <a:lvl3pPr lvl="2" algn="ctr">
              <a:lnSpc>
                <a:spcPct val="110000"/>
              </a:lnSpc>
              <a:spcBef>
                <a:spcPts val="800"/>
              </a:spcBef>
              <a:spcAft>
                <a:spcPts val="0"/>
              </a:spcAft>
              <a:buClr>
                <a:schemeClr val="lt1"/>
              </a:buClr>
              <a:buSzPts val="1800"/>
              <a:buNone/>
              <a:defRPr sz="1800"/>
            </a:lvl3pPr>
            <a:lvl4pPr lvl="3" algn="ctr">
              <a:lnSpc>
                <a:spcPct val="110000"/>
              </a:lnSpc>
              <a:spcBef>
                <a:spcPts val="800"/>
              </a:spcBef>
              <a:spcAft>
                <a:spcPts val="0"/>
              </a:spcAft>
              <a:buClr>
                <a:schemeClr val="lt1"/>
              </a:buClr>
              <a:buSzPts val="1600"/>
              <a:buNone/>
              <a:defRPr sz="1600"/>
            </a:lvl4pPr>
            <a:lvl5pPr lvl="4" algn="ctr">
              <a:lnSpc>
                <a:spcPct val="110000"/>
              </a:lnSpc>
              <a:spcBef>
                <a:spcPts val="800"/>
              </a:spcBef>
              <a:spcAft>
                <a:spcPts val="0"/>
              </a:spcAft>
              <a:buClr>
                <a:schemeClr val="lt1"/>
              </a:buClr>
              <a:buSzPts val="1600"/>
              <a:buNone/>
              <a:defRPr sz="1600"/>
            </a:lvl5pPr>
            <a:lvl6pPr lvl="5" algn="ctr">
              <a:lnSpc>
                <a:spcPct val="90000"/>
              </a:lnSpc>
              <a:spcBef>
                <a:spcPts val="8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
        <p:nvSpPr>
          <p:cNvPr id="14" name="Google Shape;14;p27"/>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7"/>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7"/>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27"/>
          <p:cNvSpPr/>
          <p:nvPr/>
        </p:nvSpPr>
        <p:spPr>
          <a:xfrm rot="2700000">
            <a:off x="612445" y="481888"/>
            <a:ext cx="1080000" cy="1262947"/>
          </a:xfrm>
          <a:custGeom>
            <a:avLst/>
            <a:gdLst/>
            <a:ahLst/>
            <a:cxnLst/>
            <a:rect l="l" t="t" r="r" b="b"/>
            <a:pathLst>
              <a:path w="1080000" h="1262947" extrusionOk="0">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0">
                <a:srgbClr val="2B274A"/>
              </a:gs>
              <a:gs pos="30000">
                <a:srgbClr val="2B274A"/>
              </a:gs>
              <a:gs pos="40000">
                <a:srgbClr val="453E75"/>
              </a:gs>
              <a:gs pos="60000">
                <a:srgbClr val="2B274A"/>
              </a:gs>
              <a:gs pos="100000">
                <a:schemeClr val="dk2"/>
              </a:gs>
            </a:gsLst>
            <a:lin ang="6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18" name="Google Shape;18;p27"/>
          <p:cNvSpPr/>
          <p:nvPr/>
        </p:nvSpPr>
        <p:spPr>
          <a:xfrm rot="8100000">
            <a:off x="626845" y="828962"/>
            <a:ext cx="540000" cy="1080000"/>
          </a:xfrm>
          <a:prstGeom prst="ellipse">
            <a:avLst/>
          </a:prstGeom>
          <a:gradFill>
            <a:gsLst>
              <a:gs pos="0">
                <a:srgbClr val="221F3B"/>
              </a:gs>
              <a:gs pos="50000">
                <a:srgbClr val="221F3B"/>
              </a:gs>
              <a:gs pos="100000">
                <a:srgbClr val="2B274A"/>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19" name="Google Shape;19;p27"/>
          <p:cNvSpPr/>
          <p:nvPr/>
        </p:nvSpPr>
        <p:spPr>
          <a:xfrm>
            <a:off x="1800802" y="2472855"/>
            <a:ext cx="360000" cy="360000"/>
          </a:xfrm>
          <a:prstGeom prst="ellipse">
            <a:avLst/>
          </a:prstGeom>
          <a:gradFill>
            <a:gsLst>
              <a:gs pos="0">
                <a:schemeClr val="dk2"/>
              </a:gs>
              <a:gs pos="60000">
                <a:schemeClr val="dk2"/>
              </a:gs>
              <a:gs pos="100000">
                <a:srgbClr val="746EB3"/>
              </a:gs>
            </a:gsLst>
            <a:path path="circle">
              <a:fillToRect l="100000" b="100000"/>
            </a:path>
            <a:tileRect t="-100000" r="-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nvGrpSpPr>
          <p:cNvPr id="20" name="Google Shape;20;p27"/>
          <p:cNvGrpSpPr/>
          <p:nvPr/>
        </p:nvGrpSpPr>
        <p:grpSpPr>
          <a:xfrm>
            <a:off x="1292493" y="4299807"/>
            <a:ext cx="2083885" cy="2083885"/>
            <a:chOff x="4842143" y="3556857"/>
            <a:chExt cx="2083885" cy="2083885"/>
          </a:xfrm>
        </p:grpSpPr>
        <p:sp>
          <p:nvSpPr>
            <p:cNvPr id="21" name="Google Shape;21;p27"/>
            <p:cNvSpPr/>
            <p:nvPr/>
          </p:nvSpPr>
          <p:spPr>
            <a:xfrm rot="8100000" flipH="1">
              <a:off x="5005634" y="4191206"/>
              <a:ext cx="1853969" cy="926985"/>
            </a:xfrm>
            <a:custGeom>
              <a:avLst/>
              <a:gdLst/>
              <a:ahLst/>
              <a:cxnLst/>
              <a:rect l="l" t="t" r="r" b="b"/>
              <a:pathLst>
                <a:path w="2658746" h="1329373" extrusionOk="0">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22" name="Google Shape;22;p27"/>
            <p:cNvSpPr/>
            <p:nvPr/>
          </p:nvSpPr>
          <p:spPr>
            <a:xfrm rot="8100000" flipH="1">
              <a:off x="4957101" y="4052255"/>
              <a:ext cx="1853969" cy="1093090"/>
            </a:xfrm>
            <a:custGeom>
              <a:avLst/>
              <a:gdLst/>
              <a:ahLst/>
              <a:cxnLst/>
              <a:rect l="l" t="t" r="r" b="b"/>
              <a:pathLst>
                <a:path w="2658746" h="1329373" extrusionOk="0">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rgbClr val="746EB3">
                <a:alpha val="4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23" name="Google Shape;23;p27"/>
            <p:cNvSpPr/>
            <p:nvPr/>
          </p:nvSpPr>
          <p:spPr>
            <a:xfrm rot="2700000" flipH="1">
              <a:off x="6040374" y="3601683"/>
              <a:ext cx="107098" cy="466589"/>
            </a:xfrm>
            <a:prstGeom prst="ellipse">
              <a:avLst/>
            </a:prstGeom>
            <a:solidFill>
              <a:srgbClr val="2B27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24" name="Google Shape;24;p27"/>
            <p:cNvSpPr/>
            <p:nvPr/>
          </p:nvSpPr>
          <p:spPr>
            <a:xfrm rot="2700000" flipH="1">
              <a:off x="5059348" y="4582709"/>
              <a:ext cx="107098" cy="466589"/>
            </a:xfrm>
            <a:prstGeom prst="ellipse">
              <a:avLst/>
            </a:prstGeom>
            <a:solidFill>
              <a:srgbClr val="2B27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5"/>
        <p:cNvGrpSpPr/>
        <p:nvPr/>
      </p:nvGrpSpPr>
      <p:grpSpPr>
        <a:xfrm>
          <a:off x="0" y="0"/>
          <a:ext cx="0" cy="0"/>
          <a:chOff x="0" y="0"/>
          <a:chExt cx="0" cy="0"/>
        </a:xfrm>
      </p:grpSpPr>
      <p:sp>
        <p:nvSpPr>
          <p:cNvPr id="26" name="Google Shape;26;p29"/>
          <p:cNvSpPr/>
          <p:nvPr/>
        </p:nvSpPr>
        <p:spPr>
          <a:xfrm>
            <a:off x="11069864" y="333375"/>
            <a:ext cx="360000" cy="360000"/>
          </a:xfrm>
          <a:prstGeom prst="ellipse">
            <a:avLst/>
          </a:prstGeom>
          <a:gradFill>
            <a:gsLst>
              <a:gs pos="0">
                <a:schemeClr val="dk2"/>
              </a:gs>
              <a:gs pos="60000">
                <a:schemeClr val="dk2"/>
              </a:gs>
              <a:gs pos="100000">
                <a:srgbClr val="746EB3"/>
              </a:gs>
            </a:gsLst>
            <a:path path="circle">
              <a:fillToRect l="100000" b="100000"/>
            </a:path>
            <a:tileRect t="-100000" r="-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nvGrpSpPr>
          <p:cNvPr id="27" name="Google Shape;27;p29"/>
          <p:cNvGrpSpPr/>
          <p:nvPr/>
        </p:nvGrpSpPr>
        <p:grpSpPr>
          <a:xfrm>
            <a:off x="233344" y="5384019"/>
            <a:ext cx="828357" cy="828357"/>
            <a:chOff x="2895711" y="1234487"/>
            <a:chExt cx="828357" cy="828357"/>
          </a:xfrm>
        </p:grpSpPr>
        <p:sp>
          <p:nvSpPr>
            <p:cNvPr id="28" name="Google Shape;28;p29"/>
            <p:cNvSpPr/>
            <p:nvPr/>
          </p:nvSpPr>
          <p:spPr>
            <a:xfrm rot="2700000">
              <a:off x="3039890" y="1332929"/>
              <a:ext cx="540000" cy="631474"/>
            </a:xfrm>
            <a:custGeom>
              <a:avLst/>
              <a:gdLst/>
              <a:ahLst/>
              <a:cxnLst/>
              <a:rect l="l" t="t" r="r" b="b"/>
              <a:pathLst>
                <a:path w="1080000" h="1262947" extrusionOk="0">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0">
                  <a:srgbClr val="2B274A"/>
                </a:gs>
                <a:gs pos="30000">
                  <a:srgbClr val="2B274A"/>
                </a:gs>
                <a:gs pos="40000">
                  <a:srgbClr val="453E75"/>
                </a:gs>
                <a:gs pos="60000">
                  <a:srgbClr val="2B274A"/>
                </a:gs>
                <a:gs pos="100000">
                  <a:schemeClr val="dk2"/>
                </a:gs>
              </a:gsLst>
              <a:lin ang="6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29" name="Google Shape;29;p29"/>
            <p:cNvSpPr/>
            <p:nvPr/>
          </p:nvSpPr>
          <p:spPr>
            <a:xfrm rot="8100000">
              <a:off x="3047090" y="1506466"/>
              <a:ext cx="270000" cy="540000"/>
            </a:xfrm>
            <a:prstGeom prst="ellipse">
              <a:avLst/>
            </a:prstGeom>
            <a:gradFill>
              <a:gsLst>
                <a:gs pos="0">
                  <a:srgbClr val="221F3B"/>
                </a:gs>
                <a:gs pos="50000">
                  <a:srgbClr val="221F3B"/>
                </a:gs>
                <a:gs pos="100000">
                  <a:srgbClr val="2B274A"/>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sp>
        <p:nvSpPr>
          <p:cNvPr id="30" name="Google Shape;30;p29"/>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4800"/>
              <a:buFont typeface="Avenir"/>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9"/>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2" name="Google Shape;32;p29"/>
          <p:cNvSpPr txBox="1">
            <a:spLocks noGrp="1"/>
          </p:cNvSpPr>
          <p:nvPr>
            <p:ph type="body" idx="2"/>
          </p:nvPr>
        </p:nvSpPr>
        <p:spPr>
          <a:xfrm>
            <a:off x="6205538" y="2097175"/>
            <a:ext cx="5435600" cy="3995650"/>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3" name="Google Shape;33;p29"/>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9"/>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9"/>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6"/>
        <p:cNvGrpSpPr/>
        <p:nvPr/>
      </p:nvGrpSpPr>
      <p:grpSpPr>
        <a:xfrm>
          <a:off x="0" y="0"/>
          <a:ext cx="0" cy="0"/>
          <a:chOff x="0" y="0"/>
          <a:chExt cx="0" cy="0"/>
        </a:xfrm>
      </p:grpSpPr>
      <p:grpSp>
        <p:nvGrpSpPr>
          <p:cNvPr id="37" name="Google Shape;37;p28"/>
          <p:cNvGrpSpPr/>
          <p:nvPr/>
        </p:nvGrpSpPr>
        <p:grpSpPr>
          <a:xfrm>
            <a:off x="363888" y="5322560"/>
            <a:ext cx="1030305" cy="1030305"/>
            <a:chOff x="10240859" y="1436639"/>
            <a:chExt cx="1030305" cy="1030305"/>
          </a:xfrm>
        </p:grpSpPr>
        <p:sp>
          <p:nvSpPr>
            <p:cNvPr id="38" name="Google Shape;38;p28"/>
            <p:cNvSpPr/>
            <p:nvPr/>
          </p:nvSpPr>
          <p:spPr>
            <a:xfrm rot="-8100000">
              <a:off x="10268976" y="1743588"/>
              <a:ext cx="926985" cy="463493"/>
            </a:xfrm>
            <a:custGeom>
              <a:avLst/>
              <a:gdLst/>
              <a:ahLst/>
              <a:cxnLst/>
              <a:rect l="l" t="t" r="r" b="b"/>
              <a:pathLst>
                <a:path w="2658746" h="1329373" extrusionOk="0">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39" name="Google Shape;39;p28"/>
            <p:cNvSpPr/>
            <p:nvPr/>
          </p:nvSpPr>
          <p:spPr>
            <a:xfrm rot="-2700000">
              <a:off x="11115555" y="1939340"/>
              <a:ext cx="53549" cy="233295"/>
            </a:xfrm>
            <a:prstGeom prst="ellipse">
              <a:avLst/>
            </a:prstGeom>
            <a:solidFill>
              <a:srgbClr val="2B27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40" name="Google Shape;40;p28"/>
            <p:cNvSpPr/>
            <p:nvPr/>
          </p:nvSpPr>
          <p:spPr>
            <a:xfrm rot="-2700000">
              <a:off x="10625042" y="1448827"/>
              <a:ext cx="53549" cy="233295"/>
            </a:xfrm>
            <a:prstGeom prst="ellipse">
              <a:avLst/>
            </a:prstGeom>
            <a:solidFill>
              <a:srgbClr val="2B27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41" name="Google Shape;41;p28"/>
            <p:cNvSpPr/>
            <p:nvPr/>
          </p:nvSpPr>
          <p:spPr>
            <a:xfrm rot="-8100000">
              <a:off x="10292519" y="1686748"/>
              <a:ext cx="926985" cy="530086"/>
            </a:xfrm>
            <a:custGeom>
              <a:avLst/>
              <a:gdLst/>
              <a:ahLst/>
              <a:cxnLst/>
              <a:rect l="l" t="t" r="r" b="b"/>
              <a:pathLst>
                <a:path w="2658746" h="1329373" extrusionOk="0">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rgbClr val="746EB3">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sp>
        <p:nvSpPr>
          <p:cNvPr id="42" name="Google Shape;42;p28"/>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4800"/>
              <a:buFont typeface="Avenir"/>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28"/>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44" name="Google Shape;44;p28"/>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8"/>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28"/>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30"/>
          <p:cNvSpPr/>
          <p:nvPr/>
        </p:nvSpPr>
        <p:spPr>
          <a:xfrm>
            <a:off x="11091612" y="5893466"/>
            <a:ext cx="360000" cy="360000"/>
          </a:xfrm>
          <a:prstGeom prst="ellipse">
            <a:avLst/>
          </a:prstGeom>
          <a:gradFill>
            <a:gsLst>
              <a:gs pos="0">
                <a:schemeClr val="dk2"/>
              </a:gs>
              <a:gs pos="60000">
                <a:schemeClr val="dk2"/>
              </a:gs>
              <a:gs pos="100000">
                <a:srgbClr val="746EB3"/>
              </a:gs>
            </a:gsLst>
            <a:path path="circle">
              <a:fillToRect l="100000" b="100000"/>
            </a:path>
            <a:tileRect t="-100000" r="-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49" name="Google Shape;49;p30"/>
          <p:cNvSpPr/>
          <p:nvPr/>
        </p:nvSpPr>
        <p:spPr>
          <a:xfrm>
            <a:off x="11451612" y="5827878"/>
            <a:ext cx="379049" cy="360000"/>
          </a:xfrm>
          <a:prstGeom prst="rect">
            <a:avLst/>
          </a:prstGeom>
          <a:solidFill>
            <a:schemeClr val="dk2">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50" name="Google Shape;50;p30"/>
          <p:cNvSpPr txBox="1">
            <a:spLocks noGrp="1"/>
          </p:cNvSpPr>
          <p:nvPr>
            <p:ph type="title"/>
          </p:nvPr>
        </p:nvSpPr>
        <p:spPr>
          <a:xfrm>
            <a:off x="550862" y="549275"/>
            <a:ext cx="11097551" cy="1332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3200"/>
              <a:buFont typeface="Avenir"/>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0"/>
          <p:cNvSpPr txBox="1">
            <a:spLocks noGrp="1"/>
          </p:cNvSpPr>
          <p:nvPr>
            <p:ph type="body" idx="1"/>
          </p:nvPr>
        </p:nvSpPr>
        <p:spPr>
          <a:xfrm>
            <a:off x="550864" y="1881275"/>
            <a:ext cx="5437186" cy="535354"/>
          </a:xfrm>
          <a:prstGeom prst="rect">
            <a:avLst/>
          </a:prstGeom>
          <a:noFill/>
          <a:ln>
            <a:noFill/>
          </a:ln>
        </p:spPr>
        <p:txBody>
          <a:bodyPr spcFirstLastPara="1" wrap="square" lIns="0" tIns="0" rIns="0" bIns="0" anchor="b" anchorCtr="0">
            <a:normAutofit/>
          </a:bodyPr>
          <a:lstStyle>
            <a:lvl1pPr marL="457200" lvl="0" indent="-228600" algn="l">
              <a:lnSpc>
                <a:spcPct val="110000"/>
              </a:lnSpc>
              <a:spcBef>
                <a:spcPts val="1000"/>
              </a:spcBef>
              <a:spcAft>
                <a:spcPts val="0"/>
              </a:spcAft>
              <a:buClr>
                <a:schemeClr val="lt1"/>
              </a:buClr>
              <a:buSzPts val="1400"/>
              <a:buNone/>
              <a:defRPr sz="1400" b="0" cap="none">
                <a:solidFill>
                  <a:schemeClr val="lt1"/>
                </a:solidFill>
                <a:latin typeface="Avenir"/>
                <a:ea typeface="Avenir"/>
                <a:cs typeface="Avenir"/>
                <a:sym typeface="Avenir"/>
              </a:defRPr>
            </a:lvl1pPr>
            <a:lvl2pPr marL="914400" lvl="1" indent="-228600" algn="l">
              <a:lnSpc>
                <a:spcPct val="110000"/>
              </a:lnSpc>
              <a:spcBef>
                <a:spcPts val="800"/>
              </a:spcBef>
              <a:spcAft>
                <a:spcPts val="0"/>
              </a:spcAft>
              <a:buClr>
                <a:schemeClr val="lt1"/>
              </a:buClr>
              <a:buSzPts val="2000"/>
              <a:buNone/>
              <a:defRPr sz="2000" b="1"/>
            </a:lvl2pPr>
            <a:lvl3pPr marL="1371600" lvl="2" indent="-228600" algn="l">
              <a:lnSpc>
                <a:spcPct val="110000"/>
              </a:lnSpc>
              <a:spcBef>
                <a:spcPts val="800"/>
              </a:spcBef>
              <a:spcAft>
                <a:spcPts val="0"/>
              </a:spcAft>
              <a:buClr>
                <a:schemeClr val="lt1"/>
              </a:buClr>
              <a:buSzPts val="1800"/>
              <a:buNone/>
              <a:defRPr sz="1800" b="1"/>
            </a:lvl3pPr>
            <a:lvl4pPr marL="1828800" lvl="3" indent="-228600" algn="l">
              <a:lnSpc>
                <a:spcPct val="110000"/>
              </a:lnSpc>
              <a:spcBef>
                <a:spcPts val="800"/>
              </a:spcBef>
              <a:spcAft>
                <a:spcPts val="0"/>
              </a:spcAft>
              <a:buClr>
                <a:schemeClr val="lt1"/>
              </a:buClr>
              <a:buSzPts val="1600"/>
              <a:buNone/>
              <a:defRPr sz="1600" b="1"/>
            </a:lvl4pPr>
            <a:lvl5pPr marL="2286000" lvl="4" indent="-228600" algn="l">
              <a:lnSpc>
                <a:spcPct val="110000"/>
              </a:lnSpc>
              <a:spcBef>
                <a:spcPts val="800"/>
              </a:spcBef>
              <a:spcAft>
                <a:spcPts val="0"/>
              </a:spcAft>
              <a:buClr>
                <a:schemeClr val="lt1"/>
              </a:buClr>
              <a:buSzPts val="1600"/>
              <a:buNone/>
              <a:defRPr sz="1600" b="1"/>
            </a:lvl5pPr>
            <a:lvl6pPr marL="2743200" lvl="5" indent="-228600" algn="l">
              <a:lnSpc>
                <a:spcPct val="90000"/>
              </a:lnSpc>
              <a:spcBef>
                <a:spcPts val="8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52" name="Google Shape;52;p30"/>
          <p:cNvSpPr txBox="1">
            <a:spLocks noGrp="1"/>
          </p:cNvSpPr>
          <p:nvPr>
            <p:ph type="body" idx="2"/>
          </p:nvPr>
        </p:nvSpPr>
        <p:spPr>
          <a:xfrm>
            <a:off x="550863" y="2577270"/>
            <a:ext cx="5429114" cy="3515555"/>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53" name="Google Shape;53;p30"/>
          <p:cNvSpPr txBox="1">
            <a:spLocks noGrp="1"/>
          </p:cNvSpPr>
          <p:nvPr>
            <p:ph type="body" idx="3"/>
          </p:nvPr>
        </p:nvSpPr>
        <p:spPr>
          <a:xfrm>
            <a:off x="6212024" y="1881275"/>
            <a:ext cx="5436392" cy="535354"/>
          </a:xfrm>
          <a:prstGeom prst="rect">
            <a:avLst/>
          </a:prstGeom>
          <a:noFill/>
          <a:ln>
            <a:noFill/>
          </a:ln>
        </p:spPr>
        <p:txBody>
          <a:bodyPr spcFirstLastPara="1" wrap="square" lIns="0" tIns="0" rIns="0" bIns="0" anchor="b" anchorCtr="0">
            <a:normAutofit/>
          </a:bodyPr>
          <a:lstStyle>
            <a:lvl1pPr marL="457200" lvl="0" indent="-317500" algn="l">
              <a:lnSpc>
                <a:spcPct val="110000"/>
              </a:lnSpc>
              <a:spcBef>
                <a:spcPts val="1000"/>
              </a:spcBef>
              <a:spcAft>
                <a:spcPts val="0"/>
              </a:spcAft>
              <a:buClr>
                <a:schemeClr val="lt1"/>
              </a:buClr>
              <a:buSzPts val="1400"/>
              <a:buChar char="•"/>
              <a:defRPr sz="1400" b="0" cap="none">
                <a:solidFill>
                  <a:schemeClr val="lt1"/>
                </a:solidFill>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54" name="Google Shape;54;p30"/>
          <p:cNvSpPr txBox="1">
            <a:spLocks noGrp="1"/>
          </p:cNvSpPr>
          <p:nvPr>
            <p:ph type="body" idx="4"/>
          </p:nvPr>
        </p:nvSpPr>
        <p:spPr>
          <a:xfrm>
            <a:off x="6212023" y="2577270"/>
            <a:ext cx="5436391" cy="3515555"/>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55" name="Google Shape;55;p30"/>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0"/>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0"/>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grpSp>
        <p:nvGrpSpPr>
          <p:cNvPr id="59" name="Google Shape;59;p34"/>
          <p:cNvGrpSpPr/>
          <p:nvPr/>
        </p:nvGrpSpPr>
        <p:grpSpPr>
          <a:xfrm>
            <a:off x="4752748" y="4823504"/>
            <a:ext cx="1656714" cy="1656714"/>
            <a:chOff x="2481534" y="2139594"/>
            <a:chExt cx="1656714" cy="1656714"/>
          </a:xfrm>
        </p:grpSpPr>
        <p:sp>
          <p:nvSpPr>
            <p:cNvPr id="60" name="Google Shape;60;p34"/>
            <p:cNvSpPr/>
            <p:nvPr/>
          </p:nvSpPr>
          <p:spPr>
            <a:xfrm rot="2700000">
              <a:off x="2769891" y="2336477"/>
              <a:ext cx="1080000" cy="1262947"/>
            </a:xfrm>
            <a:custGeom>
              <a:avLst/>
              <a:gdLst/>
              <a:ahLst/>
              <a:cxnLst/>
              <a:rect l="l" t="t" r="r" b="b"/>
              <a:pathLst>
                <a:path w="1080000" h="1262947" extrusionOk="0">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0">
                  <a:srgbClr val="2B274A"/>
                </a:gs>
                <a:gs pos="30000">
                  <a:srgbClr val="2B274A"/>
                </a:gs>
                <a:gs pos="40000">
                  <a:srgbClr val="453E75"/>
                </a:gs>
                <a:gs pos="60000">
                  <a:srgbClr val="2B274A"/>
                </a:gs>
                <a:gs pos="100000">
                  <a:schemeClr val="dk2"/>
                </a:gs>
              </a:gsLst>
              <a:lin ang="6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61" name="Google Shape;61;p34"/>
            <p:cNvSpPr/>
            <p:nvPr/>
          </p:nvSpPr>
          <p:spPr>
            <a:xfrm rot="8100000">
              <a:off x="2784291" y="2683551"/>
              <a:ext cx="540000" cy="1080000"/>
            </a:xfrm>
            <a:prstGeom prst="ellipse">
              <a:avLst/>
            </a:prstGeom>
            <a:gradFill>
              <a:gsLst>
                <a:gs pos="0">
                  <a:srgbClr val="221F3B"/>
                </a:gs>
                <a:gs pos="50000">
                  <a:srgbClr val="221F3B"/>
                </a:gs>
                <a:gs pos="100000">
                  <a:srgbClr val="2B274A"/>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sp>
        <p:nvSpPr>
          <p:cNvPr id="62" name="Google Shape;62;p34"/>
          <p:cNvSpPr txBox="1">
            <a:spLocks noGrp="1"/>
          </p:cNvSpPr>
          <p:nvPr>
            <p:ph type="title"/>
          </p:nvPr>
        </p:nvSpPr>
        <p:spPr>
          <a:xfrm>
            <a:off x="550863" y="549275"/>
            <a:ext cx="11090275" cy="98488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3200"/>
              <a:buFont typeface="Avenir"/>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body" idx="1"/>
          </p:nvPr>
        </p:nvSpPr>
        <p:spPr>
          <a:xfrm>
            <a:off x="4295775" y="1750060"/>
            <a:ext cx="7345362" cy="4342765"/>
          </a:xfrm>
          <a:prstGeom prst="rect">
            <a:avLst/>
          </a:prstGeom>
          <a:noFill/>
          <a:ln>
            <a:noFill/>
          </a:ln>
        </p:spPr>
        <p:txBody>
          <a:bodyPr spcFirstLastPara="1" wrap="square" lIns="0" tIns="0" rIns="0" bIns="0" anchor="t" anchorCtr="0">
            <a:normAutofit/>
          </a:bodyPr>
          <a:lstStyle>
            <a:lvl1pPr marL="457200" lvl="0" indent="-330200" algn="l">
              <a:lnSpc>
                <a:spcPct val="110000"/>
              </a:lnSpc>
              <a:spcBef>
                <a:spcPts val="1000"/>
              </a:spcBef>
              <a:spcAft>
                <a:spcPts val="0"/>
              </a:spcAft>
              <a:buClr>
                <a:schemeClr val="lt1"/>
              </a:buClr>
              <a:buSzPts val="1600"/>
              <a:buChar char="•"/>
              <a:defRPr sz="1600"/>
            </a:lvl1pPr>
            <a:lvl2pPr marL="914400" lvl="1" indent="-330200" algn="l">
              <a:lnSpc>
                <a:spcPct val="110000"/>
              </a:lnSpc>
              <a:spcBef>
                <a:spcPts val="800"/>
              </a:spcBef>
              <a:spcAft>
                <a:spcPts val="0"/>
              </a:spcAft>
              <a:buClr>
                <a:schemeClr val="lt1"/>
              </a:buClr>
              <a:buSzPts val="1600"/>
              <a:buChar char="•"/>
              <a:defRPr sz="1600"/>
            </a:lvl2pPr>
            <a:lvl3pPr marL="1371600" lvl="2" indent="-330200" algn="l">
              <a:lnSpc>
                <a:spcPct val="110000"/>
              </a:lnSpc>
              <a:spcBef>
                <a:spcPts val="800"/>
              </a:spcBef>
              <a:spcAft>
                <a:spcPts val="0"/>
              </a:spcAft>
              <a:buClr>
                <a:schemeClr val="lt1"/>
              </a:buClr>
              <a:buSzPts val="1600"/>
              <a:buChar char="•"/>
              <a:defRPr sz="1600"/>
            </a:lvl3pPr>
            <a:lvl4pPr marL="1828800" lvl="3" indent="-330200" algn="l">
              <a:lnSpc>
                <a:spcPct val="110000"/>
              </a:lnSpc>
              <a:spcBef>
                <a:spcPts val="800"/>
              </a:spcBef>
              <a:spcAft>
                <a:spcPts val="0"/>
              </a:spcAft>
              <a:buClr>
                <a:schemeClr val="lt1"/>
              </a:buClr>
              <a:buSzPts val="1600"/>
              <a:buChar char="•"/>
              <a:defRPr sz="1600"/>
            </a:lvl4pPr>
            <a:lvl5pPr marL="2286000" lvl="4" indent="-330200" algn="l">
              <a:lnSpc>
                <a:spcPct val="110000"/>
              </a:lnSpc>
              <a:spcBef>
                <a:spcPts val="800"/>
              </a:spcBef>
              <a:spcAft>
                <a:spcPts val="0"/>
              </a:spcAft>
              <a:buClr>
                <a:schemeClr val="lt1"/>
              </a:buClr>
              <a:buSzPts val="1600"/>
              <a:buChar char="•"/>
              <a:defRPr sz="1600"/>
            </a:lvl5pPr>
            <a:lvl6pPr marL="2743200" lvl="5" indent="-355600" algn="l">
              <a:lnSpc>
                <a:spcPct val="90000"/>
              </a:lnSpc>
              <a:spcBef>
                <a:spcPts val="800"/>
              </a:spcBef>
              <a:spcAft>
                <a:spcPts val="0"/>
              </a:spcAft>
              <a:buClr>
                <a:schemeClr val="lt1"/>
              </a:buClr>
              <a:buSzPts val="2000"/>
              <a:buChar char="•"/>
              <a:defRPr sz="2000"/>
            </a:lvl6pPr>
            <a:lvl7pPr marL="3200400" lvl="6" indent="-355600" algn="l">
              <a:lnSpc>
                <a:spcPct val="90000"/>
              </a:lnSpc>
              <a:spcBef>
                <a:spcPts val="500"/>
              </a:spcBef>
              <a:spcAft>
                <a:spcPts val="0"/>
              </a:spcAft>
              <a:buClr>
                <a:schemeClr val="lt1"/>
              </a:buClr>
              <a:buSzPts val="2000"/>
              <a:buChar char="•"/>
              <a:defRPr sz="2000"/>
            </a:lvl7pPr>
            <a:lvl8pPr marL="3657600" lvl="7" indent="-355600" algn="l">
              <a:lnSpc>
                <a:spcPct val="90000"/>
              </a:lnSpc>
              <a:spcBef>
                <a:spcPts val="500"/>
              </a:spcBef>
              <a:spcAft>
                <a:spcPts val="0"/>
              </a:spcAft>
              <a:buClr>
                <a:schemeClr val="lt1"/>
              </a:buClr>
              <a:buSzPts val="2000"/>
              <a:buChar char="•"/>
              <a:defRPr sz="2000"/>
            </a:lvl8pPr>
            <a:lvl9pPr marL="4114800" lvl="8" indent="-355600" algn="l">
              <a:lnSpc>
                <a:spcPct val="90000"/>
              </a:lnSpc>
              <a:spcBef>
                <a:spcPts val="500"/>
              </a:spcBef>
              <a:spcAft>
                <a:spcPts val="0"/>
              </a:spcAft>
              <a:buClr>
                <a:schemeClr val="lt1"/>
              </a:buClr>
              <a:buSzPts val="2000"/>
              <a:buChar char="•"/>
              <a:defRPr sz="2000"/>
            </a:lvl9pPr>
          </a:lstStyle>
          <a:p>
            <a:endParaRPr/>
          </a:p>
        </p:txBody>
      </p:sp>
      <p:sp>
        <p:nvSpPr>
          <p:cNvPr id="64" name="Google Shape;64;p34"/>
          <p:cNvSpPr txBox="1">
            <a:spLocks noGrp="1"/>
          </p:cNvSpPr>
          <p:nvPr>
            <p:ph type="body" idx="2"/>
          </p:nvPr>
        </p:nvSpPr>
        <p:spPr>
          <a:xfrm>
            <a:off x="550863" y="1750060"/>
            <a:ext cx="3565525" cy="4342765"/>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1000"/>
              </a:spcBef>
              <a:spcAft>
                <a:spcPts val="0"/>
              </a:spcAft>
              <a:buClr>
                <a:schemeClr val="lt1"/>
              </a:buClr>
              <a:buSzPts val="1600"/>
              <a:buNone/>
              <a:defRPr sz="1600"/>
            </a:lvl1pPr>
            <a:lvl2pPr marL="914400" lvl="1" indent="-228600" algn="l">
              <a:lnSpc>
                <a:spcPct val="110000"/>
              </a:lnSpc>
              <a:spcBef>
                <a:spcPts val="800"/>
              </a:spcBef>
              <a:spcAft>
                <a:spcPts val="0"/>
              </a:spcAft>
              <a:buClr>
                <a:schemeClr val="lt1"/>
              </a:buClr>
              <a:buSzPts val="1400"/>
              <a:buNone/>
              <a:defRPr sz="1400"/>
            </a:lvl2pPr>
            <a:lvl3pPr marL="1371600" lvl="2" indent="-228600" algn="l">
              <a:lnSpc>
                <a:spcPct val="110000"/>
              </a:lnSpc>
              <a:spcBef>
                <a:spcPts val="800"/>
              </a:spcBef>
              <a:spcAft>
                <a:spcPts val="0"/>
              </a:spcAft>
              <a:buClr>
                <a:schemeClr val="lt1"/>
              </a:buClr>
              <a:buSzPts val="1200"/>
              <a:buNone/>
              <a:defRPr sz="1200"/>
            </a:lvl3pPr>
            <a:lvl4pPr marL="1828800" lvl="3" indent="-228600" algn="l">
              <a:lnSpc>
                <a:spcPct val="110000"/>
              </a:lnSpc>
              <a:spcBef>
                <a:spcPts val="800"/>
              </a:spcBef>
              <a:spcAft>
                <a:spcPts val="0"/>
              </a:spcAft>
              <a:buClr>
                <a:schemeClr val="lt1"/>
              </a:buClr>
              <a:buSzPts val="1000"/>
              <a:buNone/>
              <a:defRPr sz="1000"/>
            </a:lvl4pPr>
            <a:lvl5pPr marL="2286000" lvl="4" indent="-228600" algn="l">
              <a:lnSpc>
                <a:spcPct val="110000"/>
              </a:lnSpc>
              <a:spcBef>
                <a:spcPts val="800"/>
              </a:spcBef>
              <a:spcAft>
                <a:spcPts val="0"/>
              </a:spcAft>
              <a:buClr>
                <a:schemeClr val="lt1"/>
              </a:buClr>
              <a:buSzPts val="1000"/>
              <a:buNone/>
              <a:defRPr sz="1000"/>
            </a:lvl5pPr>
            <a:lvl6pPr marL="2743200" lvl="5" indent="-228600" algn="l">
              <a:lnSpc>
                <a:spcPct val="90000"/>
              </a:lnSpc>
              <a:spcBef>
                <a:spcPts val="8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5" name="Google Shape;65;p34"/>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4"/>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4"/>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8"/>
        <p:cNvGrpSpPr/>
        <p:nvPr/>
      </p:nvGrpSpPr>
      <p:grpSpPr>
        <a:xfrm>
          <a:off x="0" y="0"/>
          <a:ext cx="0" cy="0"/>
          <a:chOff x="0" y="0"/>
          <a:chExt cx="0" cy="0"/>
        </a:xfrm>
      </p:grpSpPr>
      <p:grpSp>
        <p:nvGrpSpPr>
          <p:cNvPr id="69" name="Google Shape;69;p35"/>
          <p:cNvGrpSpPr/>
          <p:nvPr/>
        </p:nvGrpSpPr>
        <p:grpSpPr>
          <a:xfrm>
            <a:off x="220889" y="4984670"/>
            <a:ext cx="897877" cy="934082"/>
            <a:chOff x="5129684" y="1232940"/>
            <a:chExt cx="897877" cy="934082"/>
          </a:xfrm>
        </p:grpSpPr>
        <p:sp>
          <p:nvSpPr>
            <p:cNvPr id="70" name="Google Shape;70;p35"/>
            <p:cNvSpPr/>
            <p:nvPr/>
          </p:nvSpPr>
          <p:spPr>
            <a:xfrm rot="1800000">
              <a:off x="5356930" y="1363788"/>
              <a:ext cx="621086" cy="364601"/>
            </a:xfrm>
            <a:custGeom>
              <a:avLst/>
              <a:gdLst/>
              <a:ahLst/>
              <a:cxnLst/>
              <a:rect l="l" t="t" r="r" b="b"/>
              <a:pathLst>
                <a:path w="540" h="317" extrusionOk="0">
                  <a:moveTo>
                    <a:pt x="266" y="0"/>
                  </a:moveTo>
                  <a:lnTo>
                    <a:pt x="0" y="158"/>
                  </a:lnTo>
                  <a:lnTo>
                    <a:pt x="266" y="317"/>
                  </a:lnTo>
                  <a:lnTo>
                    <a:pt x="540" y="158"/>
                  </a:lnTo>
                  <a:lnTo>
                    <a:pt x="266" y="0"/>
                  </a:lnTo>
                  <a:close/>
                </a:path>
              </a:pathLst>
            </a:custGeom>
            <a:gradFill>
              <a:gsLst>
                <a:gs pos="0">
                  <a:srgbClr val="2B274A">
                    <a:alpha val="20000"/>
                  </a:srgbClr>
                </a:gs>
                <a:gs pos="20000">
                  <a:srgbClr val="2B274A">
                    <a:alpha val="20000"/>
                  </a:srgbClr>
                </a:gs>
                <a:gs pos="100000">
                  <a:srgbClr val="59EFC0">
                    <a:alpha val="2000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71" name="Google Shape;71;p35"/>
            <p:cNvSpPr/>
            <p:nvPr/>
          </p:nvSpPr>
          <p:spPr>
            <a:xfrm rot="1800000">
              <a:off x="5243759" y="1430747"/>
              <a:ext cx="305942" cy="538275"/>
            </a:xfrm>
            <a:custGeom>
              <a:avLst/>
              <a:gdLst/>
              <a:ahLst/>
              <a:cxnLst/>
              <a:rect l="l" t="t" r="r" b="b"/>
              <a:pathLst>
                <a:path w="266" h="468" extrusionOk="0">
                  <a:moveTo>
                    <a:pt x="266" y="468"/>
                  </a:moveTo>
                  <a:lnTo>
                    <a:pt x="0" y="310"/>
                  </a:lnTo>
                  <a:lnTo>
                    <a:pt x="0" y="310"/>
                  </a:lnTo>
                  <a:lnTo>
                    <a:pt x="0" y="0"/>
                  </a:lnTo>
                  <a:lnTo>
                    <a:pt x="0" y="0"/>
                  </a:lnTo>
                  <a:lnTo>
                    <a:pt x="266" y="159"/>
                  </a:lnTo>
                  <a:lnTo>
                    <a:pt x="266" y="468"/>
                  </a:lnTo>
                  <a:close/>
                </a:path>
              </a:pathLst>
            </a:custGeom>
            <a:gradFill>
              <a:gsLst>
                <a:gs pos="0">
                  <a:srgbClr val="2B274A">
                    <a:alpha val="20000"/>
                  </a:srgbClr>
                </a:gs>
                <a:gs pos="20000">
                  <a:srgbClr val="2B274A">
                    <a:alpha val="20000"/>
                  </a:srgbClr>
                </a:gs>
                <a:gs pos="100000">
                  <a:srgbClr val="59EFC0">
                    <a:alpha val="20000"/>
                  </a:srgbClr>
                </a:gs>
              </a:gsLst>
              <a:lin ang="19799999"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72" name="Google Shape;72;p35"/>
            <p:cNvSpPr/>
            <p:nvPr/>
          </p:nvSpPr>
          <p:spPr>
            <a:xfrm rot="1800000">
              <a:off x="5508097" y="1586019"/>
              <a:ext cx="315144" cy="538275"/>
            </a:xfrm>
            <a:custGeom>
              <a:avLst/>
              <a:gdLst/>
              <a:ahLst/>
              <a:cxnLst/>
              <a:rect l="l" t="t" r="r" b="b"/>
              <a:pathLst>
                <a:path w="274" h="468" extrusionOk="0">
                  <a:moveTo>
                    <a:pt x="274" y="0"/>
                  </a:moveTo>
                  <a:lnTo>
                    <a:pt x="274" y="310"/>
                  </a:lnTo>
                  <a:lnTo>
                    <a:pt x="274" y="310"/>
                  </a:lnTo>
                  <a:lnTo>
                    <a:pt x="0" y="468"/>
                  </a:lnTo>
                  <a:lnTo>
                    <a:pt x="0" y="159"/>
                  </a:lnTo>
                  <a:lnTo>
                    <a:pt x="274" y="0"/>
                  </a:lnTo>
                  <a:lnTo>
                    <a:pt x="274" y="0"/>
                  </a:lnTo>
                  <a:close/>
                </a:path>
              </a:pathLst>
            </a:custGeom>
            <a:gradFill>
              <a:gsLst>
                <a:gs pos="0">
                  <a:srgbClr val="2B274A">
                    <a:alpha val="20000"/>
                  </a:srgbClr>
                </a:gs>
                <a:gs pos="20000">
                  <a:srgbClr val="2B274A">
                    <a:alpha val="20000"/>
                  </a:srgbClr>
                </a:gs>
                <a:gs pos="100000">
                  <a:srgbClr val="59EFC0">
                    <a:alpha val="20000"/>
                  </a:srgbClr>
                </a:gs>
              </a:gsLst>
              <a:lin ang="180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grpSp>
      <p:sp>
        <p:nvSpPr>
          <p:cNvPr id="73" name="Google Shape;73;p35"/>
          <p:cNvSpPr txBox="1">
            <a:spLocks noGrp="1"/>
          </p:cNvSpPr>
          <p:nvPr>
            <p:ph type="title"/>
          </p:nvPr>
        </p:nvSpPr>
        <p:spPr>
          <a:xfrm>
            <a:off x="550863" y="575409"/>
            <a:ext cx="4500562" cy="98488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3200"/>
              <a:buFont typeface="Avenir"/>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5"/>
          <p:cNvSpPr>
            <a:spLocks noGrp="1"/>
          </p:cNvSpPr>
          <p:nvPr>
            <p:ph type="pic" idx="2"/>
          </p:nvPr>
        </p:nvSpPr>
        <p:spPr>
          <a:xfrm>
            <a:off x="5267324" y="575409"/>
            <a:ext cx="6373813" cy="5733316"/>
          </a:xfrm>
          <a:prstGeom prst="rect">
            <a:avLst/>
          </a:prstGeom>
          <a:noFill/>
          <a:ln>
            <a:noFill/>
          </a:ln>
        </p:spPr>
      </p:sp>
      <p:sp>
        <p:nvSpPr>
          <p:cNvPr id="75" name="Google Shape;75;p35"/>
          <p:cNvSpPr txBox="1">
            <a:spLocks noGrp="1"/>
          </p:cNvSpPr>
          <p:nvPr>
            <p:ph type="body" idx="1"/>
          </p:nvPr>
        </p:nvSpPr>
        <p:spPr>
          <a:xfrm>
            <a:off x="550863" y="1776195"/>
            <a:ext cx="4500562" cy="4532530"/>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1000"/>
              </a:spcBef>
              <a:spcAft>
                <a:spcPts val="0"/>
              </a:spcAft>
              <a:buClr>
                <a:schemeClr val="lt1"/>
              </a:buClr>
              <a:buSzPts val="1600"/>
              <a:buNone/>
              <a:defRPr sz="1600"/>
            </a:lvl1pPr>
            <a:lvl2pPr marL="914400" lvl="1" indent="-228600" algn="l">
              <a:lnSpc>
                <a:spcPct val="110000"/>
              </a:lnSpc>
              <a:spcBef>
                <a:spcPts val="800"/>
              </a:spcBef>
              <a:spcAft>
                <a:spcPts val="0"/>
              </a:spcAft>
              <a:buClr>
                <a:schemeClr val="lt1"/>
              </a:buClr>
              <a:buSzPts val="1400"/>
              <a:buNone/>
              <a:defRPr sz="1400"/>
            </a:lvl2pPr>
            <a:lvl3pPr marL="1371600" lvl="2" indent="-228600" algn="l">
              <a:lnSpc>
                <a:spcPct val="110000"/>
              </a:lnSpc>
              <a:spcBef>
                <a:spcPts val="800"/>
              </a:spcBef>
              <a:spcAft>
                <a:spcPts val="0"/>
              </a:spcAft>
              <a:buClr>
                <a:schemeClr val="lt1"/>
              </a:buClr>
              <a:buSzPts val="1200"/>
              <a:buNone/>
              <a:defRPr sz="1200"/>
            </a:lvl3pPr>
            <a:lvl4pPr marL="1828800" lvl="3" indent="-228600" algn="l">
              <a:lnSpc>
                <a:spcPct val="110000"/>
              </a:lnSpc>
              <a:spcBef>
                <a:spcPts val="800"/>
              </a:spcBef>
              <a:spcAft>
                <a:spcPts val="0"/>
              </a:spcAft>
              <a:buClr>
                <a:schemeClr val="lt1"/>
              </a:buClr>
              <a:buSzPts val="1000"/>
              <a:buNone/>
              <a:defRPr sz="1000"/>
            </a:lvl4pPr>
            <a:lvl5pPr marL="2286000" lvl="4" indent="-228600" algn="l">
              <a:lnSpc>
                <a:spcPct val="110000"/>
              </a:lnSpc>
              <a:spcBef>
                <a:spcPts val="800"/>
              </a:spcBef>
              <a:spcAft>
                <a:spcPts val="0"/>
              </a:spcAft>
              <a:buClr>
                <a:schemeClr val="lt1"/>
              </a:buClr>
              <a:buSzPts val="1000"/>
              <a:buNone/>
              <a:defRPr sz="1000"/>
            </a:lvl5pPr>
            <a:lvl6pPr marL="2743200" lvl="5" indent="-228600" algn="l">
              <a:lnSpc>
                <a:spcPct val="90000"/>
              </a:lnSpc>
              <a:spcBef>
                <a:spcPts val="8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76" name="Google Shape;76;p35"/>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5"/>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5"/>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36"/>
          <p:cNvSpPr txBox="1">
            <a:spLocks noGrp="1"/>
          </p:cNvSpPr>
          <p:nvPr>
            <p:ph type="title"/>
          </p:nvPr>
        </p:nvSpPr>
        <p:spPr>
          <a:xfrm>
            <a:off x="550862" y="503906"/>
            <a:ext cx="11090275" cy="1333057"/>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4800"/>
              <a:buFont typeface="Avenir"/>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6"/>
          <p:cNvSpPr txBox="1">
            <a:spLocks noGrp="1"/>
          </p:cNvSpPr>
          <p:nvPr>
            <p:ph type="body" idx="1"/>
          </p:nvPr>
        </p:nvSpPr>
        <p:spPr>
          <a:xfrm rot="5400000">
            <a:off x="4107182" y="-1442457"/>
            <a:ext cx="3978963" cy="11091600"/>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2" name="Google Shape;82;p36"/>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6"/>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36"/>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37"/>
          <p:cNvSpPr txBox="1">
            <a:spLocks noGrp="1"/>
          </p:cNvSpPr>
          <p:nvPr>
            <p:ph type="title"/>
          </p:nvPr>
        </p:nvSpPr>
        <p:spPr>
          <a:xfrm rot="5400000">
            <a:off x="7133431" y="1956594"/>
            <a:ext cx="5811838" cy="26289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7"/>
          <p:cNvSpPr txBox="1">
            <a:spLocks noGrp="1"/>
          </p:cNvSpPr>
          <p:nvPr>
            <p:ph type="body" idx="1"/>
          </p:nvPr>
        </p:nvSpPr>
        <p:spPr>
          <a:xfrm rot="5400000">
            <a:off x="1799431" y="-596106"/>
            <a:ext cx="5811838" cy="7734300"/>
          </a:xfrm>
          <a:prstGeom prst="rect">
            <a:avLst/>
          </a:prstGeom>
          <a:noFill/>
          <a:ln>
            <a:noFill/>
          </a:ln>
        </p:spPr>
        <p:txBody>
          <a:bodyPr spcFirstLastPara="1" wrap="square" lIns="0" tIns="0" rIns="0" bIns="0" anchor="t" anchorCtr="0">
            <a:normAutofit/>
          </a:bodyPr>
          <a:lstStyle>
            <a:lvl1pPr marL="457200" lvl="0" indent="-342900" algn="l">
              <a:lnSpc>
                <a:spcPct val="110000"/>
              </a:lnSpc>
              <a:spcBef>
                <a:spcPts val="1000"/>
              </a:spcBef>
              <a:spcAft>
                <a:spcPts val="0"/>
              </a:spcAft>
              <a:buClr>
                <a:schemeClr val="lt1"/>
              </a:buClr>
              <a:buSzPts val="1800"/>
              <a:buChar char="•"/>
              <a:defRPr/>
            </a:lvl1pPr>
            <a:lvl2pPr marL="914400" lvl="1" indent="-342900" algn="l">
              <a:lnSpc>
                <a:spcPct val="110000"/>
              </a:lnSpc>
              <a:spcBef>
                <a:spcPts val="800"/>
              </a:spcBef>
              <a:spcAft>
                <a:spcPts val="0"/>
              </a:spcAft>
              <a:buClr>
                <a:schemeClr val="lt1"/>
              </a:buClr>
              <a:buSzPts val="1800"/>
              <a:buChar char="•"/>
              <a:defRPr/>
            </a:lvl2pPr>
            <a:lvl3pPr marL="1371600" lvl="2" indent="-342900" algn="l">
              <a:lnSpc>
                <a:spcPct val="110000"/>
              </a:lnSpc>
              <a:spcBef>
                <a:spcPts val="800"/>
              </a:spcBef>
              <a:spcAft>
                <a:spcPts val="0"/>
              </a:spcAft>
              <a:buClr>
                <a:schemeClr val="lt1"/>
              </a:buClr>
              <a:buSzPts val="1800"/>
              <a:buChar char="•"/>
              <a:defRPr/>
            </a:lvl3pPr>
            <a:lvl4pPr marL="1828800" lvl="3" indent="-342900" algn="l">
              <a:lnSpc>
                <a:spcPct val="110000"/>
              </a:lnSpc>
              <a:spcBef>
                <a:spcPts val="800"/>
              </a:spcBef>
              <a:spcAft>
                <a:spcPts val="0"/>
              </a:spcAft>
              <a:buClr>
                <a:schemeClr val="lt1"/>
              </a:buClr>
              <a:buSzPts val="1800"/>
              <a:buChar char="•"/>
              <a:defRPr/>
            </a:lvl4pPr>
            <a:lvl5pPr marL="2286000" lvl="4" indent="-342900" algn="l">
              <a:lnSpc>
                <a:spcPct val="110000"/>
              </a:lnSpc>
              <a:spcBef>
                <a:spcPts val="800"/>
              </a:spcBef>
              <a:spcAft>
                <a:spcPts val="0"/>
              </a:spcAft>
              <a:buClr>
                <a:schemeClr val="lt1"/>
              </a:buClr>
              <a:buSzPts val="1800"/>
              <a:buChar char="•"/>
              <a:defRPr/>
            </a:lvl5pPr>
            <a:lvl6pPr marL="2743200" lvl="5" indent="-342900" algn="l">
              <a:lnSpc>
                <a:spcPct val="90000"/>
              </a:lnSpc>
              <a:spcBef>
                <a:spcPts val="8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8" name="Google Shape;88;p37"/>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7"/>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7"/>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sp>
        <p:nvSpPr>
          <p:cNvPr id="6" name="Google Shape;6;p26"/>
          <p:cNvSpPr txBox="1">
            <a:spLocks noGrp="1"/>
          </p:cNvSpPr>
          <p:nvPr>
            <p:ph type="title"/>
          </p:nvPr>
        </p:nvSpPr>
        <p:spPr>
          <a:xfrm>
            <a:off x="550863" y="550800"/>
            <a:ext cx="11090275" cy="1333057"/>
          </a:xfrm>
          <a:prstGeom prst="rect">
            <a:avLst/>
          </a:prstGeom>
          <a:noFill/>
          <a:ln>
            <a:noFill/>
          </a:ln>
        </p:spPr>
        <p:txBody>
          <a:bodyPr spcFirstLastPara="1" wrap="square" lIns="0" tIns="0" rIns="0" bIns="0" anchor="t" anchorCtr="0">
            <a:normAutofit/>
          </a:bodyPr>
          <a:lstStyle>
            <a:lvl1pPr marR="0" lvl="0" algn="l" rtl="0">
              <a:lnSpc>
                <a:spcPct val="100000"/>
              </a:lnSpc>
              <a:spcBef>
                <a:spcPts val="0"/>
              </a:spcBef>
              <a:spcAft>
                <a:spcPts val="0"/>
              </a:spcAft>
              <a:buClr>
                <a:schemeClr val="lt1"/>
              </a:buClr>
              <a:buSzPts val="4800"/>
              <a:buFont typeface="Avenir"/>
              <a:buNone/>
              <a:defRPr sz="4800" b="0" i="0" u="none" strike="noStrike" cap="none">
                <a:solidFill>
                  <a:schemeClr val="lt1"/>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6"/>
          <p:cNvSpPr txBox="1">
            <a:spLocks noGrp="1"/>
          </p:cNvSpPr>
          <p:nvPr>
            <p:ph type="body" idx="1"/>
          </p:nvPr>
        </p:nvSpPr>
        <p:spPr>
          <a:xfrm>
            <a:off x="550863" y="2113862"/>
            <a:ext cx="11091600" cy="3978963"/>
          </a:xfrm>
          <a:prstGeom prst="rect">
            <a:avLst/>
          </a:prstGeom>
          <a:noFill/>
          <a:ln>
            <a:noFill/>
          </a:ln>
        </p:spPr>
        <p:txBody>
          <a:bodyPr spcFirstLastPara="1" wrap="square" lIns="0" tIns="0" rIns="0" bIns="0" anchor="t" anchorCtr="0">
            <a:normAutofit/>
          </a:bodyPr>
          <a:lstStyle>
            <a:lvl1pPr marL="457200" marR="0" lvl="0" indent="-381000" algn="l" rtl="0">
              <a:lnSpc>
                <a:spcPct val="110000"/>
              </a:lnSpc>
              <a:spcBef>
                <a:spcPts val="1000"/>
              </a:spcBef>
              <a:spcAft>
                <a:spcPts val="0"/>
              </a:spcAft>
              <a:buClr>
                <a:schemeClr val="lt1"/>
              </a:buClr>
              <a:buSzPts val="2400"/>
              <a:buFont typeface="Arial"/>
              <a:buChar char="•"/>
              <a:defRPr sz="2400" b="0" i="0" u="none" strike="noStrike" cap="none">
                <a:solidFill>
                  <a:schemeClr val="lt1"/>
                </a:solidFill>
                <a:latin typeface="Avenir"/>
                <a:ea typeface="Avenir"/>
                <a:cs typeface="Avenir"/>
                <a:sym typeface="Avenir"/>
              </a:defRPr>
            </a:lvl1pPr>
            <a:lvl2pPr marL="914400" marR="0" lvl="1" indent="-330200" algn="l" rtl="0">
              <a:lnSpc>
                <a:spcPct val="110000"/>
              </a:lnSpc>
              <a:spcBef>
                <a:spcPts val="800"/>
              </a:spcBef>
              <a:spcAft>
                <a:spcPts val="0"/>
              </a:spcAft>
              <a:buClr>
                <a:schemeClr val="lt1"/>
              </a:buClr>
              <a:buSzPts val="1600"/>
              <a:buFont typeface="Arial"/>
              <a:buChar char="•"/>
              <a:defRPr sz="1600" b="0" i="0" u="none" strike="noStrike" cap="none">
                <a:solidFill>
                  <a:schemeClr val="lt1"/>
                </a:solidFill>
                <a:latin typeface="Avenir"/>
                <a:ea typeface="Avenir"/>
                <a:cs typeface="Avenir"/>
                <a:sym typeface="Avenir"/>
              </a:defRPr>
            </a:lvl2pPr>
            <a:lvl3pPr marL="1371600" marR="0" lvl="2" indent="-330200" algn="l" rtl="0">
              <a:lnSpc>
                <a:spcPct val="110000"/>
              </a:lnSpc>
              <a:spcBef>
                <a:spcPts val="800"/>
              </a:spcBef>
              <a:spcAft>
                <a:spcPts val="0"/>
              </a:spcAft>
              <a:buClr>
                <a:schemeClr val="lt1"/>
              </a:buClr>
              <a:buSzPts val="1600"/>
              <a:buFont typeface="Arial"/>
              <a:buChar char="•"/>
              <a:defRPr sz="1600" b="0" i="0" u="none" strike="noStrike" cap="none">
                <a:solidFill>
                  <a:schemeClr val="lt1"/>
                </a:solidFill>
                <a:latin typeface="Avenir"/>
                <a:ea typeface="Avenir"/>
                <a:cs typeface="Avenir"/>
                <a:sym typeface="Avenir"/>
              </a:defRPr>
            </a:lvl3pPr>
            <a:lvl4pPr marL="1828800" marR="0" lvl="3" indent="-330200" algn="l" rtl="0">
              <a:lnSpc>
                <a:spcPct val="110000"/>
              </a:lnSpc>
              <a:spcBef>
                <a:spcPts val="800"/>
              </a:spcBef>
              <a:spcAft>
                <a:spcPts val="0"/>
              </a:spcAft>
              <a:buClr>
                <a:schemeClr val="lt1"/>
              </a:buClr>
              <a:buSzPts val="1600"/>
              <a:buFont typeface="Arial"/>
              <a:buChar char="•"/>
              <a:defRPr sz="1600" b="0" i="0" u="none" strike="noStrike" cap="none">
                <a:solidFill>
                  <a:schemeClr val="lt1"/>
                </a:solidFill>
                <a:latin typeface="Avenir"/>
                <a:ea typeface="Avenir"/>
                <a:cs typeface="Avenir"/>
                <a:sym typeface="Avenir"/>
              </a:defRPr>
            </a:lvl4pPr>
            <a:lvl5pPr marL="2286000" marR="0" lvl="4" indent="-330200" algn="l" rtl="0">
              <a:lnSpc>
                <a:spcPct val="110000"/>
              </a:lnSpc>
              <a:spcBef>
                <a:spcPts val="800"/>
              </a:spcBef>
              <a:spcAft>
                <a:spcPts val="0"/>
              </a:spcAft>
              <a:buClr>
                <a:schemeClr val="lt1"/>
              </a:buClr>
              <a:buSzPts val="1600"/>
              <a:buFont typeface="Arial"/>
              <a:buChar char="•"/>
              <a:defRPr sz="1600" b="0" i="0" u="none" strike="noStrike" cap="none">
                <a:solidFill>
                  <a:schemeClr val="lt1"/>
                </a:solidFill>
                <a:latin typeface="Avenir"/>
                <a:ea typeface="Avenir"/>
                <a:cs typeface="Avenir"/>
                <a:sym typeface="Avenir"/>
              </a:defRPr>
            </a:lvl5pPr>
            <a:lvl6pPr marL="2743200" marR="0" lvl="5" indent="-342900" algn="l" rtl="0">
              <a:lnSpc>
                <a:spcPct val="90000"/>
              </a:lnSpc>
              <a:spcBef>
                <a:spcPts val="800"/>
              </a:spcBef>
              <a:spcAft>
                <a:spcPts val="0"/>
              </a:spcAft>
              <a:buClr>
                <a:schemeClr val="lt1"/>
              </a:buClr>
              <a:buSzPts val="1800"/>
              <a:buFont typeface="Arial"/>
              <a:buChar char="•"/>
              <a:defRPr sz="1800" b="0" i="0" u="none" strike="noStrike" cap="none">
                <a:solidFill>
                  <a:schemeClr val="lt1"/>
                </a:solidFill>
                <a:latin typeface="Avenir"/>
                <a:ea typeface="Avenir"/>
                <a:cs typeface="Avenir"/>
                <a:sym typeface="Avenir"/>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venir"/>
                <a:ea typeface="Avenir"/>
                <a:cs typeface="Avenir"/>
                <a:sym typeface="Avenir"/>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venir"/>
                <a:ea typeface="Avenir"/>
                <a:cs typeface="Avenir"/>
                <a:sym typeface="Avenir"/>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venir"/>
                <a:ea typeface="Avenir"/>
                <a:cs typeface="Avenir"/>
                <a:sym typeface="Avenir"/>
              </a:defRPr>
            </a:lvl9pPr>
          </a:lstStyle>
          <a:p>
            <a:endParaRPr/>
          </a:p>
        </p:txBody>
      </p:sp>
      <p:sp>
        <p:nvSpPr>
          <p:cNvPr id="8" name="Google Shape;8;p26"/>
          <p:cNvSpPr txBox="1">
            <a:spLocks noGrp="1"/>
          </p:cNvSpPr>
          <p:nvPr>
            <p:ph type="dt" idx="10"/>
          </p:nvPr>
        </p:nvSpPr>
        <p:spPr>
          <a:xfrm>
            <a:off x="550863" y="6507212"/>
            <a:ext cx="2628900" cy="153888"/>
          </a:xfrm>
          <a:prstGeom prst="rect">
            <a:avLst/>
          </a:prstGeom>
          <a:noFill/>
          <a:ln>
            <a:noFill/>
          </a:ln>
        </p:spPr>
        <p:txBody>
          <a:bodyPr spcFirstLastPara="1" wrap="square" lIns="0" tIns="0" rIns="0" bIns="0" anchor="ctr"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lt1"/>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9pPr>
          </a:lstStyle>
          <a:p>
            <a:endParaRPr/>
          </a:p>
        </p:txBody>
      </p:sp>
      <p:sp>
        <p:nvSpPr>
          <p:cNvPr id="9" name="Google Shape;9;p26"/>
          <p:cNvSpPr txBox="1">
            <a:spLocks noGrp="1"/>
          </p:cNvSpPr>
          <p:nvPr>
            <p:ph type="ftr" idx="11"/>
          </p:nvPr>
        </p:nvSpPr>
        <p:spPr>
          <a:xfrm>
            <a:off x="3359150" y="6507212"/>
            <a:ext cx="6379210" cy="153888"/>
          </a:xfrm>
          <a:prstGeom prst="rect">
            <a:avLst/>
          </a:prstGeom>
          <a:noFill/>
          <a:ln>
            <a:noFill/>
          </a:ln>
        </p:spPr>
        <p:txBody>
          <a:bodyPr spcFirstLastPara="1" wrap="square" lIns="0" tIns="0" rIns="0" bIns="0" anchor="ctr"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lt1"/>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venir"/>
                <a:ea typeface="Avenir"/>
                <a:cs typeface="Avenir"/>
                <a:sym typeface="Avenir"/>
              </a:defRPr>
            </a:lvl9pPr>
          </a:lstStyle>
          <a:p>
            <a:endParaRPr/>
          </a:p>
        </p:txBody>
      </p:sp>
      <p:sp>
        <p:nvSpPr>
          <p:cNvPr id="10" name="Google Shape;10;p26"/>
          <p:cNvSpPr txBox="1">
            <a:spLocks noGrp="1"/>
          </p:cNvSpPr>
          <p:nvPr>
            <p:ph type="sldNum" idx="12"/>
          </p:nvPr>
        </p:nvSpPr>
        <p:spPr>
          <a:xfrm>
            <a:off x="9948863" y="6507212"/>
            <a:ext cx="1692274" cy="153888"/>
          </a:xfrm>
          <a:prstGeom prst="rect">
            <a:avLst/>
          </a:prstGeom>
          <a:noFill/>
          <a:ln>
            <a:noFill/>
          </a:ln>
        </p:spPr>
        <p:txBody>
          <a:bodyPr spcFirstLastPara="1" wrap="square" lIns="0" tIns="0" rIns="0" bIns="0" anchor="ctr" anchorCtr="0">
            <a:sp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crazygames.com/game/guess-who-multiplayer"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94"/>
        <p:cNvGrpSpPr/>
        <p:nvPr/>
      </p:nvGrpSpPr>
      <p:grpSpPr>
        <a:xfrm>
          <a:off x="0" y="0"/>
          <a:ext cx="0" cy="0"/>
          <a:chOff x="0" y="0"/>
          <a:chExt cx="0" cy="0"/>
        </a:xfrm>
      </p:grpSpPr>
      <p:sp>
        <p:nvSpPr>
          <p:cNvPr id="95" name="Google Shape;95;p1"/>
          <p:cNvSpPr/>
          <p:nvPr/>
        </p:nvSpPr>
        <p:spPr>
          <a:xfrm>
            <a:off x="0" y="25758"/>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96" name="Google Shape;96;p1"/>
          <p:cNvSpPr txBox="1">
            <a:spLocks noGrp="1"/>
          </p:cNvSpPr>
          <p:nvPr>
            <p:ph type="ctrTitle"/>
          </p:nvPr>
        </p:nvSpPr>
        <p:spPr>
          <a:xfrm>
            <a:off x="550863" y="859994"/>
            <a:ext cx="6333834" cy="2986234"/>
          </a:xfrm>
          <a:prstGeom prst="rect">
            <a:avLst/>
          </a:prstGeom>
          <a:noFill/>
          <a:ln>
            <a:noFill/>
          </a:ln>
        </p:spPr>
        <p:txBody>
          <a:bodyPr spcFirstLastPara="1" wrap="square" lIns="0" tIns="0" rIns="0" bIns="0" anchor="b" anchorCtr="0">
            <a:normAutofit fontScale="90000"/>
          </a:bodyPr>
          <a:lstStyle/>
          <a:p>
            <a:pPr marL="0" lvl="0" indent="0" algn="l" rtl="0">
              <a:lnSpc>
                <a:spcPct val="100000"/>
              </a:lnSpc>
              <a:spcBef>
                <a:spcPts val="0"/>
              </a:spcBef>
              <a:spcAft>
                <a:spcPts val="0"/>
              </a:spcAft>
              <a:buClr>
                <a:schemeClr val="lt1"/>
              </a:buClr>
              <a:buSzPct val="100000"/>
              <a:buFont typeface="Avenir"/>
              <a:buNone/>
            </a:pPr>
            <a:r>
              <a:rPr lang="en-US"/>
              <a:t>Identification:  A Teaching Moment for Privacy and Databases</a:t>
            </a:r>
            <a:endParaRPr/>
          </a:p>
        </p:txBody>
      </p:sp>
      <p:sp>
        <p:nvSpPr>
          <p:cNvPr id="97" name="Google Shape;97;p1"/>
          <p:cNvSpPr txBox="1">
            <a:spLocks noGrp="1"/>
          </p:cNvSpPr>
          <p:nvPr>
            <p:ph type="subTitle" idx="1"/>
          </p:nvPr>
        </p:nvSpPr>
        <p:spPr>
          <a:xfrm>
            <a:off x="550863" y="4138329"/>
            <a:ext cx="5437187" cy="2265216"/>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2400"/>
              <a:buNone/>
            </a:pPr>
            <a:r>
              <a:rPr lang="en-US">
                <a:solidFill>
                  <a:schemeClr val="lt1"/>
                </a:solidFill>
              </a:rPr>
              <a:t>EngageCSEdu</a:t>
            </a:r>
            <a:endParaRPr>
              <a:solidFill>
                <a:schemeClr val="lt1"/>
              </a:solidFill>
            </a:endParaRPr>
          </a:p>
        </p:txBody>
      </p:sp>
      <p:sp>
        <p:nvSpPr>
          <p:cNvPr id="98" name="Google Shape;98;p1"/>
          <p:cNvSpPr/>
          <p:nvPr/>
        </p:nvSpPr>
        <p:spPr>
          <a:xfrm>
            <a:off x="7166122" y="717412"/>
            <a:ext cx="1080000" cy="1080000"/>
          </a:xfrm>
          <a:prstGeom prst="ellipse">
            <a:avLst/>
          </a:prstGeom>
          <a:gradFill>
            <a:gsLst>
              <a:gs pos="0">
                <a:srgbClr val="1B182E"/>
              </a:gs>
              <a:gs pos="60000">
                <a:srgbClr val="1B182E"/>
              </a:gs>
              <a:gs pos="100000">
                <a:srgbClr val="746EB3"/>
              </a:gs>
            </a:gsLst>
            <a:path path="circle">
              <a:fillToRect l="100000" b="100000"/>
            </a:path>
            <a:tileRect t="-100000" r="-10000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99" name="Google Shape;99;p1"/>
          <p:cNvSpPr/>
          <p:nvPr/>
        </p:nvSpPr>
        <p:spPr>
          <a:xfrm rot="-2700000">
            <a:off x="11524143" y="5425719"/>
            <a:ext cx="826527" cy="463493"/>
          </a:xfrm>
          <a:custGeom>
            <a:avLst/>
            <a:gdLst/>
            <a:ahLst/>
            <a:cxnLst/>
            <a:rect l="l" t="t" r="r" b="b"/>
            <a:pathLst>
              <a:path w="826527" h="463493" extrusionOk="0">
                <a:moveTo>
                  <a:pt x="791231" y="135754"/>
                </a:moveTo>
                <a:lnTo>
                  <a:pt x="826527" y="178533"/>
                </a:lnTo>
                <a:lnTo>
                  <a:pt x="658803" y="346257"/>
                </a:lnTo>
                <a:lnTo>
                  <a:pt x="627362" y="299623"/>
                </a:lnTo>
                <a:cubicBezTo>
                  <a:pt x="585424" y="257686"/>
                  <a:pt x="527487" y="231747"/>
                  <a:pt x="463493" y="231747"/>
                </a:cubicBezTo>
                <a:cubicBezTo>
                  <a:pt x="335503" y="231746"/>
                  <a:pt x="231746" y="335503"/>
                  <a:pt x="231747" y="463493"/>
                </a:cubicBezTo>
                <a:lnTo>
                  <a:pt x="0" y="463493"/>
                </a:lnTo>
                <a:cubicBezTo>
                  <a:pt x="0" y="207513"/>
                  <a:pt x="207513" y="0"/>
                  <a:pt x="463492" y="0"/>
                </a:cubicBezTo>
                <a:cubicBezTo>
                  <a:pt x="591482" y="0"/>
                  <a:pt x="707356" y="51879"/>
                  <a:pt x="791231" y="135754"/>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100" name="Google Shape;100;p1"/>
          <p:cNvSpPr/>
          <p:nvPr/>
        </p:nvSpPr>
        <p:spPr>
          <a:xfrm rot="-2700000">
            <a:off x="11562489" y="5445666"/>
            <a:ext cx="807174" cy="508309"/>
          </a:xfrm>
          <a:custGeom>
            <a:avLst/>
            <a:gdLst/>
            <a:ahLst/>
            <a:cxnLst/>
            <a:rect l="l" t="t" r="r" b="b"/>
            <a:pathLst>
              <a:path w="807174" h="508309" extrusionOk="0">
                <a:moveTo>
                  <a:pt x="791232" y="148880"/>
                </a:moveTo>
                <a:lnTo>
                  <a:pt x="807174" y="170072"/>
                </a:lnTo>
                <a:lnTo>
                  <a:pt x="636502" y="340744"/>
                </a:lnTo>
                <a:lnTo>
                  <a:pt x="627362" y="328595"/>
                </a:lnTo>
                <a:cubicBezTo>
                  <a:pt x="585425" y="282602"/>
                  <a:pt x="527487" y="254155"/>
                  <a:pt x="463493" y="254155"/>
                </a:cubicBezTo>
                <a:cubicBezTo>
                  <a:pt x="335503" y="254155"/>
                  <a:pt x="231746" y="367943"/>
                  <a:pt x="231747" y="508309"/>
                </a:cubicBezTo>
                <a:lnTo>
                  <a:pt x="0" y="508309"/>
                </a:lnTo>
                <a:cubicBezTo>
                  <a:pt x="0" y="227578"/>
                  <a:pt x="207513" y="0"/>
                  <a:pt x="463493" y="0"/>
                </a:cubicBezTo>
                <a:cubicBezTo>
                  <a:pt x="591482" y="-1"/>
                  <a:pt x="707356" y="56895"/>
                  <a:pt x="791232" y="148880"/>
                </a:cubicBezTo>
                <a:close/>
              </a:path>
            </a:pathLst>
          </a:custGeom>
          <a:solidFill>
            <a:srgbClr val="7870AF">
              <a:alpha val="2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pic>
        <p:nvPicPr>
          <p:cNvPr id="101" name="Google Shape;101;p1" descr="Jigsaw puzzles in plastic figures"/>
          <p:cNvPicPr preferRelativeResize="0"/>
          <p:nvPr/>
        </p:nvPicPr>
        <p:blipFill rotWithShape="1">
          <a:blip r:embed="rId3">
            <a:alphaModFix/>
          </a:blip>
          <a:srcRect l="22259" r="18005"/>
          <a:stretch/>
        </p:blipFill>
        <p:spPr>
          <a:xfrm>
            <a:off x="6640455" y="606796"/>
            <a:ext cx="4868976" cy="5644408"/>
          </a:xfrm>
          <a:custGeom>
            <a:avLst/>
            <a:gdLst/>
            <a:ahLst/>
            <a:cxnLst/>
            <a:rect l="l" t="t" r="r" b="b"/>
            <a:pathLst>
              <a:path w="4868976" h="5644408" extrusionOk="0">
                <a:moveTo>
                  <a:pt x="2398421" y="0"/>
                </a:moveTo>
                <a:lnTo>
                  <a:pt x="4868973" y="1424628"/>
                </a:lnTo>
                <a:lnTo>
                  <a:pt x="4868976" y="1424625"/>
                </a:lnTo>
                <a:lnTo>
                  <a:pt x="4868976" y="1424628"/>
                </a:lnTo>
                <a:lnTo>
                  <a:pt x="4868976" y="4219781"/>
                </a:lnTo>
                <a:lnTo>
                  <a:pt x="2398419" y="5644408"/>
                </a:lnTo>
                <a:lnTo>
                  <a:pt x="0" y="4219781"/>
                </a:lnTo>
                <a:lnTo>
                  <a:pt x="0" y="1424628"/>
                </a:lnTo>
                <a:lnTo>
                  <a:pt x="0" y="1424625"/>
                </a:lnTo>
                <a:lnTo>
                  <a:pt x="3" y="1424628"/>
                </a:lnTo>
                <a:close/>
              </a:path>
            </a:pathLst>
          </a:custGeom>
          <a:noFill/>
          <a:ln>
            <a:noFill/>
          </a:ln>
        </p:spPr>
      </p:pic>
      <p:sp>
        <p:nvSpPr>
          <p:cNvPr id="102" name="Google Shape;102;p1"/>
          <p:cNvSpPr/>
          <p:nvPr/>
        </p:nvSpPr>
        <p:spPr>
          <a:xfrm rot="2700000">
            <a:off x="11865497" y="5915162"/>
            <a:ext cx="53549" cy="233295"/>
          </a:xfrm>
          <a:prstGeom prst="ellipse">
            <a:avLst/>
          </a:prstGeom>
          <a:solidFill>
            <a:srgbClr val="2B27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pic>
        <p:nvPicPr>
          <p:cNvPr id="2" name="Picture 1">
            <a:extLst>
              <a:ext uri="{FF2B5EF4-FFF2-40B4-BE49-F238E27FC236}">
                <a16:creationId xmlns:a16="http://schemas.microsoft.com/office/drawing/2014/main" id="{A22AAA45-157C-ABEE-B49A-D470DAC5B6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344717" y="86407"/>
            <a:ext cx="648970" cy="22987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9"/>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Searching for Uniqueness</a:t>
            </a:r>
            <a:endParaRPr/>
          </a:p>
        </p:txBody>
      </p:sp>
      <p:sp>
        <p:nvSpPr>
          <p:cNvPr id="161" name="Google Shape;161;p9"/>
          <p:cNvSpPr txBox="1"/>
          <p:nvPr/>
        </p:nvSpPr>
        <p:spPr>
          <a:xfrm>
            <a:off x="8020050" y="2186377"/>
            <a:ext cx="4024312" cy="3995650"/>
          </a:xfrm>
          <a:prstGeom prst="rect">
            <a:avLst/>
          </a:prstGeom>
          <a:noFill/>
          <a:ln>
            <a:noFill/>
          </a:ln>
        </p:spPr>
        <p:txBody>
          <a:bodyPr spcFirstLastPara="1" wrap="square" lIns="0" tIns="0" rIns="0" bIns="0" anchor="t" anchorCtr="0">
            <a:normAutofit/>
          </a:bodyPr>
          <a:lstStyle/>
          <a:p>
            <a:pPr marL="228600" marR="0" lvl="0" indent="-76200" algn="l" rtl="0">
              <a:lnSpc>
                <a:spcPct val="110000"/>
              </a:lnSpc>
              <a:spcBef>
                <a:spcPts val="0"/>
              </a:spcBef>
              <a:spcAft>
                <a:spcPts val="0"/>
              </a:spcAft>
              <a:buClr>
                <a:schemeClr val="lt1"/>
              </a:buClr>
              <a:buSzPts val="2400"/>
              <a:buFont typeface="Arial"/>
              <a:buNone/>
            </a:pPr>
            <a:endParaRPr sz="2400" b="0" i="0" u="none" strike="noStrike" cap="none">
              <a:solidFill>
                <a:schemeClr val="lt1"/>
              </a:solidFill>
              <a:latin typeface="Avenir"/>
              <a:ea typeface="Avenir"/>
              <a:cs typeface="Avenir"/>
              <a:sym typeface="Avenir"/>
            </a:endParaRPr>
          </a:p>
        </p:txBody>
      </p:sp>
      <p:sp>
        <p:nvSpPr>
          <p:cNvPr id="162" name="Google Shape;162;p9"/>
          <p:cNvSpPr txBox="1"/>
          <p:nvPr/>
        </p:nvSpPr>
        <p:spPr>
          <a:xfrm>
            <a:off x="7891463" y="1951427"/>
            <a:ext cx="4300537" cy="4465550"/>
          </a:xfrm>
          <a:prstGeom prst="rect">
            <a:avLst/>
          </a:prstGeom>
          <a:noFill/>
          <a:ln>
            <a:noFill/>
          </a:ln>
        </p:spPr>
        <p:txBody>
          <a:bodyPr spcFirstLastPara="1" wrap="square" lIns="0" tIns="0" rIns="0" bIns="0" anchor="t" anchorCtr="0">
            <a:normAutofit fontScale="85000" lnSpcReduction="10000"/>
          </a:bodyPr>
          <a:lstStyle/>
          <a:p>
            <a:pPr marL="0" marR="0" lvl="0" indent="0" algn="l" rtl="0">
              <a:lnSpc>
                <a:spcPct val="110000"/>
              </a:lnSpc>
              <a:spcBef>
                <a:spcPts val="0"/>
              </a:spcBef>
              <a:spcAft>
                <a:spcPts val="0"/>
              </a:spcAft>
              <a:buClr>
                <a:srgbClr val="000000"/>
              </a:buClr>
              <a:buSzPct val="100000"/>
              <a:buFont typeface="Arial"/>
              <a:buNone/>
            </a:pPr>
            <a:r>
              <a:rPr lang="en-US" sz="2200" b="0" i="0" u="none" strike="noStrike" cap="none">
                <a:solidFill>
                  <a:schemeClr val="lt1"/>
                </a:solidFill>
                <a:latin typeface="Avenir"/>
                <a:ea typeface="Avenir"/>
                <a:cs typeface="Avenir"/>
                <a:sym typeface="Avenir"/>
              </a:rPr>
              <a:t>Break up into groups and break the table into subsets</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lt1"/>
              </a:buClr>
              <a:buSzPct val="100000"/>
              <a:buFont typeface="Arial"/>
              <a:buChar char="•"/>
            </a:pPr>
            <a:r>
              <a:rPr lang="en-US" sz="2200" b="0" i="0" u="none" strike="noStrike" cap="none">
                <a:solidFill>
                  <a:schemeClr val="lt1"/>
                </a:solidFill>
                <a:latin typeface="Avenir"/>
                <a:ea typeface="Avenir"/>
                <a:cs typeface="Avenir"/>
                <a:sym typeface="Avenir"/>
              </a:rPr>
              <a:t>Each group should find how their individuals are identified amongst all and only amongst their crowd</a:t>
            </a:r>
            <a:endParaRPr sz="1400" b="0" i="0" u="none" strike="noStrike" cap="none">
              <a:solidFill>
                <a:srgbClr val="000000"/>
              </a:solidFill>
              <a:latin typeface="Arial"/>
              <a:ea typeface="Arial"/>
              <a:cs typeface="Arial"/>
              <a:sym typeface="Arial"/>
            </a:endParaRPr>
          </a:p>
          <a:p>
            <a:pPr marL="342900" marR="0" lvl="0" indent="-342900" algn="l" rtl="0">
              <a:lnSpc>
                <a:spcPct val="110000"/>
              </a:lnSpc>
              <a:spcBef>
                <a:spcPts val="0"/>
              </a:spcBef>
              <a:spcAft>
                <a:spcPts val="0"/>
              </a:spcAft>
              <a:buClr>
                <a:schemeClr val="lt1"/>
              </a:buClr>
              <a:buSzPct val="100000"/>
              <a:buFont typeface="Arial"/>
              <a:buChar char="•"/>
            </a:pPr>
            <a:r>
              <a:rPr lang="en-US" sz="2200" b="0" i="0" u="none" strike="noStrike" cap="none">
                <a:solidFill>
                  <a:schemeClr val="lt1"/>
                </a:solidFill>
                <a:latin typeface="Avenir"/>
                <a:ea typeface="Avenir"/>
                <a:cs typeface="Avenir"/>
                <a:sym typeface="Avenir"/>
              </a:rPr>
              <a:t>Then each group should find how to identify all from all in their subset only</a:t>
            </a:r>
            <a:endParaRPr sz="2200" b="0" i="0" u="none" strike="noStrike" cap="none">
              <a:solidFill>
                <a:schemeClr val="lt1"/>
              </a:solidFill>
              <a:latin typeface="Avenir"/>
              <a:ea typeface="Avenir"/>
              <a:cs typeface="Avenir"/>
              <a:sym typeface="Avenir"/>
            </a:endParaRPr>
          </a:p>
          <a:p>
            <a:pPr marL="0" marR="0" lvl="0" indent="0" algn="l" rtl="0">
              <a:lnSpc>
                <a:spcPct val="110000"/>
              </a:lnSpc>
              <a:spcBef>
                <a:spcPts val="1800"/>
              </a:spcBef>
              <a:spcAft>
                <a:spcPts val="0"/>
              </a:spcAft>
              <a:buClr>
                <a:srgbClr val="000000"/>
              </a:buClr>
              <a:buSzPct val="100000"/>
              <a:buFont typeface="Arial"/>
              <a:buNone/>
            </a:pPr>
            <a:r>
              <a:rPr lang="en-US" sz="2200" b="0" i="0" u="none" strike="noStrike" cap="none">
                <a:solidFill>
                  <a:schemeClr val="lt1"/>
                </a:solidFill>
                <a:latin typeface="Avenir"/>
                <a:ea typeface="Avenir"/>
                <a:cs typeface="Avenir"/>
                <a:sym typeface="Avenir"/>
              </a:rPr>
              <a:t>Did the identification of the individuals get easier or harder in the subset?</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1800"/>
              </a:spcBef>
              <a:spcAft>
                <a:spcPts val="0"/>
              </a:spcAft>
              <a:buClr>
                <a:srgbClr val="000000"/>
              </a:buClr>
              <a:buSzPct val="100000"/>
              <a:buFont typeface="Arial"/>
              <a:buNone/>
            </a:pPr>
            <a:r>
              <a:rPr lang="en-US" sz="2200" b="0" i="0" u="none" strike="noStrike" cap="none">
                <a:solidFill>
                  <a:schemeClr val="lt1"/>
                </a:solidFill>
                <a:latin typeface="Avenir"/>
                <a:ea typeface="Avenir"/>
                <a:cs typeface="Avenir"/>
                <a:sym typeface="Avenir"/>
              </a:rPr>
              <a:t>Why is that?</a:t>
            </a:r>
            <a:endParaRPr sz="2200" b="0" i="0" u="none" strike="noStrike" cap="none">
              <a:solidFill>
                <a:schemeClr val="lt1"/>
              </a:solidFill>
              <a:latin typeface="Avenir"/>
              <a:ea typeface="Avenir"/>
              <a:cs typeface="Avenir"/>
              <a:sym typeface="Avenir"/>
            </a:endParaRPr>
          </a:p>
          <a:p>
            <a:pPr marL="0" marR="0" lvl="0" indent="0" algn="l" rtl="0">
              <a:lnSpc>
                <a:spcPct val="110000"/>
              </a:lnSpc>
              <a:spcBef>
                <a:spcPts val="1800"/>
              </a:spcBef>
              <a:spcAft>
                <a:spcPts val="0"/>
              </a:spcAft>
              <a:buClr>
                <a:srgbClr val="000000"/>
              </a:buClr>
              <a:buSzPct val="100000"/>
              <a:buFont typeface="Arial"/>
              <a:buNone/>
            </a:pPr>
            <a:r>
              <a:rPr lang="en-US" sz="2200" b="0" i="0" u="none" strike="noStrike" cap="none">
                <a:solidFill>
                  <a:schemeClr val="lt1"/>
                </a:solidFill>
                <a:latin typeface="Avenir"/>
                <a:ea typeface="Avenir"/>
                <a:cs typeface="Avenir"/>
                <a:sym typeface="Avenir"/>
              </a:rPr>
              <a:t>Did the identity group from one subset match the identity group from another subset?</a:t>
            </a:r>
            <a:endParaRPr sz="2200" b="0" i="0" u="none" strike="noStrike" cap="none">
              <a:solidFill>
                <a:schemeClr val="lt1"/>
              </a:solidFill>
              <a:latin typeface="Avenir"/>
              <a:ea typeface="Avenir"/>
              <a:cs typeface="Avenir"/>
              <a:sym typeface="Avenir"/>
            </a:endParaRPr>
          </a:p>
        </p:txBody>
      </p:sp>
      <p:graphicFrame>
        <p:nvGraphicFramePr>
          <p:cNvPr id="163" name="Google Shape;163;p9"/>
          <p:cNvGraphicFramePr/>
          <p:nvPr/>
        </p:nvGraphicFramePr>
        <p:xfrm>
          <a:off x="277902" y="1772091"/>
          <a:ext cx="3000000" cy="3000000"/>
        </p:xfrm>
        <a:graphic>
          <a:graphicData uri="http://schemas.openxmlformats.org/drawingml/2006/table">
            <a:tbl>
              <a:tblPr firstRow="1" firstCol="1" bandRow="1">
                <a:noFill/>
                <a:tableStyleId>{8A8C4045-4DE1-43F7-AA40-4E1FEEA3111D}</a:tableStyleId>
              </a:tblPr>
              <a:tblGrid>
                <a:gridCol w="841325">
                  <a:extLst>
                    <a:ext uri="{9D8B030D-6E8A-4147-A177-3AD203B41FA5}">
                      <a16:colId xmlns:a16="http://schemas.microsoft.com/office/drawing/2014/main" val="20000"/>
                    </a:ext>
                  </a:extLst>
                </a:gridCol>
                <a:gridCol w="420375">
                  <a:extLst>
                    <a:ext uri="{9D8B030D-6E8A-4147-A177-3AD203B41FA5}">
                      <a16:colId xmlns:a16="http://schemas.microsoft.com/office/drawing/2014/main" val="20001"/>
                    </a:ext>
                  </a:extLst>
                </a:gridCol>
                <a:gridCol w="751300">
                  <a:extLst>
                    <a:ext uri="{9D8B030D-6E8A-4147-A177-3AD203B41FA5}">
                      <a16:colId xmlns:a16="http://schemas.microsoft.com/office/drawing/2014/main" val="20002"/>
                    </a:ext>
                  </a:extLst>
                </a:gridCol>
                <a:gridCol w="936225">
                  <a:extLst>
                    <a:ext uri="{9D8B030D-6E8A-4147-A177-3AD203B41FA5}">
                      <a16:colId xmlns:a16="http://schemas.microsoft.com/office/drawing/2014/main" val="20003"/>
                    </a:ext>
                  </a:extLst>
                </a:gridCol>
                <a:gridCol w="726975">
                  <a:extLst>
                    <a:ext uri="{9D8B030D-6E8A-4147-A177-3AD203B41FA5}">
                      <a16:colId xmlns:a16="http://schemas.microsoft.com/office/drawing/2014/main" val="20004"/>
                    </a:ext>
                  </a:extLst>
                </a:gridCol>
                <a:gridCol w="875400">
                  <a:extLst>
                    <a:ext uri="{9D8B030D-6E8A-4147-A177-3AD203B41FA5}">
                      <a16:colId xmlns:a16="http://schemas.microsoft.com/office/drawing/2014/main" val="20005"/>
                    </a:ext>
                  </a:extLst>
                </a:gridCol>
                <a:gridCol w="870525">
                  <a:extLst>
                    <a:ext uri="{9D8B030D-6E8A-4147-A177-3AD203B41FA5}">
                      <a16:colId xmlns:a16="http://schemas.microsoft.com/office/drawing/2014/main" val="20006"/>
                    </a:ext>
                  </a:extLst>
                </a:gridCol>
                <a:gridCol w="585825">
                  <a:extLst>
                    <a:ext uri="{9D8B030D-6E8A-4147-A177-3AD203B41FA5}">
                      <a16:colId xmlns:a16="http://schemas.microsoft.com/office/drawing/2014/main" val="20007"/>
                    </a:ext>
                  </a:extLst>
                </a:gridCol>
                <a:gridCol w="1319800">
                  <a:extLst>
                    <a:ext uri="{9D8B030D-6E8A-4147-A177-3AD203B41FA5}">
                      <a16:colId xmlns:a16="http://schemas.microsoft.com/office/drawing/2014/main" val="20008"/>
                    </a:ext>
                  </a:extLst>
                </a:gridCol>
              </a:tblGrid>
              <a:tr h="170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Name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Eyewear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Adornment</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Earrings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Facial 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MouthOpen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Chantal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Eric</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Alex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Bob</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Paul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Frank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Zoe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Gray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Buba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Rita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Purple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Antoine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John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Chap</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Evelyn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Lady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Samantha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Jenny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Javier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Evan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Mathias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Michael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Vito</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0"/>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The Case of Rita and Joe</a:t>
            </a:r>
            <a:endParaRPr/>
          </a:p>
        </p:txBody>
      </p:sp>
      <p:graphicFrame>
        <p:nvGraphicFramePr>
          <p:cNvPr id="169" name="Google Shape;169;p10"/>
          <p:cNvGraphicFramePr/>
          <p:nvPr/>
        </p:nvGraphicFramePr>
        <p:xfrm>
          <a:off x="550862" y="1881275"/>
          <a:ext cx="3000000" cy="3000000"/>
        </p:xfrm>
        <a:graphic>
          <a:graphicData uri="http://schemas.openxmlformats.org/drawingml/2006/table">
            <a:tbl>
              <a:tblPr firstRow="1" firstCol="1" bandRow="1">
                <a:noFill/>
                <a:tableStyleId>{8A8C4045-4DE1-43F7-AA40-4E1FEEA3111D}</a:tableStyleId>
              </a:tblPr>
              <a:tblGrid>
                <a:gridCol w="841325">
                  <a:extLst>
                    <a:ext uri="{9D8B030D-6E8A-4147-A177-3AD203B41FA5}">
                      <a16:colId xmlns:a16="http://schemas.microsoft.com/office/drawing/2014/main" val="20000"/>
                    </a:ext>
                  </a:extLst>
                </a:gridCol>
                <a:gridCol w="420375">
                  <a:extLst>
                    <a:ext uri="{9D8B030D-6E8A-4147-A177-3AD203B41FA5}">
                      <a16:colId xmlns:a16="http://schemas.microsoft.com/office/drawing/2014/main" val="20001"/>
                    </a:ext>
                  </a:extLst>
                </a:gridCol>
                <a:gridCol w="751300">
                  <a:extLst>
                    <a:ext uri="{9D8B030D-6E8A-4147-A177-3AD203B41FA5}">
                      <a16:colId xmlns:a16="http://schemas.microsoft.com/office/drawing/2014/main" val="20002"/>
                    </a:ext>
                  </a:extLst>
                </a:gridCol>
                <a:gridCol w="936225">
                  <a:extLst>
                    <a:ext uri="{9D8B030D-6E8A-4147-A177-3AD203B41FA5}">
                      <a16:colId xmlns:a16="http://schemas.microsoft.com/office/drawing/2014/main" val="20003"/>
                    </a:ext>
                  </a:extLst>
                </a:gridCol>
                <a:gridCol w="726975">
                  <a:extLst>
                    <a:ext uri="{9D8B030D-6E8A-4147-A177-3AD203B41FA5}">
                      <a16:colId xmlns:a16="http://schemas.microsoft.com/office/drawing/2014/main" val="20004"/>
                    </a:ext>
                  </a:extLst>
                </a:gridCol>
                <a:gridCol w="875400">
                  <a:extLst>
                    <a:ext uri="{9D8B030D-6E8A-4147-A177-3AD203B41FA5}">
                      <a16:colId xmlns:a16="http://schemas.microsoft.com/office/drawing/2014/main" val="20005"/>
                    </a:ext>
                  </a:extLst>
                </a:gridCol>
                <a:gridCol w="870525">
                  <a:extLst>
                    <a:ext uri="{9D8B030D-6E8A-4147-A177-3AD203B41FA5}">
                      <a16:colId xmlns:a16="http://schemas.microsoft.com/office/drawing/2014/main" val="20006"/>
                    </a:ext>
                  </a:extLst>
                </a:gridCol>
                <a:gridCol w="585825">
                  <a:extLst>
                    <a:ext uri="{9D8B030D-6E8A-4147-A177-3AD203B41FA5}">
                      <a16:colId xmlns:a16="http://schemas.microsoft.com/office/drawing/2014/main" val="20007"/>
                    </a:ext>
                  </a:extLst>
                </a:gridCol>
                <a:gridCol w="1319800">
                  <a:extLst>
                    <a:ext uri="{9D8B030D-6E8A-4147-A177-3AD203B41FA5}">
                      <a16:colId xmlns:a16="http://schemas.microsoft.com/office/drawing/2014/main" val="20008"/>
                    </a:ext>
                  </a:extLst>
                </a:gridCol>
              </a:tblGrid>
              <a:tr h="170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Name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Eyewear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Adornment</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Earrings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Facial 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MouthOpen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Chantal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914C41"/>
                          </a:solidFill>
                        </a:rPr>
                        <a:t>Brown</a:t>
                      </a:r>
                      <a:endParaRPr sz="1100" u="none" strike="noStrike" cap="none">
                        <a:solidFill>
                          <a:srgbClr val="914C41"/>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Eric</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0000"/>
                          </a:solidFill>
                        </a:rPr>
                        <a:t>Bald</a:t>
                      </a:r>
                      <a:endParaRPr sz="1100" u="none" strike="noStrike" cap="none">
                        <a:solidFill>
                          <a:srgbClr val="FF0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Alex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Bob</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Paul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2C4BF"/>
                          </a:solidFill>
                        </a:rPr>
                        <a:t>Sand</a:t>
                      </a:r>
                      <a:endParaRPr sz="1100" u="none" strike="noStrike" cap="none">
                        <a:solidFill>
                          <a:srgbClr val="E2C4BF"/>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Frank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Zoe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914C41"/>
                          </a:solidFill>
                        </a:rPr>
                        <a:t>Brown</a:t>
                      </a:r>
                      <a:endParaRPr sz="1100" u="none" strike="noStrike" cap="none">
                        <a:solidFill>
                          <a:srgbClr val="914C41"/>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D8D8D8"/>
                          </a:solidFill>
                        </a:rPr>
                        <a:t>Gray</a:t>
                      </a:r>
                      <a:endParaRPr sz="1100" u="none" strike="noStrike" cap="none">
                        <a:solidFill>
                          <a:srgbClr val="D8D8D8"/>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Buba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Rita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7030A0"/>
                          </a:solidFill>
                        </a:rPr>
                        <a:t>Purple</a:t>
                      </a:r>
                      <a:endParaRPr sz="1100" u="none" strike="noStrike" cap="none">
                        <a:solidFill>
                          <a:srgbClr val="7030A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Antoine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914C41"/>
                          </a:solidFill>
                        </a:rPr>
                        <a:t>Brown</a:t>
                      </a:r>
                      <a:endParaRPr sz="1100" u="none" strike="noStrike" cap="none">
                        <a:solidFill>
                          <a:srgbClr val="914C41"/>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John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Chap</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0000"/>
                          </a:solidFill>
                        </a:rPr>
                        <a:t>Bald</a:t>
                      </a:r>
                      <a:endParaRPr sz="1100" u="none" strike="noStrike" cap="none">
                        <a:solidFill>
                          <a:srgbClr val="FF0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Evelyn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B9DAE"/>
                          </a:solidFill>
                        </a:rPr>
                        <a:t>Pink</a:t>
                      </a:r>
                      <a:endParaRPr sz="1100" u="none" strike="noStrike" cap="none">
                        <a:solidFill>
                          <a:srgbClr val="EB9DAE"/>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Lady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914C41"/>
                          </a:solidFill>
                        </a:rPr>
                        <a:t>Brown</a:t>
                      </a:r>
                      <a:endParaRPr sz="1100" u="none" strike="noStrike" cap="none">
                        <a:solidFill>
                          <a:srgbClr val="914C41"/>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Samantha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Jenny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B9DAE"/>
                          </a:solidFill>
                        </a:rPr>
                        <a:t>Pink</a:t>
                      </a:r>
                      <a:endParaRPr sz="1100" u="none" strike="noStrike" cap="none">
                        <a:solidFill>
                          <a:srgbClr val="EB9DAE"/>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Javier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B9DAE"/>
                          </a:solidFill>
                        </a:rPr>
                        <a:t>Pink</a:t>
                      </a:r>
                      <a:endParaRPr sz="1100" u="none" strike="noStrike" cap="none">
                        <a:solidFill>
                          <a:srgbClr val="EB9DAE"/>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Evan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Mathias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2C4BF"/>
                          </a:solidFill>
                        </a:rPr>
                        <a:t>Sand</a:t>
                      </a:r>
                      <a:endParaRPr sz="1100" u="none" strike="noStrike" cap="none">
                        <a:solidFill>
                          <a:srgbClr val="E2C4BF"/>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Michael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C000"/>
                          </a:solidFill>
                        </a:rPr>
                        <a:t>Blond</a:t>
                      </a:r>
                      <a:endParaRPr sz="1100" u="none" strike="noStrike" cap="none">
                        <a:solidFill>
                          <a:srgbClr val="FFC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EB9DAE"/>
                          </a:solidFill>
                        </a:rPr>
                        <a:t>Pink</a:t>
                      </a:r>
                      <a:endParaRPr sz="1100" u="none" strike="noStrike" cap="none">
                        <a:solidFill>
                          <a:srgbClr val="EB9DAE"/>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Vito</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solidFill>
                            <a:srgbClr val="FF0000"/>
                          </a:solidFill>
                        </a:rPr>
                        <a:t>Bald</a:t>
                      </a:r>
                      <a:endParaRPr sz="1100" u="none" strike="noStrike" cap="none">
                        <a:solidFill>
                          <a:srgbClr val="FF0000"/>
                        </a:solidFill>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4"/>
                  </a:ext>
                </a:extLst>
              </a:tr>
            </a:tbl>
          </a:graphicData>
        </a:graphic>
      </p:graphicFrame>
      <p:pic>
        <p:nvPicPr>
          <p:cNvPr id="170" name="Google Shape;170;p10"/>
          <p:cNvPicPr preferRelativeResize="0">
            <a:picLocks noGrp="1"/>
          </p:cNvPicPr>
          <p:nvPr>
            <p:ph type="body" idx="2"/>
          </p:nvPr>
        </p:nvPicPr>
        <p:blipFill rotWithShape="1">
          <a:blip r:embed="rId3">
            <a:alphaModFix/>
          </a:blip>
          <a:srcRect l="35558" t="29722" r="59822" b="58870"/>
          <a:stretch/>
        </p:blipFill>
        <p:spPr>
          <a:xfrm>
            <a:off x="8220075" y="1881275"/>
            <a:ext cx="1762125" cy="2447751"/>
          </a:xfrm>
          <a:prstGeom prst="rect">
            <a:avLst/>
          </a:prstGeom>
          <a:noFill/>
          <a:ln>
            <a:noFill/>
          </a:ln>
        </p:spPr>
      </p:pic>
      <p:pic>
        <p:nvPicPr>
          <p:cNvPr id="171" name="Google Shape;171;p10"/>
          <p:cNvPicPr preferRelativeResize="0"/>
          <p:nvPr/>
        </p:nvPicPr>
        <p:blipFill rotWithShape="1">
          <a:blip r:embed="rId3">
            <a:alphaModFix/>
          </a:blip>
          <a:srcRect l="25044" t="29634" r="70336" b="58958"/>
          <a:stretch/>
        </p:blipFill>
        <p:spPr>
          <a:xfrm>
            <a:off x="10218383" y="1881275"/>
            <a:ext cx="1762125" cy="2447751"/>
          </a:xfrm>
          <a:prstGeom prst="rect">
            <a:avLst/>
          </a:prstGeom>
          <a:noFill/>
          <a:ln>
            <a:noFill/>
          </a:ln>
        </p:spPr>
      </p:pic>
      <p:sp>
        <p:nvSpPr>
          <p:cNvPr id="172" name="Google Shape;172;p10"/>
          <p:cNvSpPr/>
          <p:nvPr/>
        </p:nvSpPr>
        <p:spPr>
          <a:xfrm>
            <a:off x="5970233" y="1881275"/>
            <a:ext cx="590905" cy="460585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p:txBody>
      </p:sp>
      <p:sp>
        <p:nvSpPr>
          <p:cNvPr id="173" name="Google Shape;173;p10"/>
          <p:cNvSpPr txBox="1"/>
          <p:nvPr/>
        </p:nvSpPr>
        <p:spPr>
          <a:xfrm>
            <a:off x="8260765" y="4653560"/>
            <a:ext cx="3719743" cy="20312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venir"/>
                <a:ea typeface="Avenir"/>
                <a:cs typeface="Avenir"/>
                <a:sym typeface="Avenir"/>
              </a:rPr>
              <a:t>Their hair colors are enough to identify them…</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venir"/>
              <a:ea typeface="Avenir"/>
              <a:cs typeface="Avenir"/>
              <a:sym typeface="Avenir"/>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venir"/>
                <a:ea typeface="Avenir"/>
                <a:cs typeface="Avenir"/>
                <a:sym typeface="Avenir"/>
              </a:rPr>
              <a:t>If you restrict the set to fewer characters, you will probably see more unique identifying characteristics like this…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8"/>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How is This Impactful?</a:t>
            </a:r>
            <a:endParaRPr/>
          </a:p>
        </p:txBody>
      </p:sp>
      <p:sp>
        <p:nvSpPr>
          <p:cNvPr id="179" name="Google Shape;179;p8"/>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The Guess Who? game shows parallels into a couple of different computing issues that reflect critical computing issues:</a:t>
            </a:r>
            <a:endParaRPr/>
          </a:p>
          <a:p>
            <a:pPr marL="228600" lvl="0" indent="-228600" algn="l" rtl="0">
              <a:lnSpc>
                <a:spcPct val="110000"/>
              </a:lnSpc>
              <a:spcBef>
                <a:spcPts val="1800"/>
              </a:spcBef>
              <a:spcAft>
                <a:spcPts val="0"/>
              </a:spcAft>
              <a:buClr>
                <a:schemeClr val="lt1"/>
              </a:buClr>
              <a:buSzPts val="2400"/>
              <a:buChar char="•"/>
            </a:pPr>
            <a:r>
              <a:rPr lang="en-US" i="1"/>
              <a:t>Privacy</a:t>
            </a:r>
            <a:endParaRPr/>
          </a:p>
          <a:p>
            <a:pPr marL="685800" lvl="1" indent="-228600" algn="l" rtl="0">
              <a:lnSpc>
                <a:spcPct val="110000"/>
              </a:lnSpc>
              <a:spcBef>
                <a:spcPts val="1300"/>
              </a:spcBef>
              <a:spcAft>
                <a:spcPts val="0"/>
              </a:spcAft>
              <a:buClr>
                <a:schemeClr val="lt1"/>
              </a:buClr>
              <a:buSzPts val="1600"/>
              <a:buChar char="•"/>
            </a:pPr>
            <a:r>
              <a:rPr lang="en-US"/>
              <a:t>Can a record that includes data about a person  uniquely identify that person (and thus acquire perhaps other things associated with them)?</a:t>
            </a:r>
            <a:endParaRPr/>
          </a:p>
          <a:p>
            <a:pPr marL="228600" lvl="0" indent="-228600" algn="l" rtl="0">
              <a:lnSpc>
                <a:spcPct val="110000"/>
              </a:lnSpc>
              <a:spcBef>
                <a:spcPts val="1800"/>
              </a:spcBef>
              <a:spcAft>
                <a:spcPts val="0"/>
              </a:spcAft>
              <a:buClr>
                <a:schemeClr val="lt1"/>
              </a:buClr>
              <a:buSzPts val="2400"/>
              <a:buChar char="•"/>
            </a:pPr>
            <a:r>
              <a:rPr lang="en-US" i="1"/>
              <a:t>Interdisciplinarity</a:t>
            </a:r>
            <a:endParaRPr/>
          </a:p>
          <a:p>
            <a:pPr marL="685800" lvl="1" indent="-228600" algn="l" rtl="0">
              <a:lnSpc>
                <a:spcPct val="110000"/>
              </a:lnSpc>
              <a:spcBef>
                <a:spcPts val="1300"/>
              </a:spcBef>
              <a:spcAft>
                <a:spcPts val="0"/>
              </a:spcAft>
              <a:buClr>
                <a:schemeClr val="lt1"/>
              </a:buClr>
              <a:buSzPts val="1600"/>
              <a:buChar char="•"/>
            </a:pPr>
            <a:r>
              <a:rPr lang="en-US"/>
              <a:t>Can a different principle of identification motivate different ways that people ask questions?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1"/>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Nexus with Society:  Privacy</a:t>
            </a:r>
            <a:endParaRPr/>
          </a:p>
        </p:txBody>
      </p:sp>
      <p:sp>
        <p:nvSpPr>
          <p:cNvPr id="185" name="Google Shape;185;p31"/>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fontScale="92500" lnSpcReduction="20000"/>
          </a:bodyPr>
          <a:lstStyle/>
          <a:p>
            <a:pPr marL="457200" lvl="0" indent="-342899" algn="l" rtl="0">
              <a:lnSpc>
                <a:spcPct val="110000"/>
              </a:lnSpc>
              <a:spcBef>
                <a:spcPts val="1000"/>
              </a:spcBef>
              <a:spcAft>
                <a:spcPts val="0"/>
              </a:spcAft>
              <a:buClr>
                <a:schemeClr val="lt1"/>
              </a:buClr>
              <a:buSzPct val="81081"/>
              <a:buChar char="•"/>
            </a:pPr>
            <a:r>
              <a:rPr lang="en-US"/>
              <a:t>Privacy is an obvious intersection with the issue of identification</a:t>
            </a:r>
            <a:endParaRPr/>
          </a:p>
          <a:p>
            <a:pPr marL="914400" lvl="1" indent="-342900" algn="l" rtl="0">
              <a:lnSpc>
                <a:spcPct val="110000"/>
              </a:lnSpc>
              <a:spcBef>
                <a:spcPts val="800"/>
              </a:spcBef>
              <a:spcAft>
                <a:spcPts val="0"/>
              </a:spcAft>
              <a:buSzPct val="121621"/>
              <a:buChar char="•"/>
            </a:pPr>
            <a:r>
              <a:rPr lang="en-US"/>
              <a:t>If a person does not provide insight about something, why should someone leveraging that data be able to acquire it without consent?</a:t>
            </a:r>
            <a:endParaRPr/>
          </a:p>
          <a:p>
            <a:pPr marL="914400" lvl="1" indent="-342900" algn="l" rtl="0">
              <a:lnSpc>
                <a:spcPct val="110000"/>
              </a:lnSpc>
              <a:spcBef>
                <a:spcPts val="800"/>
              </a:spcBef>
              <a:spcAft>
                <a:spcPts val="0"/>
              </a:spcAft>
              <a:buSzPct val="121621"/>
              <a:buChar char="•"/>
            </a:pPr>
            <a:r>
              <a:rPr lang="en-US"/>
              <a:t>This is emblazoned into the US Constitution in amendments such as the 3</a:t>
            </a:r>
            <a:r>
              <a:rPr lang="en-US" baseline="30000"/>
              <a:t>rd</a:t>
            </a:r>
            <a:r>
              <a:rPr lang="en-US"/>
              <a:t> ,4</a:t>
            </a:r>
            <a:r>
              <a:rPr lang="en-US" baseline="30000"/>
              <a:t>th</a:t>
            </a:r>
            <a:r>
              <a:rPr lang="en-US"/>
              <a:t> , and 5</a:t>
            </a:r>
            <a:r>
              <a:rPr lang="en-US" baseline="30000"/>
              <a:t>th</a:t>
            </a:r>
            <a:r>
              <a:rPr lang="en-US"/>
              <a:t> amendments, preventing the quartering of soldiers, illegal search and seizure (without a warrant), and self incrimination, all of which protections against immediate government intrusion and compelled discovery, and all of which used to argue an inferred right to privacy in the United States</a:t>
            </a:r>
            <a:endParaRPr/>
          </a:p>
          <a:p>
            <a:pPr marL="457200" lvl="0" indent="-228600" algn="l" rtl="0">
              <a:lnSpc>
                <a:spcPct val="110000"/>
              </a:lnSpc>
              <a:spcBef>
                <a:spcPts val="1000"/>
              </a:spcBef>
              <a:spcAft>
                <a:spcPts val="0"/>
              </a:spcAft>
              <a:buClr>
                <a:schemeClr val="lt1"/>
              </a:buClr>
              <a:buSzPct val="81081"/>
              <a:buNone/>
            </a:pPr>
            <a:endParaRPr/>
          </a:p>
          <a:p>
            <a:pPr marL="457200" lvl="0" indent="-342899" algn="l" rtl="0">
              <a:lnSpc>
                <a:spcPct val="110000"/>
              </a:lnSpc>
              <a:spcBef>
                <a:spcPts val="1000"/>
              </a:spcBef>
              <a:spcAft>
                <a:spcPts val="0"/>
              </a:spcAft>
              <a:buClr>
                <a:schemeClr val="lt1"/>
              </a:buClr>
              <a:buSzPct val="81081"/>
              <a:buChar char="•"/>
            </a:pPr>
            <a:r>
              <a:rPr lang="en-US"/>
              <a:t>Privacy should make us question what we store and how we store it</a:t>
            </a:r>
            <a:endParaRPr/>
          </a:p>
          <a:p>
            <a:pPr marL="914400" lvl="1" indent="-342900" algn="l" rtl="0">
              <a:lnSpc>
                <a:spcPct val="110000"/>
              </a:lnSpc>
              <a:spcBef>
                <a:spcPts val="800"/>
              </a:spcBef>
              <a:spcAft>
                <a:spcPts val="0"/>
              </a:spcAft>
              <a:buSzPct val="121621"/>
              <a:buChar char="•"/>
            </a:pPr>
            <a:r>
              <a:rPr lang="en-US"/>
              <a:t>Storing data allows us to gain insights about instances of interest</a:t>
            </a:r>
            <a:endParaRPr/>
          </a:p>
          <a:p>
            <a:pPr marL="914400" lvl="1" indent="-342900" algn="l" rtl="0">
              <a:lnSpc>
                <a:spcPct val="110000"/>
              </a:lnSpc>
              <a:spcBef>
                <a:spcPts val="800"/>
              </a:spcBef>
              <a:spcAft>
                <a:spcPts val="0"/>
              </a:spcAft>
              <a:buSzPct val="121621"/>
              <a:buChar char="•"/>
            </a:pPr>
            <a:r>
              <a:rPr lang="en-US"/>
              <a:t>Storing more data about instances immediately provides two conflicting issues</a:t>
            </a:r>
            <a:endParaRPr/>
          </a:p>
          <a:p>
            <a:pPr marL="1371600" lvl="2" indent="-342900" algn="l" rtl="0">
              <a:lnSpc>
                <a:spcPct val="110000"/>
              </a:lnSpc>
              <a:spcBef>
                <a:spcPts val="800"/>
              </a:spcBef>
              <a:spcAft>
                <a:spcPts val="0"/>
              </a:spcAft>
              <a:buSzPct val="121621"/>
              <a:buChar char="•"/>
            </a:pPr>
            <a:r>
              <a:rPr lang="en-US"/>
              <a:t>Good:  I can anticipate future needs and uses of a dataset</a:t>
            </a:r>
            <a:endParaRPr/>
          </a:p>
          <a:p>
            <a:pPr marL="1371600" lvl="2" indent="-342900" algn="l" rtl="0">
              <a:lnSpc>
                <a:spcPct val="110000"/>
              </a:lnSpc>
              <a:spcBef>
                <a:spcPts val="800"/>
              </a:spcBef>
              <a:spcAft>
                <a:spcPts val="0"/>
              </a:spcAft>
              <a:buSzPct val="121621"/>
              <a:buChar char="•"/>
            </a:pPr>
            <a:r>
              <a:rPr lang="en-US"/>
              <a:t>Bad:  I open doors to data which might be inferable (yet not provided) from what I have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0"/>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Privacy is Both a Legal and Ethical Issue</a:t>
            </a:r>
            <a:endParaRPr/>
          </a:p>
        </p:txBody>
      </p:sp>
      <p:sp>
        <p:nvSpPr>
          <p:cNvPr id="191" name="Google Shape;191;p40"/>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fontScale="85000" lnSpcReduction="20000"/>
          </a:bodyPr>
          <a:lstStyle/>
          <a:p>
            <a:pPr marL="457200" lvl="0" indent="-342900" algn="l" rtl="0">
              <a:lnSpc>
                <a:spcPct val="110000"/>
              </a:lnSpc>
              <a:spcBef>
                <a:spcPts val="1000"/>
              </a:spcBef>
              <a:spcAft>
                <a:spcPts val="0"/>
              </a:spcAft>
              <a:buClr>
                <a:schemeClr val="lt1"/>
              </a:buClr>
              <a:buSzPct val="88235"/>
              <a:buChar char="•"/>
            </a:pPr>
            <a:r>
              <a:rPr lang="en-US"/>
              <a:t>While privacy is a legal issue, it is very much an ethical issue, which are quite different</a:t>
            </a:r>
            <a:endParaRPr/>
          </a:p>
          <a:p>
            <a:pPr marL="914400" lvl="1" indent="-342900" algn="l" rtl="0">
              <a:lnSpc>
                <a:spcPct val="110000"/>
              </a:lnSpc>
              <a:spcBef>
                <a:spcPts val="800"/>
              </a:spcBef>
              <a:spcAft>
                <a:spcPts val="0"/>
              </a:spcAft>
              <a:buSzPct val="132352"/>
              <a:buChar char="•"/>
            </a:pPr>
            <a:r>
              <a:rPr lang="en-US"/>
              <a:t>Things can be legal and unethical, but also can be illegal, yet ethical</a:t>
            </a:r>
            <a:endParaRPr/>
          </a:p>
          <a:p>
            <a:pPr marL="457200" lvl="0" indent="-228600" algn="l" rtl="0">
              <a:lnSpc>
                <a:spcPct val="110000"/>
              </a:lnSpc>
              <a:spcBef>
                <a:spcPts val="1000"/>
              </a:spcBef>
              <a:spcAft>
                <a:spcPts val="0"/>
              </a:spcAft>
              <a:buClr>
                <a:schemeClr val="lt1"/>
              </a:buClr>
              <a:buSzPct val="88235"/>
              <a:buNone/>
            </a:pPr>
            <a:endParaRPr/>
          </a:p>
          <a:p>
            <a:pPr marL="457200" lvl="0" indent="-342900" algn="l" rtl="0">
              <a:lnSpc>
                <a:spcPct val="110000"/>
              </a:lnSpc>
              <a:spcBef>
                <a:spcPts val="1000"/>
              </a:spcBef>
              <a:spcAft>
                <a:spcPts val="0"/>
              </a:spcAft>
              <a:buClr>
                <a:schemeClr val="lt1"/>
              </a:buClr>
              <a:buSzPct val="88235"/>
              <a:buChar char="•"/>
            </a:pPr>
            <a:r>
              <a:rPr lang="en-US"/>
              <a:t>Numerous paradigms exist for ethics, but a simple framework comes from the medical community, summarized by Gillon (1994):</a:t>
            </a:r>
            <a:endParaRPr/>
          </a:p>
          <a:p>
            <a:pPr marL="914400" lvl="1" indent="-342900" algn="l" rtl="0">
              <a:lnSpc>
                <a:spcPct val="110000"/>
              </a:lnSpc>
              <a:spcBef>
                <a:spcPts val="800"/>
              </a:spcBef>
              <a:spcAft>
                <a:spcPts val="0"/>
              </a:spcAft>
              <a:buSzPct val="132352"/>
              <a:buChar char="•"/>
            </a:pPr>
            <a:r>
              <a:rPr lang="en-US"/>
              <a:t>Autonomy – control of oneself</a:t>
            </a:r>
            <a:endParaRPr/>
          </a:p>
          <a:p>
            <a:pPr marL="914400" lvl="1" indent="-342900" algn="l" rtl="0">
              <a:lnSpc>
                <a:spcPct val="110000"/>
              </a:lnSpc>
              <a:spcBef>
                <a:spcPts val="800"/>
              </a:spcBef>
              <a:spcAft>
                <a:spcPts val="0"/>
              </a:spcAft>
              <a:buSzPct val="132352"/>
              <a:buChar char="•"/>
            </a:pPr>
            <a:r>
              <a:rPr lang="en-US"/>
              <a:t>Justice – acting in fairness</a:t>
            </a:r>
            <a:endParaRPr/>
          </a:p>
          <a:p>
            <a:pPr marL="914400" lvl="1" indent="-342900" algn="l" rtl="0">
              <a:lnSpc>
                <a:spcPct val="110000"/>
              </a:lnSpc>
              <a:spcBef>
                <a:spcPts val="800"/>
              </a:spcBef>
              <a:spcAft>
                <a:spcPts val="0"/>
              </a:spcAft>
              <a:buSzPct val="132352"/>
              <a:buChar char="•"/>
            </a:pPr>
            <a:r>
              <a:rPr lang="en-US"/>
              <a:t>Beneficence – doing the most good</a:t>
            </a:r>
            <a:endParaRPr/>
          </a:p>
          <a:p>
            <a:pPr marL="914400" lvl="1" indent="-342900" algn="l" rtl="0">
              <a:lnSpc>
                <a:spcPct val="110000"/>
              </a:lnSpc>
              <a:spcBef>
                <a:spcPts val="800"/>
              </a:spcBef>
              <a:spcAft>
                <a:spcPts val="0"/>
              </a:spcAft>
              <a:buSzPct val="132352"/>
              <a:buChar char="•"/>
            </a:pPr>
            <a:r>
              <a:rPr lang="en-US"/>
              <a:t>Non-Malfeasance – doing the least harm</a:t>
            </a:r>
            <a:endParaRPr/>
          </a:p>
          <a:p>
            <a:pPr marL="457200" lvl="0" indent="-228600" algn="l" rtl="0">
              <a:lnSpc>
                <a:spcPct val="110000"/>
              </a:lnSpc>
              <a:spcBef>
                <a:spcPts val="1000"/>
              </a:spcBef>
              <a:spcAft>
                <a:spcPts val="0"/>
              </a:spcAft>
              <a:buClr>
                <a:schemeClr val="lt1"/>
              </a:buClr>
              <a:buSzPct val="88235"/>
              <a:buNone/>
            </a:pPr>
            <a:endParaRPr/>
          </a:p>
          <a:p>
            <a:pPr marL="457200" lvl="0" indent="-342900" algn="l" rtl="0">
              <a:lnSpc>
                <a:spcPct val="110000"/>
              </a:lnSpc>
              <a:spcBef>
                <a:spcPts val="1000"/>
              </a:spcBef>
              <a:spcAft>
                <a:spcPts val="0"/>
              </a:spcAft>
              <a:buClr>
                <a:schemeClr val="lt1"/>
              </a:buClr>
              <a:buSzPct val="88235"/>
              <a:buChar char="•"/>
            </a:pPr>
            <a:r>
              <a:rPr lang="en-US"/>
              <a:t>Privacy of course touches all four of these ideas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41"/>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Confidential vs. Anonymous</a:t>
            </a:r>
            <a:endParaRPr/>
          </a:p>
        </p:txBody>
      </p:sp>
      <p:sp>
        <p:nvSpPr>
          <p:cNvPr id="197" name="Google Shape;197;p41"/>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fontScale="92500"/>
          </a:bodyPr>
          <a:lstStyle/>
          <a:p>
            <a:pPr marL="457200" lvl="0" indent="-342899" algn="l" rtl="0">
              <a:lnSpc>
                <a:spcPct val="110000"/>
              </a:lnSpc>
              <a:spcBef>
                <a:spcPts val="1000"/>
              </a:spcBef>
              <a:spcAft>
                <a:spcPts val="0"/>
              </a:spcAft>
              <a:buClr>
                <a:schemeClr val="lt1"/>
              </a:buClr>
              <a:buSzPct val="81081"/>
              <a:buChar char="•"/>
            </a:pPr>
            <a:r>
              <a:rPr lang="en-US"/>
              <a:t>One answer that we apply to these situations is to provide avenues for anonymous contribution of data or confidential contribution of data</a:t>
            </a:r>
            <a:endParaRPr/>
          </a:p>
          <a:p>
            <a:pPr marL="457200" lvl="0" indent="-228600" algn="l" rtl="0">
              <a:lnSpc>
                <a:spcPct val="110000"/>
              </a:lnSpc>
              <a:spcBef>
                <a:spcPts val="1000"/>
              </a:spcBef>
              <a:spcAft>
                <a:spcPts val="0"/>
              </a:spcAft>
              <a:buClr>
                <a:schemeClr val="lt1"/>
              </a:buClr>
              <a:buSzPct val="81081"/>
              <a:buNone/>
            </a:pPr>
            <a:endParaRPr/>
          </a:p>
          <a:p>
            <a:pPr marL="457200" lvl="0" indent="-342899" algn="l" rtl="0">
              <a:lnSpc>
                <a:spcPct val="110000"/>
              </a:lnSpc>
              <a:spcBef>
                <a:spcPts val="1000"/>
              </a:spcBef>
              <a:spcAft>
                <a:spcPts val="0"/>
              </a:spcAft>
              <a:buClr>
                <a:schemeClr val="lt1"/>
              </a:buClr>
              <a:buSzPct val="81081"/>
              <a:buChar char="•"/>
            </a:pPr>
            <a:r>
              <a:rPr lang="en-US"/>
              <a:t>Anonymous refers to not named at any point, specifically removing identifying information</a:t>
            </a:r>
            <a:endParaRPr/>
          </a:p>
          <a:p>
            <a:pPr marL="914400" lvl="1" indent="-342900" algn="l" rtl="0">
              <a:lnSpc>
                <a:spcPct val="110000"/>
              </a:lnSpc>
              <a:spcBef>
                <a:spcPts val="800"/>
              </a:spcBef>
              <a:spcAft>
                <a:spcPts val="0"/>
              </a:spcAft>
              <a:buSzPct val="121621"/>
              <a:buChar char="•"/>
            </a:pPr>
            <a:r>
              <a:rPr lang="en-US"/>
              <a:t>Example:  not including PII</a:t>
            </a:r>
            <a:endParaRPr/>
          </a:p>
          <a:p>
            <a:pPr marL="571500" lvl="1" indent="0" algn="l" rtl="0">
              <a:lnSpc>
                <a:spcPct val="110000"/>
              </a:lnSpc>
              <a:spcBef>
                <a:spcPts val="800"/>
              </a:spcBef>
              <a:spcAft>
                <a:spcPts val="0"/>
              </a:spcAft>
              <a:buSzPct val="121621"/>
              <a:buNone/>
            </a:pPr>
            <a:endParaRPr/>
          </a:p>
          <a:p>
            <a:pPr marL="457200" lvl="0" indent="-342899" algn="l" rtl="0">
              <a:lnSpc>
                <a:spcPct val="110000"/>
              </a:lnSpc>
              <a:spcBef>
                <a:spcPts val="1000"/>
              </a:spcBef>
              <a:spcAft>
                <a:spcPts val="0"/>
              </a:spcAft>
              <a:buClr>
                <a:schemeClr val="lt1"/>
              </a:buClr>
              <a:buSzPct val="81081"/>
              <a:buChar char="•"/>
            </a:pPr>
            <a:r>
              <a:rPr lang="en-US"/>
              <a:t>Confidential refers to the premise that something collected is only identifiable by the individual who collected it</a:t>
            </a:r>
            <a:endParaRPr/>
          </a:p>
          <a:p>
            <a:pPr marL="914400" lvl="1" indent="-342900" algn="l" rtl="0">
              <a:lnSpc>
                <a:spcPct val="110000"/>
              </a:lnSpc>
              <a:spcBef>
                <a:spcPts val="800"/>
              </a:spcBef>
              <a:spcAft>
                <a:spcPts val="0"/>
              </a:spcAft>
              <a:buSzPct val="121621"/>
              <a:buChar char="•"/>
            </a:pPr>
            <a:r>
              <a:rPr lang="en-US"/>
              <a:t>Example:  blind review:  the editor knows who wrote the paper, but the reviewers cannot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42"/>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What Do You Think?</a:t>
            </a:r>
            <a:endParaRPr/>
          </a:p>
        </p:txBody>
      </p:sp>
      <p:sp>
        <p:nvSpPr>
          <p:cNvPr id="203" name="Google Shape;203;p42"/>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Is the ability to infer some property that is not explicitly stored a good or a bad thing?</a:t>
            </a:r>
            <a:endParaRPr/>
          </a:p>
          <a:p>
            <a:pPr marL="457200" lvl="0" indent="-228600" algn="l" rtl="0">
              <a:lnSpc>
                <a:spcPct val="110000"/>
              </a:lnSpc>
              <a:spcBef>
                <a:spcPts val="1000"/>
              </a:spcBef>
              <a:spcAft>
                <a:spcPts val="0"/>
              </a:spcAft>
              <a:buClr>
                <a:schemeClr val="lt1"/>
              </a:buClr>
              <a:buSzPts val="1800"/>
              <a:buNone/>
            </a:pPr>
            <a:endParaRPr/>
          </a:p>
          <a:p>
            <a:pPr marL="457200" lvl="0" indent="-342900" algn="l" rtl="0">
              <a:lnSpc>
                <a:spcPct val="110000"/>
              </a:lnSpc>
              <a:spcBef>
                <a:spcPts val="1000"/>
              </a:spcBef>
              <a:spcAft>
                <a:spcPts val="0"/>
              </a:spcAft>
              <a:buClr>
                <a:schemeClr val="lt1"/>
              </a:buClr>
              <a:buSzPts val="1800"/>
              <a:buChar char="•"/>
            </a:pPr>
            <a:r>
              <a:rPr lang="en-US"/>
              <a:t>Can you think of times where this has been used for good?</a:t>
            </a:r>
            <a:endParaRPr/>
          </a:p>
          <a:p>
            <a:pPr marL="457200" lvl="0" indent="-228600" algn="l" rtl="0">
              <a:lnSpc>
                <a:spcPct val="110000"/>
              </a:lnSpc>
              <a:spcBef>
                <a:spcPts val="1000"/>
              </a:spcBef>
              <a:spcAft>
                <a:spcPts val="0"/>
              </a:spcAft>
              <a:buClr>
                <a:schemeClr val="lt1"/>
              </a:buClr>
              <a:buSzPts val="1800"/>
              <a:buNone/>
            </a:pPr>
            <a:endParaRPr/>
          </a:p>
          <a:p>
            <a:pPr marL="457200" lvl="0" indent="-342900" algn="l" rtl="0">
              <a:lnSpc>
                <a:spcPct val="110000"/>
              </a:lnSpc>
              <a:spcBef>
                <a:spcPts val="1000"/>
              </a:spcBef>
              <a:spcAft>
                <a:spcPts val="0"/>
              </a:spcAft>
              <a:buClr>
                <a:schemeClr val="lt1"/>
              </a:buClr>
              <a:buSzPts val="1800"/>
              <a:buChar char="•"/>
            </a:pPr>
            <a:r>
              <a:rPr lang="en-US"/>
              <a:t>Can you think of times where this has been used nefariously?</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43"/>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This Can be Quite Bad…</a:t>
            </a:r>
            <a:endParaRPr/>
          </a:p>
        </p:txBody>
      </p:sp>
      <p:sp>
        <p:nvSpPr>
          <p:cNvPr id="209" name="Google Shape;209;p43"/>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92500"/>
          </a:bodyPr>
          <a:lstStyle/>
          <a:p>
            <a:pPr marL="457200" lvl="0" indent="-342899" algn="l" rtl="0">
              <a:lnSpc>
                <a:spcPct val="110000"/>
              </a:lnSpc>
              <a:spcBef>
                <a:spcPts val="1000"/>
              </a:spcBef>
              <a:spcAft>
                <a:spcPts val="0"/>
              </a:spcAft>
              <a:buClr>
                <a:schemeClr val="lt1"/>
              </a:buClr>
              <a:buSzPct val="81081"/>
              <a:buChar char="•"/>
            </a:pPr>
            <a:r>
              <a:rPr lang="en-US"/>
              <a:t>The US Census never collects names, yet the US Census does not allow people to search individual census returns</a:t>
            </a:r>
            <a:endParaRPr/>
          </a:p>
          <a:p>
            <a:pPr marL="457200" lvl="0" indent="-228600" algn="l" rtl="0">
              <a:lnSpc>
                <a:spcPct val="110000"/>
              </a:lnSpc>
              <a:spcBef>
                <a:spcPts val="1000"/>
              </a:spcBef>
              <a:spcAft>
                <a:spcPts val="0"/>
              </a:spcAft>
              <a:buClr>
                <a:schemeClr val="lt1"/>
              </a:buClr>
              <a:buSzPct val="81081"/>
              <a:buNone/>
            </a:pPr>
            <a:endParaRPr/>
          </a:p>
          <a:p>
            <a:pPr marL="457200" lvl="0" indent="-342899" algn="l" rtl="0">
              <a:lnSpc>
                <a:spcPct val="110000"/>
              </a:lnSpc>
              <a:spcBef>
                <a:spcPts val="1000"/>
              </a:spcBef>
              <a:spcAft>
                <a:spcPts val="0"/>
              </a:spcAft>
              <a:buClr>
                <a:schemeClr val="lt1"/>
              </a:buClr>
              <a:buSzPct val="81081"/>
              <a:buChar char="•"/>
            </a:pPr>
            <a:r>
              <a:rPr lang="en-US"/>
              <a:t>The right data could identify a particular household</a:t>
            </a:r>
            <a:endParaRPr/>
          </a:p>
          <a:p>
            <a:pPr marL="914400" lvl="1" indent="-342900" algn="l" rtl="0">
              <a:lnSpc>
                <a:spcPct val="110000"/>
              </a:lnSpc>
              <a:spcBef>
                <a:spcPts val="800"/>
              </a:spcBef>
              <a:spcAft>
                <a:spcPts val="0"/>
              </a:spcAft>
              <a:buSzPct val="121621"/>
              <a:buChar char="•"/>
            </a:pPr>
            <a:r>
              <a:rPr lang="en-US"/>
              <a:t>This only increases with the American Community Survey, which is more in depth</a:t>
            </a:r>
            <a:endParaRPr/>
          </a:p>
          <a:p>
            <a:pPr marL="914400" lvl="1" indent="-342900" algn="l" rtl="0">
              <a:lnSpc>
                <a:spcPct val="110000"/>
              </a:lnSpc>
              <a:spcBef>
                <a:spcPts val="800"/>
              </a:spcBef>
              <a:spcAft>
                <a:spcPts val="0"/>
              </a:spcAft>
              <a:buSzPct val="121621"/>
              <a:buChar char="•"/>
            </a:pPr>
            <a:r>
              <a:rPr lang="en-US"/>
              <a:t>What if it were discovered that an otherwise unsuspecting house was wealthy?</a:t>
            </a:r>
            <a:endParaRPr/>
          </a:p>
        </p:txBody>
      </p:sp>
      <p:pic>
        <p:nvPicPr>
          <p:cNvPr id="210" name="Google Shape;210;p43" descr="The U.S. Census Is Trying To Get A More Accurate Count Of Arab Americans |  FiveThirtyEight"/>
          <p:cNvPicPr preferRelativeResize="0"/>
          <p:nvPr/>
        </p:nvPicPr>
        <p:blipFill rotWithShape="1">
          <a:blip r:embed="rId3">
            <a:alphaModFix/>
          </a:blip>
          <a:srcRect/>
          <a:stretch/>
        </p:blipFill>
        <p:spPr>
          <a:xfrm>
            <a:off x="6932613" y="2324630"/>
            <a:ext cx="4524375" cy="3190875"/>
          </a:xfrm>
          <a:prstGeom prst="rect">
            <a:avLst/>
          </a:prstGeom>
          <a:noFill/>
          <a:ln>
            <a:noFill/>
          </a:ln>
        </p:spPr>
      </p:pic>
      <p:sp>
        <p:nvSpPr>
          <p:cNvPr id="211" name="Google Shape;211;p43"/>
          <p:cNvSpPr txBox="1"/>
          <p:nvPr/>
        </p:nvSpPr>
        <p:spPr>
          <a:xfrm>
            <a:off x="7560600" y="5617950"/>
            <a:ext cx="465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US Census Bureau</a:t>
            </a:r>
            <a:endParaRPr sz="2400">
              <a:solidFill>
                <a:schemeClr val="lt1"/>
              </a:solidFill>
              <a:latin typeface="Avenir"/>
              <a:ea typeface="Avenir"/>
              <a:cs typeface="Avenir"/>
              <a:sym typeface="Aveni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44"/>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…but it might not always be a Bad Thing</a:t>
            </a:r>
            <a:endParaRPr/>
          </a:p>
        </p:txBody>
      </p:sp>
      <p:sp>
        <p:nvSpPr>
          <p:cNvPr id="217" name="Google Shape;217;p44"/>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92500" lnSpcReduction="20000"/>
          </a:bodyPr>
          <a:lstStyle/>
          <a:p>
            <a:pPr marL="457200" lvl="0" indent="-342899" algn="l" rtl="0">
              <a:lnSpc>
                <a:spcPct val="110000"/>
              </a:lnSpc>
              <a:spcBef>
                <a:spcPts val="1000"/>
              </a:spcBef>
              <a:spcAft>
                <a:spcPts val="0"/>
              </a:spcAft>
              <a:buClr>
                <a:schemeClr val="lt1"/>
              </a:buClr>
              <a:buSzPct val="81081"/>
              <a:buChar char="•"/>
            </a:pPr>
            <a:r>
              <a:rPr lang="en-US"/>
              <a:t>Just because something is not provided by a possessor of data doesn’t mean it wouldn’t be useful to know, both for a consumer of the data or for the possessor of the data</a:t>
            </a:r>
            <a:endParaRPr/>
          </a:p>
          <a:p>
            <a:pPr marL="457200" lvl="0" indent="-228600" algn="l" rtl="0">
              <a:lnSpc>
                <a:spcPct val="110000"/>
              </a:lnSpc>
              <a:spcBef>
                <a:spcPts val="1000"/>
              </a:spcBef>
              <a:spcAft>
                <a:spcPts val="0"/>
              </a:spcAft>
              <a:buClr>
                <a:schemeClr val="lt1"/>
              </a:buClr>
              <a:buSzPct val="81081"/>
              <a:buNone/>
            </a:pPr>
            <a:endParaRPr/>
          </a:p>
          <a:p>
            <a:pPr marL="457200" lvl="0" indent="-342899" algn="l" rtl="0">
              <a:lnSpc>
                <a:spcPct val="110000"/>
              </a:lnSpc>
              <a:spcBef>
                <a:spcPts val="1000"/>
              </a:spcBef>
              <a:spcAft>
                <a:spcPts val="0"/>
              </a:spcAft>
              <a:buClr>
                <a:schemeClr val="lt1"/>
              </a:buClr>
              <a:buSzPct val="81081"/>
              <a:buChar char="•"/>
            </a:pPr>
            <a:r>
              <a:rPr lang="en-US"/>
              <a:t>Machine learning is often used to take data about items that are measurable or provided and see if other things are inferable, leading to preliminary diagnoses in medicine</a:t>
            </a:r>
            <a:endParaRPr/>
          </a:p>
          <a:p>
            <a:pPr marL="457200" lvl="0" indent="-228600" algn="l" rtl="0">
              <a:lnSpc>
                <a:spcPct val="110000"/>
              </a:lnSpc>
              <a:spcBef>
                <a:spcPts val="1000"/>
              </a:spcBef>
              <a:spcAft>
                <a:spcPts val="0"/>
              </a:spcAft>
              <a:buClr>
                <a:schemeClr val="lt1"/>
              </a:buClr>
              <a:buSzPct val="81081"/>
              <a:buNone/>
            </a:pPr>
            <a:endParaRPr/>
          </a:p>
          <a:p>
            <a:pPr marL="457200" lvl="0" indent="-228600" algn="l" rtl="0">
              <a:lnSpc>
                <a:spcPct val="110000"/>
              </a:lnSpc>
              <a:spcBef>
                <a:spcPts val="1000"/>
              </a:spcBef>
              <a:spcAft>
                <a:spcPts val="0"/>
              </a:spcAft>
              <a:buClr>
                <a:schemeClr val="lt1"/>
              </a:buClr>
              <a:buSzPct val="81081"/>
              <a:buNone/>
            </a:pPr>
            <a:endParaRPr/>
          </a:p>
        </p:txBody>
      </p:sp>
      <p:pic>
        <p:nvPicPr>
          <p:cNvPr id="218" name="Google Shape;218;p44"/>
          <p:cNvPicPr preferRelativeResize="0"/>
          <p:nvPr/>
        </p:nvPicPr>
        <p:blipFill>
          <a:blip r:embed="rId3">
            <a:alphaModFix/>
          </a:blip>
          <a:stretch>
            <a:fillRect/>
          </a:stretch>
        </p:blipFill>
        <p:spPr>
          <a:xfrm>
            <a:off x="5986462" y="1641800"/>
            <a:ext cx="5900739" cy="4380164"/>
          </a:xfrm>
          <a:prstGeom prst="rect">
            <a:avLst/>
          </a:prstGeom>
          <a:noFill/>
          <a:ln>
            <a:noFill/>
          </a:ln>
        </p:spPr>
      </p:pic>
      <p:sp>
        <p:nvSpPr>
          <p:cNvPr id="219" name="Google Shape;219;p44"/>
          <p:cNvSpPr txBox="1"/>
          <p:nvPr/>
        </p:nvSpPr>
        <p:spPr>
          <a:xfrm>
            <a:off x="7168700" y="6415725"/>
            <a:ext cx="50496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400">
              <a:solidFill>
                <a:schemeClr val="lt1"/>
              </a:solidFill>
              <a:latin typeface="Avenir"/>
              <a:ea typeface="Avenir"/>
              <a:cs typeface="Avenir"/>
              <a:sym typeface="Avenir"/>
            </a:endParaRPr>
          </a:p>
        </p:txBody>
      </p:sp>
      <p:sp>
        <p:nvSpPr>
          <p:cNvPr id="220" name="Google Shape;220;p44"/>
          <p:cNvSpPr txBox="1"/>
          <p:nvPr/>
        </p:nvSpPr>
        <p:spPr>
          <a:xfrm>
            <a:off x="7621200" y="6163800"/>
            <a:ext cx="4266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Mark Ong</a:t>
            </a:r>
            <a:endParaRPr sz="2400">
              <a:solidFill>
                <a:schemeClr val="lt1"/>
              </a:solidFill>
              <a:latin typeface="Avenir"/>
              <a:ea typeface="Avenir"/>
              <a:cs typeface="Avenir"/>
              <a:sym typeface="Aveni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1"/>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Is Non-Key Identification Problematic?</a:t>
            </a:r>
            <a:endParaRPr/>
          </a:p>
        </p:txBody>
      </p:sp>
      <p:sp>
        <p:nvSpPr>
          <p:cNvPr id="226" name="Google Shape;226;p11"/>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85000" lnSpcReduction="10000"/>
          </a:bodyPr>
          <a:lstStyle/>
          <a:p>
            <a:pPr marL="228600" lvl="0" indent="-228600" algn="l" rtl="0">
              <a:lnSpc>
                <a:spcPct val="110000"/>
              </a:lnSpc>
              <a:spcBef>
                <a:spcPts val="0"/>
              </a:spcBef>
              <a:spcAft>
                <a:spcPts val="0"/>
              </a:spcAft>
              <a:buClr>
                <a:schemeClr val="lt1"/>
              </a:buClr>
              <a:buSzPct val="100000"/>
              <a:buChar char="•"/>
            </a:pPr>
            <a:r>
              <a:rPr lang="en-US"/>
              <a:t>Dante DeBlasio would sure tell you it is</a:t>
            </a:r>
            <a:endParaRPr/>
          </a:p>
          <a:p>
            <a:pPr marL="228600" lvl="0" indent="-228600" algn="l" rtl="0">
              <a:lnSpc>
                <a:spcPct val="110000"/>
              </a:lnSpc>
              <a:spcBef>
                <a:spcPts val="1800"/>
              </a:spcBef>
              <a:spcAft>
                <a:spcPts val="0"/>
              </a:spcAft>
              <a:buClr>
                <a:schemeClr val="lt1"/>
              </a:buClr>
              <a:buSzPct val="100000"/>
              <a:buChar char="•"/>
            </a:pPr>
            <a:r>
              <a:rPr lang="en-US"/>
              <a:t>In June 2021, Dante cast a vote in the Democratic Primary for New York City Mayor</a:t>
            </a:r>
            <a:endParaRPr/>
          </a:p>
          <a:p>
            <a:pPr marL="685800" lvl="1" indent="-228600" algn="l" rtl="0">
              <a:lnSpc>
                <a:spcPct val="110000"/>
              </a:lnSpc>
              <a:spcBef>
                <a:spcPts val="1300"/>
              </a:spcBef>
              <a:spcAft>
                <a:spcPts val="0"/>
              </a:spcAft>
              <a:buClr>
                <a:schemeClr val="lt1"/>
              </a:buClr>
              <a:buSzPct val="100000"/>
              <a:buChar char="•"/>
            </a:pPr>
            <a:r>
              <a:rPr lang="en-US"/>
              <a:t>Voting is of course anonymous</a:t>
            </a:r>
            <a:endParaRPr/>
          </a:p>
          <a:p>
            <a:pPr marL="228600" lvl="0" indent="-228600" algn="l" rtl="0">
              <a:lnSpc>
                <a:spcPct val="110000"/>
              </a:lnSpc>
              <a:spcBef>
                <a:spcPts val="1800"/>
              </a:spcBef>
              <a:spcAft>
                <a:spcPts val="0"/>
              </a:spcAft>
              <a:buClr>
                <a:schemeClr val="lt1"/>
              </a:buClr>
              <a:buSzPct val="100000"/>
              <a:buChar char="•"/>
            </a:pPr>
            <a:r>
              <a:rPr lang="en-US"/>
              <a:t>Later, a group of researchers directly identified how he voted, having never spoken to him</a:t>
            </a:r>
            <a:endParaRPr/>
          </a:p>
          <a:p>
            <a:pPr marL="685800" lvl="1" indent="-228600" algn="l" rtl="0">
              <a:lnSpc>
                <a:spcPct val="110000"/>
              </a:lnSpc>
              <a:spcBef>
                <a:spcPts val="1300"/>
              </a:spcBef>
              <a:spcAft>
                <a:spcPts val="0"/>
              </a:spcAft>
              <a:buClr>
                <a:schemeClr val="lt1"/>
              </a:buClr>
              <a:buSzPct val="100000"/>
              <a:buChar char="•"/>
            </a:pPr>
            <a:r>
              <a:rPr lang="en-US"/>
              <a:t>How did they accomplish that?</a:t>
            </a:r>
            <a:endParaRPr/>
          </a:p>
          <a:p>
            <a:pPr marL="685800" lvl="1" indent="-228600" algn="l" rtl="0">
              <a:lnSpc>
                <a:spcPct val="110000"/>
              </a:lnSpc>
              <a:spcBef>
                <a:spcPts val="1300"/>
              </a:spcBef>
              <a:spcAft>
                <a:spcPts val="0"/>
              </a:spcAft>
              <a:buClr>
                <a:schemeClr val="lt1"/>
              </a:buClr>
              <a:buSzPct val="100000"/>
              <a:buChar char="•"/>
            </a:pPr>
            <a:r>
              <a:rPr lang="en-US"/>
              <a:t>The same principle that identified both Rita and Joe…</a:t>
            </a:r>
            <a:endParaRPr/>
          </a:p>
          <a:p>
            <a:pPr marL="685800" lvl="1" indent="-228600" algn="l" rtl="0">
              <a:lnSpc>
                <a:spcPct val="110000"/>
              </a:lnSpc>
              <a:spcBef>
                <a:spcPts val="1300"/>
              </a:spcBef>
              <a:spcAft>
                <a:spcPts val="0"/>
              </a:spcAft>
              <a:buClr>
                <a:schemeClr val="lt1"/>
              </a:buClr>
              <a:buSzPct val="100000"/>
              <a:buChar char="•"/>
            </a:pPr>
            <a:r>
              <a:rPr lang="en-US"/>
              <a:t>And just like Rita and Joe, it happened to 377 other people as well (Dante’s just the son of a famous person, making this higher profile)</a:t>
            </a:r>
            <a:endParaRPr/>
          </a:p>
        </p:txBody>
      </p:sp>
      <p:pic>
        <p:nvPicPr>
          <p:cNvPr id="227" name="Google Shape;227;p11" descr="Outgoing New York Mayor Bill de Blasio Made an Appearance at the 2021 Met  Gala | Vogue"/>
          <p:cNvPicPr preferRelativeResize="0"/>
          <p:nvPr/>
        </p:nvPicPr>
        <p:blipFill rotWithShape="1">
          <a:blip r:embed="rId3">
            <a:alphaModFix/>
          </a:blip>
          <a:srcRect/>
          <a:stretch/>
        </p:blipFill>
        <p:spPr>
          <a:xfrm>
            <a:off x="6214327" y="2222500"/>
            <a:ext cx="5977673" cy="336166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ct val="111111"/>
              <a:buFont typeface="Avenir"/>
              <a:buNone/>
            </a:pPr>
            <a:r>
              <a:rPr lang="en-US"/>
              <a:t>Pop Culture Reference:  The Masked Singer</a:t>
            </a:r>
            <a:endParaRPr/>
          </a:p>
        </p:txBody>
      </p:sp>
      <p:pic>
        <p:nvPicPr>
          <p:cNvPr id="108" name="Google Shape;108;p18"/>
          <p:cNvPicPr preferRelativeResize="0"/>
          <p:nvPr/>
        </p:nvPicPr>
        <p:blipFill>
          <a:blip r:embed="rId3">
            <a:alphaModFix/>
          </a:blip>
          <a:stretch>
            <a:fillRect/>
          </a:stretch>
        </p:blipFill>
        <p:spPr>
          <a:xfrm>
            <a:off x="432325" y="1902437"/>
            <a:ext cx="7459572" cy="4262612"/>
          </a:xfrm>
          <a:prstGeom prst="rect">
            <a:avLst/>
          </a:prstGeom>
          <a:noFill/>
          <a:ln>
            <a:noFill/>
          </a:ln>
        </p:spPr>
      </p:pic>
      <p:pic>
        <p:nvPicPr>
          <p:cNvPr id="109" name="Google Shape;109;p18"/>
          <p:cNvPicPr preferRelativeResize="0"/>
          <p:nvPr/>
        </p:nvPicPr>
        <p:blipFill>
          <a:blip r:embed="rId4">
            <a:alphaModFix/>
          </a:blip>
          <a:stretch>
            <a:fillRect/>
          </a:stretch>
        </p:blipFill>
        <p:spPr>
          <a:xfrm>
            <a:off x="8240222" y="1697775"/>
            <a:ext cx="3116138" cy="4671926"/>
          </a:xfrm>
          <a:prstGeom prst="rect">
            <a:avLst/>
          </a:prstGeom>
          <a:noFill/>
          <a:ln>
            <a:noFill/>
          </a:ln>
        </p:spPr>
      </p:pic>
      <p:sp>
        <p:nvSpPr>
          <p:cNvPr id="110" name="Google Shape;110;p18"/>
          <p:cNvSpPr txBox="1"/>
          <p:nvPr/>
        </p:nvSpPr>
        <p:spPr>
          <a:xfrm>
            <a:off x="8992850" y="6369700"/>
            <a:ext cx="30624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ABC</a:t>
            </a:r>
            <a:endParaRPr sz="2400">
              <a:solidFill>
                <a:schemeClr val="lt1"/>
              </a:solidFill>
              <a:latin typeface="Avenir"/>
              <a:ea typeface="Avenir"/>
              <a:cs typeface="Avenir"/>
              <a:sym typeface="Avenir"/>
            </a:endParaRPr>
          </a:p>
        </p:txBody>
      </p:sp>
      <p:sp>
        <p:nvSpPr>
          <p:cNvPr id="111" name="Google Shape;111;p18"/>
          <p:cNvSpPr txBox="1"/>
          <p:nvPr/>
        </p:nvSpPr>
        <p:spPr>
          <a:xfrm>
            <a:off x="2630927" y="6303900"/>
            <a:ext cx="3544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Gratis Graphics</a:t>
            </a:r>
            <a:endParaRPr sz="2400">
              <a:solidFill>
                <a:schemeClr val="lt1"/>
              </a:solidFill>
              <a:latin typeface="Avenir"/>
              <a:ea typeface="Avenir"/>
              <a:cs typeface="Avenir"/>
              <a:sym typeface="Aveni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2"/>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How’d They Do It?</a:t>
            </a:r>
            <a:endParaRPr/>
          </a:p>
        </p:txBody>
      </p:sp>
      <p:sp>
        <p:nvSpPr>
          <p:cNvPr id="233" name="Google Shape;233;p12"/>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At the time, Dante lived at Gracie Mansion</a:t>
            </a:r>
            <a:endParaRPr/>
          </a:p>
          <a:p>
            <a:pPr marL="685800" lvl="1" indent="-228600" algn="l" rtl="0">
              <a:lnSpc>
                <a:spcPct val="110000"/>
              </a:lnSpc>
              <a:spcBef>
                <a:spcPts val="1300"/>
              </a:spcBef>
              <a:spcAft>
                <a:spcPts val="0"/>
              </a:spcAft>
              <a:buClr>
                <a:schemeClr val="lt1"/>
              </a:buClr>
              <a:buSzPts val="1600"/>
              <a:buChar char="•"/>
            </a:pPr>
            <a:r>
              <a:rPr lang="en-US"/>
              <a:t>Gracie Mansion is the home of the Mayor of New York City (which was his dad, Bill DeBlasio)</a:t>
            </a:r>
            <a:endParaRPr/>
          </a:p>
          <a:p>
            <a:pPr marL="228600" lvl="0" indent="-228600" algn="l" rtl="0">
              <a:lnSpc>
                <a:spcPct val="110000"/>
              </a:lnSpc>
              <a:spcBef>
                <a:spcPts val="1800"/>
              </a:spcBef>
              <a:spcAft>
                <a:spcPts val="0"/>
              </a:spcAft>
              <a:buClr>
                <a:schemeClr val="lt1"/>
              </a:buClr>
              <a:buSzPts val="2400"/>
              <a:buChar char="•"/>
            </a:pPr>
            <a:r>
              <a:rPr lang="en-US"/>
              <a:t>If you look at this picture, you can see that 50-100% of the voters in this election district voted for Maya Wiley</a:t>
            </a:r>
            <a:endParaRPr/>
          </a:p>
          <a:p>
            <a:pPr marL="685800" lvl="1" indent="-228600" algn="l" rtl="0">
              <a:lnSpc>
                <a:spcPct val="110000"/>
              </a:lnSpc>
              <a:spcBef>
                <a:spcPts val="1300"/>
              </a:spcBef>
              <a:spcAft>
                <a:spcPts val="0"/>
              </a:spcAft>
              <a:buClr>
                <a:schemeClr val="lt1"/>
              </a:buClr>
              <a:buSzPts val="1600"/>
              <a:buChar char="•"/>
            </a:pPr>
            <a:r>
              <a:rPr lang="en-US"/>
              <a:t>That on its face doesn’t say who Dante voted for</a:t>
            </a:r>
            <a:endParaRPr/>
          </a:p>
        </p:txBody>
      </p:sp>
      <p:pic>
        <p:nvPicPr>
          <p:cNvPr id="234" name="Google Shape;234;p12"/>
          <p:cNvPicPr preferRelativeResize="0">
            <a:picLocks noGrp="1"/>
          </p:cNvPicPr>
          <p:nvPr>
            <p:ph type="body" idx="2"/>
          </p:nvPr>
        </p:nvPicPr>
        <p:blipFill rotWithShape="1">
          <a:blip r:embed="rId3">
            <a:alphaModFix/>
          </a:blip>
          <a:srcRect/>
          <a:stretch/>
        </p:blipFill>
        <p:spPr>
          <a:xfrm>
            <a:off x="6755367" y="2097088"/>
            <a:ext cx="4335941" cy="3995737"/>
          </a:xfrm>
          <a:prstGeom prst="rect">
            <a:avLst/>
          </a:prstGeom>
          <a:noFill/>
          <a:ln>
            <a:noFill/>
          </a:ln>
        </p:spPr>
      </p:pic>
      <p:cxnSp>
        <p:nvCxnSpPr>
          <p:cNvPr id="235" name="Google Shape;235;p12"/>
          <p:cNvCxnSpPr/>
          <p:nvPr/>
        </p:nvCxnSpPr>
        <p:spPr>
          <a:xfrm>
            <a:off x="8851037" y="2790054"/>
            <a:ext cx="393928" cy="703716"/>
          </a:xfrm>
          <a:prstGeom prst="straightConnector1">
            <a:avLst/>
          </a:prstGeom>
          <a:noFill/>
          <a:ln w="28575" cap="flat" cmpd="sng">
            <a:solidFill>
              <a:srgbClr val="FF0000"/>
            </a:solidFill>
            <a:prstDash val="solid"/>
            <a:miter lim="800000"/>
            <a:headEnd type="none" w="sm" len="sm"/>
            <a:tailEnd type="triangle" w="med" len="med"/>
          </a:ln>
        </p:spPr>
      </p:cxnSp>
      <p:sp>
        <p:nvSpPr>
          <p:cNvPr id="236" name="Google Shape;236;p12"/>
          <p:cNvSpPr txBox="1"/>
          <p:nvPr/>
        </p:nvSpPr>
        <p:spPr>
          <a:xfrm>
            <a:off x="5881075" y="6092825"/>
            <a:ext cx="6604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CUNY Center for Urban Research</a:t>
            </a:r>
            <a:endParaRPr sz="2400">
              <a:solidFill>
                <a:schemeClr val="lt1"/>
              </a:solidFill>
              <a:latin typeface="Avenir"/>
              <a:ea typeface="Avenir"/>
              <a:cs typeface="Avenir"/>
              <a:sym typeface="Aveni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How’d They Do It?</a:t>
            </a:r>
            <a:endParaRPr/>
          </a:p>
        </p:txBody>
      </p:sp>
      <p:sp>
        <p:nvSpPr>
          <p:cNvPr id="242" name="Google Shape;242;p13"/>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When someone goes to vote, they have to check in to verify they are an eligible voter</a:t>
            </a:r>
            <a:endParaRPr/>
          </a:p>
          <a:p>
            <a:pPr marL="228600" lvl="0" indent="-228600" algn="l" rtl="0">
              <a:lnSpc>
                <a:spcPct val="110000"/>
              </a:lnSpc>
              <a:spcBef>
                <a:spcPts val="1800"/>
              </a:spcBef>
              <a:spcAft>
                <a:spcPts val="0"/>
              </a:spcAft>
              <a:buClr>
                <a:schemeClr val="lt1"/>
              </a:buClr>
              <a:buSzPts val="2400"/>
              <a:buChar char="•"/>
            </a:pPr>
            <a:r>
              <a:rPr lang="en-US"/>
              <a:t>New York State (by law) keeps this as a dataset</a:t>
            </a:r>
            <a:endParaRPr/>
          </a:p>
          <a:p>
            <a:pPr marL="685800" lvl="1" indent="-228600" algn="l" rtl="0">
              <a:lnSpc>
                <a:spcPct val="110000"/>
              </a:lnSpc>
              <a:spcBef>
                <a:spcPts val="1300"/>
              </a:spcBef>
              <a:spcAft>
                <a:spcPts val="0"/>
              </a:spcAft>
              <a:buClr>
                <a:schemeClr val="lt1"/>
              </a:buClr>
              <a:buSzPts val="1600"/>
              <a:buChar char="•"/>
            </a:pPr>
            <a:r>
              <a:rPr lang="en-US"/>
              <a:t>As such, we know that Dante DeBlasio cast a ballot in that election</a:t>
            </a:r>
            <a:endParaRPr/>
          </a:p>
          <a:p>
            <a:pPr marL="685800" lvl="1" indent="-228600" algn="l" rtl="0">
              <a:lnSpc>
                <a:spcPct val="110000"/>
              </a:lnSpc>
              <a:spcBef>
                <a:spcPts val="1300"/>
              </a:spcBef>
              <a:spcAft>
                <a:spcPts val="0"/>
              </a:spcAft>
              <a:buClr>
                <a:schemeClr val="lt1"/>
              </a:buClr>
              <a:buSzPts val="1600"/>
              <a:buChar char="•"/>
            </a:pPr>
            <a:r>
              <a:rPr lang="en-US"/>
              <a:t>That dataset also includes registration</a:t>
            </a:r>
            <a:endParaRPr/>
          </a:p>
          <a:p>
            <a:pPr marL="1143000" lvl="2" indent="-228600" algn="l" rtl="0">
              <a:lnSpc>
                <a:spcPct val="110000"/>
              </a:lnSpc>
              <a:spcBef>
                <a:spcPts val="1300"/>
              </a:spcBef>
              <a:spcAft>
                <a:spcPts val="0"/>
              </a:spcAft>
              <a:buClr>
                <a:schemeClr val="lt1"/>
              </a:buClr>
              <a:buSzPts val="1600"/>
              <a:buChar char="•"/>
            </a:pPr>
            <a:r>
              <a:rPr lang="en-US"/>
              <a:t>We thus know he voted in the Democratic Primary</a:t>
            </a:r>
            <a:endParaRPr/>
          </a:p>
        </p:txBody>
      </p:sp>
      <p:pic>
        <p:nvPicPr>
          <p:cNvPr id="243" name="Google Shape;243;p13"/>
          <p:cNvPicPr preferRelativeResize="0"/>
          <p:nvPr/>
        </p:nvPicPr>
        <p:blipFill>
          <a:blip r:embed="rId3">
            <a:alphaModFix/>
          </a:blip>
          <a:stretch>
            <a:fillRect/>
          </a:stretch>
        </p:blipFill>
        <p:spPr>
          <a:xfrm>
            <a:off x="6070437" y="1515825"/>
            <a:ext cx="5900739" cy="4425554"/>
          </a:xfrm>
          <a:prstGeom prst="rect">
            <a:avLst/>
          </a:prstGeom>
          <a:noFill/>
          <a:ln>
            <a:noFill/>
          </a:ln>
        </p:spPr>
      </p:pic>
      <p:sp>
        <p:nvSpPr>
          <p:cNvPr id="244" name="Google Shape;244;p13"/>
          <p:cNvSpPr txBox="1"/>
          <p:nvPr/>
        </p:nvSpPr>
        <p:spPr>
          <a:xfrm>
            <a:off x="6958775" y="6092825"/>
            <a:ext cx="4489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Michael Newman</a:t>
            </a:r>
            <a:endParaRPr sz="2400">
              <a:solidFill>
                <a:schemeClr val="lt1"/>
              </a:solidFill>
              <a:latin typeface="Avenir"/>
              <a:ea typeface="Avenir"/>
              <a:cs typeface="Avenir"/>
              <a:sym typeface="Aveni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4"/>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How’d They Do It?</a:t>
            </a:r>
            <a:endParaRPr/>
          </a:p>
        </p:txBody>
      </p:sp>
      <p:sp>
        <p:nvSpPr>
          <p:cNvPr id="250" name="Google Shape;250;p14"/>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lnSpcReduction="10000"/>
          </a:bodyPr>
          <a:lstStyle/>
          <a:p>
            <a:pPr marL="228600" lvl="0" indent="-228600" algn="l" rtl="0">
              <a:lnSpc>
                <a:spcPct val="110000"/>
              </a:lnSpc>
              <a:spcBef>
                <a:spcPts val="0"/>
              </a:spcBef>
              <a:spcAft>
                <a:spcPts val="0"/>
              </a:spcAft>
              <a:buClr>
                <a:schemeClr val="lt1"/>
              </a:buClr>
              <a:buSzPts val="2400"/>
              <a:buChar char="•"/>
            </a:pPr>
            <a:r>
              <a:rPr lang="en-US"/>
              <a:t>If you look at the dataset of voter rolls, Dante DeBlasio was the only one in that electoral district that cast a ballot in the Democratic Primary</a:t>
            </a:r>
            <a:endParaRPr/>
          </a:p>
          <a:p>
            <a:pPr marL="685800" lvl="1" indent="-228600" algn="l" rtl="0">
              <a:lnSpc>
                <a:spcPct val="110000"/>
              </a:lnSpc>
              <a:spcBef>
                <a:spcPts val="1300"/>
              </a:spcBef>
              <a:spcAft>
                <a:spcPts val="0"/>
              </a:spcAft>
              <a:buClr>
                <a:schemeClr val="lt1"/>
              </a:buClr>
              <a:buSzPts val="1600"/>
              <a:buChar char="•"/>
            </a:pPr>
            <a:r>
              <a:rPr lang="en-US"/>
              <a:t>That map now (at least for him) is enough to tie his name to his vote</a:t>
            </a:r>
            <a:endParaRPr/>
          </a:p>
          <a:p>
            <a:pPr marL="685800" lvl="1" indent="-228600" algn="l" rtl="0">
              <a:lnSpc>
                <a:spcPct val="110000"/>
              </a:lnSpc>
              <a:spcBef>
                <a:spcPts val="1300"/>
              </a:spcBef>
              <a:spcAft>
                <a:spcPts val="0"/>
              </a:spcAft>
              <a:buClr>
                <a:schemeClr val="lt1"/>
              </a:buClr>
              <a:buSzPts val="1600"/>
              <a:buChar char="•"/>
            </a:pPr>
            <a:r>
              <a:rPr lang="en-US"/>
              <a:t>The same happened for 377 other voters across the city</a:t>
            </a:r>
            <a:endParaRPr/>
          </a:p>
          <a:p>
            <a:pPr marL="228600" lvl="0" indent="-228600" algn="l" rtl="0">
              <a:lnSpc>
                <a:spcPct val="110000"/>
              </a:lnSpc>
              <a:spcBef>
                <a:spcPts val="1800"/>
              </a:spcBef>
              <a:spcAft>
                <a:spcPts val="0"/>
              </a:spcAft>
              <a:buClr>
                <a:schemeClr val="lt1"/>
              </a:buClr>
              <a:buSzPts val="2400"/>
              <a:buChar char="•"/>
            </a:pPr>
            <a:r>
              <a:rPr lang="en-US"/>
              <a:t>This highlights the danger of personal data</a:t>
            </a:r>
            <a:endParaRPr/>
          </a:p>
          <a:p>
            <a:pPr marL="685800" lvl="1" indent="-228600" algn="l" rtl="0">
              <a:lnSpc>
                <a:spcPct val="110000"/>
              </a:lnSpc>
              <a:spcBef>
                <a:spcPts val="1300"/>
              </a:spcBef>
              <a:spcAft>
                <a:spcPts val="0"/>
              </a:spcAft>
              <a:buClr>
                <a:schemeClr val="lt1"/>
              </a:buClr>
              <a:buSzPts val="1600"/>
              <a:buChar char="•"/>
            </a:pPr>
            <a:r>
              <a:rPr lang="en-US"/>
              <a:t>Who knows how it will be used and how in the intersection it can create a problem:  an anonymous activity turned into something fully public</a:t>
            </a:r>
            <a:endParaRPr/>
          </a:p>
          <a:p>
            <a:pPr marL="1143000" lvl="2" indent="-228600" algn="l" rtl="0">
              <a:lnSpc>
                <a:spcPct val="110000"/>
              </a:lnSpc>
              <a:spcBef>
                <a:spcPts val="1300"/>
              </a:spcBef>
              <a:spcAft>
                <a:spcPts val="0"/>
              </a:spcAft>
              <a:buClr>
                <a:schemeClr val="lt1"/>
              </a:buClr>
              <a:buSzPts val="1600"/>
              <a:buChar char="•"/>
            </a:pPr>
            <a:r>
              <a:rPr lang="en-US"/>
              <a:t>And (to make it worse) he didn’t vote for the now Mayor of NYC</a:t>
            </a:r>
            <a:endParaRPr/>
          </a:p>
          <a:p>
            <a:pPr marL="685800" lvl="1" indent="-228600" algn="l" rtl="0">
              <a:lnSpc>
                <a:spcPct val="110000"/>
              </a:lnSpc>
              <a:spcBef>
                <a:spcPts val="1300"/>
              </a:spcBef>
              <a:spcAft>
                <a:spcPts val="0"/>
              </a:spcAft>
              <a:buClr>
                <a:schemeClr val="lt1"/>
              </a:buClr>
              <a:buSzPts val="1600"/>
              <a:buChar char="•"/>
            </a:pPr>
            <a:r>
              <a:rPr lang="en-US"/>
              <a:t>This is not insignificant in his particular context:  who the term-limited mayor’s family supports for Mayor is an important thing</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5"/>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A Different Problem</a:t>
            </a:r>
            <a:endParaRPr/>
          </a:p>
        </p:txBody>
      </p:sp>
      <p:sp>
        <p:nvSpPr>
          <p:cNvPr id="256" name="Google Shape;256;p15"/>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92500" lnSpcReduction="10000"/>
          </a:bodyPr>
          <a:lstStyle/>
          <a:p>
            <a:pPr marL="228600" lvl="0" indent="-228600" algn="l" rtl="0">
              <a:lnSpc>
                <a:spcPct val="110000"/>
              </a:lnSpc>
              <a:spcBef>
                <a:spcPts val="0"/>
              </a:spcBef>
              <a:spcAft>
                <a:spcPts val="0"/>
              </a:spcAft>
              <a:buClr>
                <a:schemeClr val="lt1"/>
              </a:buClr>
              <a:buSzPct val="100000"/>
              <a:buChar char="•"/>
            </a:pPr>
            <a:r>
              <a:rPr lang="en-US"/>
              <a:t>In the 1930s, the New Deal ushered in a social program called the Social Security Administration, meant to provide a social safety net</a:t>
            </a:r>
            <a:endParaRPr/>
          </a:p>
          <a:p>
            <a:pPr marL="685800" lvl="1" indent="-228600" algn="l" rtl="0">
              <a:lnSpc>
                <a:spcPct val="110000"/>
              </a:lnSpc>
              <a:spcBef>
                <a:spcPts val="1300"/>
              </a:spcBef>
              <a:spcAft>
                <a:spcPts val="0"/>
              </a:spcAft>
              <a:buClr>
                <a:schemeClr val="lt1"/>
              </a:buClr>
              <a:buSzPct val="100000"/>
              <a:buChar char="•"/>
            </a:pPr>
            <a:r>
              <a:rPr lang="en-US"/>
              <a:t>This is the origin of the number US residents have today</a:t>
            </a:r>
            <a:endParaRPr/>
          </a:p>
          <a:p>
            <a:pPr marL="228600" lvl="0" indent="-228600" algn="l" rtl="0">
              <a:lnSpc>
                <a:spcPct val="110000"/>
              </a:lnSpc>
              <a:spcBef>
                <a:spcPts val="1800"/>
              </a:spcBef>
              <a:spcAft>
                <a:spcPts val="0"/>
              </a:spcAft>
              <a:buClr>
                <a:schemeClr val="lt1"/>
              </a:buClr>
              <a:buSzPct val="100000"/>
              <a:buChar char="•"/>
            </a:pPr>
            <a:r>
              <a:rPr lang="en-US"/>
              <a:t>Within 10 years, the federal government started to apply this same number as an identifier to almost all personal data with</a:t>
            </a:r>
            <a:br>
              <a:rPr lang="en-US"/>
            </a:br>
            <a:r>
              <a:rPr lang="en-US"/>
              <a:t>the federal government</a:t>
            </a:r>
            <a:endParaRPr/>
          </a:p>
          <a:p>
            <a:pPr marL="685800" lvl="1" indent="-228600" algn="l" rtl="0">
              <a:lnSpc>
                <a:spcPct val="110000"/>
              </a:lnSpc>
              <a:spcBef>
                <a:spcPts val="1300"/>
              </a:spcBef>
              <a:spcAft>
                <a:spcPts val="0"/>
              </a:spcAft>
              <a:buClr>
                <a:schemeClr val="lt1"/>
              </a:buClr>
              <a:buSzPct val="100000"/>
              <a:buChar char="•"/>
            </a:pPr>
            <a:r>
              <a:rPr lang="en-US"/>
              <a:t>This was never the intention</a:t>
            </a:r>
            <a:endParaRPr/>
          </a:p>
        </p:txBody>
      </p:sp>
      <p:pic>
        <p:nvPicPr>
          <p:cNvPr id="257" name="Google Shape;257;p15" descr="Does California Tax Social Security? - Allison Soares, Attorney at Law"/>
          <p:cNvPicPr preferRelativeResize="0">
            <a:picLocks noGrp="1"/>
          </p:cNvPicPr>
          <p:nvPr>
            <p:ph type="body" idx="2"/>
          </p:nvPr>
        </p:nvPicPr>
        <p:blipFill rotWithShape="1">
          <a:blip r:embed="rId3">
            <a:alphaModFix/>
          </a:blip>
          <a:srcRect/>
          <a:stretch/>
        </p:blipFill>
        <p:spPr>
          <a:xfrm>
            <a:off x="6205538" y="2566194"/>
            <a:ext cx="5435600" cy="30575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27c329e8778_0_1"/>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4800"/>
              <a:buNone/>
            </a:pPr>
            <a:r>
              <a:rPr lang="en-US"/>
              <a:t>Data Breaches Aren’t Going Away…</a:t>
            </a:r>
            <a:endParaRPr/>
          </a:p>
        </p:txBody>
      </p:sp>
      <p:pic>
        <p:nvPicPr>
          <p:cNvPr id="263" name="Google Shape;263;g27c329e8778_0_1"/>
          <p:cNvPicPr preferRelativeResize="0"/>
          <p:nvPr/>
        </p:nvPicPr>
        <p:blipFill rotWithShape="1">
          <a:blip r:embed="rId3">
            <a:alphaModFix/>
          </a:blip>
          <a:srcRect/>
          <a:stretch/>
        </p:blipFill>
        <p:spPr>
          <a:xfrm>
            <a:off x="2952702" y="1553472"/>
            <a:ext cx="6287920" cy="4671925"/>
          </a:xfrm>
          <a:prstGeom prst="rect">
            <a:avLst/>
          </a:prstGeom>
          <a:noFill/>
          <a:ln>
            <a:noFill/>
          </a:ln>
        </p:spPr>
      </p:pic>
      <p:sp>
        <p:nvSpPr>
          <p:cNvPr id="264" name="Google Shape;264;g27c329e8778_0_1"/>
          <p:cNvSpPr txBox="1"/>
          <p:nvPr/>
        </p:nvSpPr>
        <p:spPr>
          <a:xfrm>
            <a:off x="4817400" y="6225400"/>
            <a:ext cx="7485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Statista</a:t>
            </a:r>
            <a:endParaRPr sz="2400">
              <a:solidFill>
                <a:schemeClr val="lt1"/>
              </a:solidFill>
              <a:latin typeface="Avenir"/>
              <a:ea typeface="Avenir"/>
              <a:cs typeface="Avenir"/>
              <a:sym typeface="Aveni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6"/>
          <p:cNvSpPr txBox="1">
            <a:spLocks noGrp="1"/>
          </p:cNvSpPr>
          <p:nvPr>
            <p:ph type="title"/>
          </p:nvPr>
        </p:nvSpPr>
        <p:spPr>
          <a:xfrm>
            <a:off x="550862" y="549275"/>
            <a:ext cx="11097551"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sz="4800"/>
              <a:t>Others Caught On</a:t>
            </a:r>
            <a:endParaRPr/>
          </a:p>
        </p:txBody>
      </p:sp>
      <p:sp>
        <p:nvSpPr>
          <p:cNvPr id="270" name="Google Shape;270;p16"/>
          <p:cNvSpPr txBox="1">
            <a:spLocks noGrp="1"/>
          </p:cNvSpPr>
          <p:nvPr>
            <p:ph type="body" idx="1"/>
          </p:nvPr>
        </p:nvSpPr>
        <p:spPr>
          <a:xfrm>
            <a:off x="550862" y="2271418"/>
            <a:ext cx="3683783" cy="535354"/>
          </a:xfrm>
          <a:prstGeom prst="rect">
            <a:avLst/>
          </a:prstGeom>
          <a:noFill/>
          <a:ln>
            <a:noFill/>
          </a:ln>
        </p:spPr>
        <p:txBody>
          <a:bodyPr spcFirstLastPara="1" wrap="square" lIns="0" tIns="0" rIns="0" bIns="0" anchor="b" anchorCtr="0">
            <a:normAutofit/>
          </a:bodyPr>
          <a:lstStyle/>
          <a:p>
            <a:pPr marL="0" lvl="0" indent="0" algn="l" rtl="0">
              <a:lnSpc>
                <a:spcPct val="110000"/>
              </a:lnSpc>
              <a:spcBef>
                <a:spcPts val="0"/>
              </a:spcBef>
              <a:spcAft>
                <a:spcPts val="0"/>
              </a:spcAft>
              <a:buClr>
                <a:schemeClr val="lt1"/>
              </a:buClr>
              <a:buSzPts val="1400"/>
              <a:buNone/>
            </a:pPr>
            <a:r>
              <a:rPr lang="en-US"/>
              <a:t>HEALTHCARE</a:t>
            </a:r>
            <a:endParaRPr/>
          </a:p>
        </p:txBody>
      </p:sp>
      <p:sp>
        <p:nvSpPr>
          <p:cNvPr id="271" name="Google Shape;271;p16"/>
          <p:cNvSpPr txBox="1">
            <a:spLocks noGrp="1"/>
          </p:cNvSpPr>
          <p:nvPr>
            <p:ph type="body" idx="3"/>
          </p:nvPr>
        </p:nvSpPr>
        <p:spPr>
          <a:xfrm>
            <a:off x="4619140" y="2261749"/>
            <a:ext cx="3670548" cy="535354"/>
          </a:xfrm>
          <a:prstGeom prst="rect">
            <a:avLst/>
          </a:prstGeom>
          <a:noFill/>
          <a:ln>
            <a:noFill/>
          </a:ln>
        </p:spPr>
        <p:txBody>
          <a:bodyPr spcFirstLastPara="1" wrap="square" lIns="0" tIns="0" rIns="0" bIns="0" anchor="b" anchorCtr="0">
            <a:normAutofit/>
          </a:bodyPr>
          <a:lstStyle/>
          <a:p>
            <a:pPr marL="0" lvl="0" indent="0" algn="l" rtl="0">
              <a:lnSpc>
                <a:spcPct val="110000"/>
              </a:lnSpc>
              <a:spcBef>
                <a:spcPts val="0"/>
              </a:spcBef>
              <a:spcAft>
                <a:spcPts val="0"/>
              </a:spcAft>
              <a:buClr>
                <a:schemeClr val="lt1"/>
              </a:buClr>
              <a:buSzPts val="1400"/>
              <a:buNone/>
            </a:pPr>
            <a:r>
              <a:rPr lang="en-US"/>
              <a:t>EDUCATION</a:t>
            </a:r>
            <a:endParaRPr/>
          </a:p>
        </p:txBody>
      </p:sp>
      <p:sp>
        <p:nvSpPr>
          <p:cNvPr id="272" name="Google Shape;272;p16"/>
          <p:cNvSpPr txBox="1"/>
          <p:nvPr/>
        </p:nvSpPr>
        <p:spPr>
          <a:xfrm>
            <a:off x="8674183" y="2233274"/>
            <a:ext cx="3319545" cy="535354"/>
          </a:xfrm>
          <a:prstGeom prst="rect">
            <a:avLst/>
          </a:prstGeom>
          <a:noFill/>
          <a:ln>
            <a:noFill/>
          </a:ln>
        </p:spPr>
        <p:txBody>
          <a:bodyPr spcFirstLastPara="1" wrap="square" lIns="0" tIns="0" rIns="0" bIns="0" anchor="b" anchorCtr="0">
            <a:normAutofit/>
          </a:bodyPr>
          <a:lstStyle/>
          <a:p>
            <a:pPr marL="0" marR="0" lvl="0" indent="0" algn="l" rtl="0">
              <a:lnSpc>
                <a:spcPct val="110000"/>
              </a:lnSpc>
              <a:spcBef>
                <a:spcPts val="0"/>
              </a:spcBef>
              <a:spcAft>
                <a:spcPts val="0"/>
              </a:spcAft>
              <a:buClr>
                <a:schemeClr val="lt1"/>
              </a:buClr>
              <a:buSzPts val="1400"/>
              <a:buFont typeface="Arial"/>
              <a:buNone/>
            </a:pPr>
            <a:r>
              <a:rPr lang="en-US" sz="1400" b="0" i="0" u="none" strike="noStrike" cap="none">
                <a:solidFill>
                  <a:schemeClr val="lt1"/>
                </a:solidFill>
                <a:latin typeface="Avenir"/>
                <a:ea typeface="Avenir"/>
                <a:cs typeface="Avenir"/>
                <a:sym typeface="Avenir"/>
              </a:rPr>
              <a:t>BUSINESS</a:t>
            </a:r>
            <a:endParaRPr sz="1400" b="0" i="0" u="none" strike="noStrike" cap="none">
              <a:solidFill>
                <a:srgbClr val="000000"/>
              </a:solidFill>
              <a:latin typeface="Arial"/>
              <a:ea typeface="Arial"/>
              <a:cs typeface="Arial"/>
              <a:sym typeface="Arial"/>
            </a:endParaRPr>
          </a:p>
        </p:txBody>
      </p:sp>
      <p:pic>
        <p:nvPicPr>
          <p:cNvPr id="273" name="Google Shape;273;p16"/>
          <p:cNvPicPr preferRelativeResize="0"/>
          <p:nvPr/>
        </p:nvPicPr>
        <p:blipFill>
          <a:blip r:embed="rId3">
            <a:alphaModFix/>
          </a:blip>
          <a:stretch>
            <a:fillRect/>
          </a:stretch>
        </p:blipFill>
        <p:spPr>
          <a:xfrm>
            <a:off x="271550" y="2972074"/>
            <a:ext cx="3635372" cy="2417522"/>
          </a:xfrm>
          <a:prstGeom prst="rect">
            <a:avLst/>
          </a:prstGeom>
          <a:noFill/>
          <a:ln>
            <a:noFill/>
          </a:ln>
        </p:spPr>
      </p:pic>
      <p:sp>
        <p:nvSpPr>
          <p:cNvPr id="274" name="Google Shape;274;p16"/>
          <p:cNvSpPr txBox="1"/>
          <p:nvPr/>
        </p:nvSpPr>
        <p:spPr>
          <a:xfrm>
            <a:off x="716600" y="5911875"/>
            <a:ext cx="2869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Ascension</a:t>
            </a:r>
            <a:endParaRPr sz="2400">
              <a:solidFill>
                <a:schemeClr val="lt1"/>
              </a:solidFill>
              <a:latin typeface="Avenir"/>
              <a:ea typeface="Avenir"/>
              <a:cs typeface="Avenir"/>
              <a:sym typeface="Avenir"/>
            </a:endParaRPr>
          </a:p>
        </p:txBody>
      </p:sp>
      <p:pic>
        <p:nvPicPr>
          <p:cNvPr id="275" name="Google Shape;275;p16"/>
          <p:cNvPicPr preferRelativeResize="0"/>
          <p:nvPr/>
        </p:nvPicPr>
        <p:blipFill>
          <a:blip r:embed="rId4">
            <a:alphaModFix/>
          </a:blip>
          <a:stretch>
            <a:fillRect/>
          </a:stretch>
        </p:blipFill>
        <p:spPr>
          <a:xfrm>
            <a:off x="3983731" y="2968464"/>
            <a:ext cx="3635361" cy="2424747"/>
          </a:xfrm>
          <a:prstGeom prst="rect">
            <a:avLst/>
          </a:prstGeom>
          <a:noFill/>
          <a:ln>
            <a:noFill/>
          </a:ln>
        </p:spPr>
      </p:pic>
      <p:sp>
        <p:nvSpPr>
          <p:cNvPr id="276" name="Google Shape;276;p16"/>
          <p:cNvSpPr txBox="1"/>
          <p:nvPr/>
        </p:nvSpPr>
        <p:spPr>
          <a:xfrm>
            <a:off x="4366813" y="5911875"/>
            <a:ext cx="2869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Bill Badzo</a:t>
            </a:r>
            <a:endParaRPr sz="2400">
              <a:solidFill>
                <a:schemeClr val="lt1"/>
              </a:solidFill>
              <a:latin typeface="Avenir"/>
              <a:ea typeface="Avenir"/>
              <a:cs typeface="Avenir"/>
              <a:sym typeface="Avenir"/>
            </a:endParaRPr>
          </a:p>
        </p:txBody>
      </p:sp>
      <p:pic>
        <p:nvPicPr>
          <p:cNvPr id="277" name="Google Shape;277;p16"/>
          <p:cNvPicPr preferRelativeResize="0"/>
          <p:nvPr/>
        </p:nvPicPr>
        <p:blipFill>
          <a:blip r:embed="rId5">
            <a:alphaModFix/>
          </a:blip>
          <a:stretch>
            <a:fillRect/>
          </a:stretch>
        </p:blipFill>
        <p:spPr>
          <a:xfrm>
            <a:off x="7695893" y="2972078"/>
            <a:ext cx="4297830" cy="2417532"/>
          </a:xfrm>
          <a:prstGeom prst="rect">
            <a:avLst/>
          </a:prstGeom>
          <a:noFill/>
          <a:ln>
            <a:noFill/>
          </a:ln>
        </p:spPr>
      </p:pic>
      <p:sp>
        <p:nvSpPr>
          <p:cNvPr id="278" name="Google Shape;278;p16"/>
          <p:cNvSpPr txBox="1"/>
          <p:nvPr/>
        </p:nvSpPr>
        <p:spPr>
          <a:xfrm>
            <a:off x="7695912" y="5911875"/>
            <a:ext cx="429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Science Photo Library</a:t>
            </a:r>
            <a:endParaRPr sz="2400">
              <a:solidFill>
                <a:schemeClr val="lt1"/>
              </a:solidFill>
              <a:latin typeface="Avenir"/>
              <a:ea typeface="Avenir"/>
              <a:cs typeface="Avenir"/>
              <a:sym typeface="Aveni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7"/>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What’s the Consequence of That</a:t>
            </a:r>
            <a:endParaRPr/>
          </a:p>
        </p:txBody>
      </p:sp>
      <p:sp>
        <p:nvSpPr>
          <p:cNvPr id="284" name="Google Shape;284;p17"/>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77500" lnSpcReduction="20000"/>
          </a:bodyPr>
          <a:lstStyle/>
          <a:p>
            <a:pPr marL="228600" lvl="0" indent="-228600" algn="l" rtl="0">
              <a:lnSpc>
                <a:spcPct val="110000"/>
              </a:lnSpc>
              <a:spcBef>
                <a:spcPts val="0"/>
              </a:spcBef>
              <a:spcAft>
                <a:spcPts val="0"/>
              </a:spcAft>
              <a:buClr>
                <a:schemeClr val="lt1"/>
              </a:buClr>
              <a:buSzPct val="129032"/>
              <a:buChar char="•"/>
            </a:pPr>
            <a:r>
              <a:rPr lang="en-US"/>
              <a:t>If a record can be accessed like in the Guess Who? game (such as with the hair color), the social security number can be tied to loads of things</a:t>
            </a:r>
            <a:endParaRPr/>
          </a:p>
          <a:p>
            <a:pPr marL="685800" lvl="1" indent="-228600" algn="l" rtl="0">
              <a:lnSpc>
                <a:spcPct val="110000"/>
              </a:lnSpc>
              <a:spcBef>
                <a:spcPts val="1300"/>
              </a:spcBef>
              <a:spcAft>
                <a:spcPts val="0"/>
              </a:spcAft>
              <a:buClr>
                <a:schemeClr val="lt1"/>
              </a:buClr>
              <a:buSzPct val="129032"/>
              <a:buChar char="•"/>
            </a:pPr>
            <a:r>
              <a:rPr lang="en-US"/>
              <a:t>Finding the room of the house that the key is in now unlocks other doors, and those doors have other things that might be far more sensitive or impactful</a:t>
            </a:r>
            <a:endParaRPr/>
          </a:p>
          <a:p>
            <a:pPr marL="228600" lvl="0" indent="-76200" algn="l" rtl="0">
              <a:lnSpc>
                <a:spcPct val="110000"/>
              </a:lnSpc>
              <a:spcBef>
                <a:spcPts val="1800"/>
              </a:spcBef>
              <a:spcAft>
                <a:spcPts val="0"/>
              </a:spcAft>
              <a:buClr>
                <a:schemeClr val="lt1"/>
              </a:buClr>
              <a:buSzPct val="129032"/>
              <a:buNone/>
            </a:pPr>
            <a:endParaRPr/>
          </a:p>
          <a:p>
            <a:pPr marL="228600" lvl="0" indent="-228600" algn="l" rtl="0">
              <a:lnSpc>
                <a:spcPct val="110000"/>
              </a:lnSpc>
              <a:spcBef>
                <a:spcPts val="1800"/>
              </a:spcBef>
              <a:spcAft>
                <a:spcPts val="0"/>
              </a:spcAft>
              <a:buClr>
                <a:schemeClr val="lt1"/>
              </a:buClr>
              <a:buSzPct val="129032"/>
              <a:buChar char="•"/>
            </a:pPr>
            <a:r>
              <a:rPr lang="en-US"/>
              <a:t>Imagine now a student in a university or a high school who is visiting an advisor or a guidance counselor</a:t>
            </a:r>
            <a:endParaRPr/>
          </a:p>
          <a:p>
            <a:pPr marL="685800" lvl="1" indent="-228600" algn="l" rtl="0">
              <a:lnSpc>
                <a:spcPct val="110000"/>
              </a:lnSpc>
              <a:spcBef>
                <a:spcPts val="1300"/>
              </a:spcBef>
              <a:spcAft>
                <a:spcPts val="0"/>
              </a:spcAft>
              <a:buClr>
                <a:schemeClr val="lt1"/>
              </a:buClr>
              <a:buSzPct val="129032"/>
              <a:buChar char="•"/>
            </a:pPr>
            <a:r>
              <a:rPr lang="en-US"/>
              <a:t>The SSN (the key to many houses) is directly used if the staff asks for your ID number</a:t>
            </a:r>
            <a:endParaRPr/>
          </a:p>
          <a:p>
            <a:pPr marL="685800" lvl="1" indent="-228600" algn="l" rtl="0">
              <a:lnSpc>
                <a:spcPct val="110000"/>
              </a:lnSpc>
              <a:spcBef>
                <a:spcPts val="1300"/>
              </a:spcBef>
              <a:spcAft>
                <a:spcPts val="0"/>
              </a:spcAft>
              <a:buClr>
                <a:schemeClr val="lt1"/>
              </a:buClr>
              <a:buSzPct val="129032"/>
              <a:buChar char="•"/>
            </a:pPr>
            <a:r>
              <a:rPr lang="en-US"/>
              <a:t>Even if they don’t, they might have access to get it and then compromise other systems</a:t>
            </a:r>
            <a:endParaRPr/>
          </a:p>
        </p:txBody>
      </p:sp>
      <p:pic>
        <p:nvPicPr>
          <p:cNvPr id="285" name="Google Shape;285;p17"/>
          <p:cNvPicPr preferRelativeResize="0"/>
          <p:nvPr/>
        </p:nvPicPr>
        <p:blipFill>
          <a:blip r:embed="rId3">
            <a:alphaModFix/>
          </a:blip>
          <a:stretch>
            <a:fillRect/>
          </a:stretch>
        </p:blipFill>
        <p:spPr>
          <a:xfrm>
            <a:off x="6138862" y="2033675"/>
            <a:ext cx="5900738" cy="3319165"/>
          </a:xfrm>
          <a:prstGeom prst="rect">
            <a:avLst/>
          </a:prstGeom>
          <a:noFill/>
          <a:ln>
            <a:noFill/>
          </a:ln>
        </p:spPr>
      </p:pic>
      <p:sp>
        <p:nvSpPr>
          <p:cNvPr id="286" name="Google Shape;286;p17"/>
          <p:cNvSpPr txBox="1"/>
          <p:nvPr/>
        </p:nvSpPr>
        <p:spPr>
          <a:xfrm>
            <a:off x="7126725" y="5617975"/>
            <a:ext cx="53577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chemeClr val="lt1"/>
                </a:solidFill>
                <a:latin typeface="Avenir"/>
                <a:ea typeface="Avenir"/>
                <a:cs typeface="Avenir"/>
                <a:sym typeface="Avenir"/>
              </a:rPr>
              <a:t>Image:  Cathy Benscoter</a:t>
            </a:r>
            <a:endParaRPr sz="2400">
              <a:solidFill>
                <a:schemeClr val="lt1"/>
              </a:solidFill>
              <a:latin typeface="Avenir"/>
              <a:ea typeface="Avenir"/>
              <a:cs typeface="Avenir"/>
              <a:sym typeface="Aveni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1fd39b19013_0_0"/>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4800"/>
              <a:buNone/>
            </a:pPr>
            <a:r>
              <a:rPr lang="en-US"/>
              <a:t>Discussion:  What is Tied to your SSN?</a:t>
            </a:r>
            <a:endParaRPr/>
          </a:p>
        </p:txBody>
      </p:sp>
      <p:sp>
        <p:nvSpPr>
          <p:cNvPr id="292" name="Google Shape;292;g1fd39b19013_0_0"/>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fontScale="92500" lnSpcReduction="20000"/>
          </a:bodyPr>
          <a:lstStyle/>
          <a:p>
            <a:pPr marL="0" lvl="0" indent="0" algn="l" rtl="0">
              <a:lnSpc>
                <a:spcPct val="110000"/>
              </a:lnSpc>
              <a:spcBef>
                <a:spcPts val="1000"/>
              </a:spcBef>
              <a:spcAft>
                <a:spcPts val="0"/>
              </a:spcAft>
              <a:buSzPct val="81081"/>
              <a:buNone/>
            </a:pPr>
            <a:r>
              <a:rPr lang="en-US"/>
              <a:t>For those of you who have ever had to provide your SSN for something, what was it (namely the something - we don’t want your SSN)?</a:t>
            </a:r>
            <a:endParaRPr/>
          </a:p>
          <a:p>
            <a:pPr marL="0" lvl="0" indent="0" algn="l" rtl="0">
              <a:lnSpc>
                <a:spcPct val="110000"/>
              </a:lnSpc>
              <a:spcBef>
                <a:spcPts val="1000"/>
              </a:spcBef>
              <a:spcAft>
                <a:spcPts val="0"/>
              </a:spcAft>
              <a:buSzPct val="81081"/>
              <a:buNone/>
            </a:pPr>
            <a:endParaRPr/>
          </a:p>
          <a:p>
            <a:pPr marL="0" lvl="0" indent="0" algn="l" rtl="0">
              <a:lnSpc>
                <a:spcPct val="110000"/>
              </a:lnSpc>
              <a:spcBef>
                <a:spcPts val="1000"/>
              </a:spcBef>
              <a:spcAft>
                <a:spcPts val="0"/>
              </a:spcAft>
              <a:buSzPct val="81081"/>
              <a:buNone/>
            </a:pPr>
            <a:r>
              <a:rPr lang="en-US"/>
              <a:t>What else did you provide when you provided the SSN?</a:t>
            </a:r>
            <a:endParaRPr/>
          </a:p>
          <a:p>
            <a:pPr marL="0" lvl="0" indent="0" algn="l" rtl="0">
              <a:lnSpc>
                <a:spcPct val="110000"/>
              </a:lnSpc>
              <a:spcBef>
                <a:spcPts val="1000"/>
              </a:spcBef>
              <a:spcAft>
                <a:spcPts val="0"/>
              </a:spcAft>
              <a:buSzPct val="81081"/>
              <a:buNone/>
            </a:pPr>
            <a:r>
              <a:rPr lang="en-US"/>
              <a:t>Those concepts are now linkable to other records that include SSN</a:t>
            </a:r>
            <a:endParaRPr/>
          </a:p>
          <a:p>
            <a:pPr marL="0" lvl="0" indent="0" algn="l" rtl="0">
              <a:lnSpc>
                <a:spcPct val="110000"/>
              </a:lnSpc>
              <a:spcBef>
                <a:spcPts val="1000"/>
              </a:spcBef>
              <a:spcAft>
                <a:spcPts val="0"/>
              </a:spcAft>
              <a:buSzPct val="81081"/>
              <a:buNone/>
            </a:pPr>
            <a:r>
              <a:rPr lang="en-US"/>
              <a:t>Those concepts can also be used if unique enough to figure out your SSN, just like Dante DeBlasio’s vote</a:t>
            </a:r>
            <a:endParaRPr/>
          </a:p>
        </p:txBody>
      </p:sp>
      <p:pic>
        <p:nvPicPr>
          <p:cNvPr id="293" name="Google Shape;293;g1fd39b19013_0_0" descr="Network Effects in Education | Getting Smart"/>
          <p:cNvPicPr preferRelativeResize="0"/>
          <p:nvPr/>
        </p:nvPicPr>
        <p:blipFill rotWithShape="1">
          <a:blip r:embed="rId3">
            <a:alphaModFix/>
          </a:blip>
          <a:srcRect/>
          <a:stretch/>
        </p:blipFill>
        <p:spPr>
          <a:xfrm>
            <a:off x="6347356" y="2552786"/>
            <a:ext cx="5717644" cy="3248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9"/>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OK, so identifying individuals is bad</a:t>
            </a:r>
            <a:endParaRPr/>
          </a:p>
        </p:txBody>
      </p:sp>
      <p:sp>
        <p:nvSpPr>
          <p:cNvPr id="299" name="Google Shape;299;p19"/>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0" lvl="0" indent="0" algn="l" rtl="0">
              <a:lnSpc>
                <a:spcPct val="110000"/>
              </a:lnSpc>
              <a:spcBef>
                <a:spcPts val="0"/>
              </a:spcBef>
              <a:spcAft>
                <a:spcPts val="0"/>
              </a:spcAft>
              <a:buClr>
                <a:schemeClr val="lt1"/>
              </a:buClr>
              <a:buSzPts val="2400"/>
              <a:buNone/>
            </a:pPr>
            <a:r>
              <a:rPr lang="en-US"/>
              <a:t>We could mitigate that in various ways</a:t>
            </a:r>
            <a:endParaRPr/>
          </a:p>
          <a:p>
            <a:pPr marL="228600" lvl="0" indent="-228600" algn="l" rtl="0">
              <a:lnSpc>
                <a:spcPct val="110000"/>
              </a:lnSpc>
              <a:spcBef>
                <a:spcPts val="1800"/>
              </a:spcBef>
              <a:spcAft>
                <a:spcPts val="0"/>
              </a:spcAft>
              <a:buClr>
                <a:schemeClr val="lt1"/>
              </a:buClr>
              <a:buSzPts val="2400"/>
              <a:buChar char="•"/>
            </a:pPr>
            <a:r>
              <a:rPr lang="en-US"/>
              <a:t>We could work with data at an aggregate, not individual level</a:t>
            </a:r>
            <a:endParaRPr/>
          </a:p>
          <a:p>
            <a:pPr marL="228600" lvl="0" indent="-228600" algn="l" rtl="0">
              <a:lnSpc>
                <a:spcPct val="110000"/>
              </a:lnSpc>
              <a:spcBef>
                <a:spcPts val="1800"/>
              </a:spcBef>
              <a:spcAft>
                <a:spcPts val="0"/>
              </a:spcAft>
              <a:buClr>
                <a:schemeClr val="lt1"/>
              </a:buClr>
              <a:buSzPts val="2400"/>
              <a:buChar char="•"/>
            </a:pPr>
            <a:r>
              <a:rPr lang="en-US"/>
              <a:t>We could avoid collecting sensitive data at the individual data</a:t>
            </a:r>
            <a:endParaRPr/>
          </a:p>
          <a:p>
            <a:pPr marL="228600" lvl="0" indent="-228600" algn="l" rtl="0">
              <a:lnSpc>
                <a:spcPct val="110000"/>
              </a:lnSpc>
              <a:spcBef>
                <a:spcPts val="1800"/>
              </a:spcBef>
              <a:spcAft>
                <a:spcPts val="0"/>
              </a:spcAft>
              <a:buClr>
                <a:schemeClr val="lt1"/>
              </a:buClr>
              <a:buSzPts val="2400"/>
              <a:buChar char="•"/>
            </a:pPr>
            <a:r>
              <a:rPr lang="en-US"/>
              <a:t>We could create database views</a:t>
            </a:r>
            <a:endParaRPr/>
          </a:p>
          <a:p>
            <a:pPr marL="228600" lvl="0" indent="-76200" algn="l" rtl="0">
              <a:lnSpc>
                <a:spcPct val="110000"/>
              </a:lnSpc>
              <a:spcBef>
                <a:spcPts val="1800"/>
              </a:spcBef>
              <a:spcAft>
                <a:spcPts val="0"/>
              </a:spcAft>
              <a:buClr>
                <a:schemeClr val="lt1"/>
              </a:buClr>
              <a:buSzPts val="2400"/>
              <a:buNone/>
            </a:pPr>
            <a:endParaRPr/>
          </a:p>
          <a:p>
            <a:pPr marL="0" lvl="0" indent="0" algn="l" rtl="0">
              <a:lnSpc>
                <a:spcPct val="110000"/>
              </a:lnSpc>
              <a:spcBef>
                <a:spcPts val="1800"/>
              </a:spcBef>
              <a:spcAft>
                <a:spcPts val="0"/>
              </a:spcAft>
              <a:buClr>
                <a:schemeClr val="lt1"/>
              </a:buClr>
              <a:buSzPts val="2400"/>
              <a:buNone/>
            </a:pPr>
            <a:r>
              <a:rPr lang="en-US"/>
              <a:t>Won't that be enough?</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20"/>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Sometimes, that is not enough</a:t>
            </a:r>
            <a:endParaRPr/>
          </a:p>
        </p:txBody>
      </p:sp>
      <p:sp>
        <p:nvSpPr>
          <p:cNvPr id="305" name="Google Shape;305;p20"/>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What if the data we collect can be used to indirectly identify a group of people?</a:t>
            </a:r>
            <a:endParaRPr/>
          </a:p>
          <a:p>
            <a:pPr marL="228600" lvl="0" indent="-228600" algn="l" rtl="0">
              <a:lnSpc>
                <a:spcPct val="110000"/>
              </a:lnSpc>
              <a:spcBef>
                <a:spcPts val="1800"/>
              </a:spcBef>
              <a:spcAft>
                <a:spcPts val="0"/>
              </a:spcAft>
              <a:buClr>
                <a:schemeClr val="lt1"/>
              </a:buClr>
              <a:buSzPts val="2400"/>
              <a:buChar char="•"/>
            </a:pPr>
            <a:r>
              <a:rPr lang="en-US"/>
              <a:t>And what if that grouping was used to discriminate against that group?</a:t>
            </a:r>
            <a:endParaRPr/>
          </a:p>
        </p:txBody>
      </p:sp>
      <p:pic>
        <p:nvPicPr>
          <p:cNvPr id="306" name="Google Shape;306;p20" descr="The Ghosts of Housing Discrimination Reach Beyond Redlining | Urban  Institute"/>
          <p:cNvPicPr preferRelativeResize="0"/>
          <p:nvPr/>
        </p:nvPicPr>
        <p:blipFill rotWithShape="1">
          <a:blip r:embed="rId3">
            <a:alphaModFix/>
          </a:blip>
          <a:srcRect/>
          <a:stretch/>
        </p:blipFill>
        <p:spPr>
          <a:xfrm>
            <a:off x="6514704" y="2097175"/>
            <a:ext cx="5126433" cy="34131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fontScale="90000"/>
          </a:bodyPr>
          <a:lstStyle/>
          <a:p>
            <a:pPr marL="0" lvl="0" indent="0" algn="l" rtl="0">
              <a:lnSpc>
                <a:spcPct val="100000"/>
              </a:lnSpc>
              <a:spcBef>
                <a:spcPts val="0"/>
              </a:spcBef>
              <a:spcAft>
                <a:spcPts val="0"/>
              </a:spcAft>
              <a:buClr>
                <a:schemeClr val="lt1"/>
              </a:buClr>
              <a:buSzPct val="100000"/>
              <a:buFont typeface="Avenir"/>
              <a:buNone/>
            </a:pPr>
            <a:r>
              <a:rPr lang="en-US"/>
              <a:t>Learning Database Construction Hides an Issue</a:t>
            </a:r>
            <a:endParaRPr/>
          </a:p>
        </p:txBody>
      </p:sp>
      <p:sp>
        <p:nvSpPr>
          <p:cNvPr id="117" name="Google Shape;117;p2"/>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At this point in your course, you have learned about how relational databases identify records or how a computer chooses to identify with a dictionary</a:t>
            </a:r>
            <a:endParaRPr/>
          </a:p>
          <a:p>
            <a:pPr marL="685800" lvl="1" indent="-228600" algn="l" rtl="0">
              <a:lnSpc>
                <a:spcPct val="110000"/>
              </a:lnSpc>
              <a:spcBef>
                <a:spcPts val="1300"/>
              </a:spcBef>
              <a:spcAft>
                <a:spcPts val="0"/>
              </a:spcAft>
              <a:buClr>
                <a:schemeClr val="lt1"/>
              </a:buClr>
              <a:buSzPts val="1600"/>
              <a:buChar char="•"/>
            </a:pPr>
            <a:r>
              <a:rPr lang="en-US"/>
              <a:t>Choose a consistent identifier that works across every row in a particular table (a </a:t>
            </a:r>
            <a:r>
              <a:rPr lang="en-US" b="1"/>
              <a:t>primary key </a:t>
            </a:r>
            <a:r>
              <a:rPr lang="en-US"/>
              <a:t>or a </a:t>
            </a:r>
            <a:r>
              <a:rPr lang="en-US" b="1"/>
              <a:t>uniqueness constraint</a:t>
            </a:r>
            <a:r>
              <a:rPr lang="en-US"/>
              <a:t>)</a:t>
            </a:r>
            <a:endParaRPr/>
          </a:p>
          <a:p>
            <a:pPr marL="1143000" lvl="2" indent="-228600" algn="l" rtl="0">
              <a:lnSpc>
                <a:spcPct val="110000"/>
              </a:lnSpc>
              <a:spcBef>
                <a:spcPts val="1300"/>
              </a:spcBef>
              <a:spcAft>
                <a:spcPts val="0"/>
              </a:spcAft>
              <a:buClr>
                <a:schemeClr val="lt1"/>
              </a:buClr>
              <a:buSzPts val="1600"/>
              <a:buChar char="•"/>
            </a:pPr>
            <a:r>
              <a:rPr lang="en-US"/>
              <a:t>If a primary key, this creates an index in the file system</a:t>
            </a:r>
            <a:endParaRPr/>
          </a:p>
          <a:p>
            <a:pPr marL="1143000" lvl="2" indent="-228600" algn="l" rtl="0">
              <a:lnSpc>
                <a:spcPct val="110000"/>
              </a:lnSpc>
              <a:spcBef>
                <a:spcPts val="1300"/>
              </a:spcBef>
              <a:spcAft>
                <a:spcPts val="0"/>
              </a:spcAft>
              <a:buClr>
                <a:schemeClr val="lt1"/>
              </a:buClr>
              <a:buSzPts val="1600"/>
              <a:buChar char="•"/>
            </a:pPr>
            <a:r>
              <a:rPr lang="en-US"/>
              <a:t>If a uniqueness constraint, this produces a constraint on data entry to mimic this index without constructing it</a:t>
            </a:r>
            <a:endParaRPr/>
          </a:p>
          <a:p>
            <a:pPr marL="228600" lvl="0" indent="-228600" algn="l" rtl="0">
              <a:lnSpc>
                <a:spcPct val="110000"/>
              </a:lnSpc>
              <a:spcBef>
                <a:spcPts val="1800"/>
              </a:spcBef>
              <a:spcAft>
                <a:spcPts val="0"/>
              </a:spcAft>
              <a:buClr>
                <a:schemeClr val="lt1"/>
              </a:buClr>
              <a:buSzPts val="2400"/>
              <a:buChar char="•"/>
            </a:pPr>
            <a:r>
              <a:rPr lang="en-US"/>
              <a:t>This, however, is </a:t>
            </a:r>
            <a:r>
              <a:rPr lang="en-US" b="1"/>
              <a:t>not</a:t>
            </a:r>
            <a:r>
              <a:rPr lang="en-US"/>
              <a:t> the only form of identification</a:t>
            </a:r>
            <a:endParaRPr/>
          </a:p>
          <a:p>
            <a:pPr marL="228600" lvl="0" indent="-228600" algn="l" rtl="0">
              <a:lnSpc>
                <a:spcPct val="110000"/>
              </a:lnSpc>
              <a:spcBef>
                <a:spcPts val="1300"/>
              </a:spcBef>
              <a:spcAft>
                <a:spcPts val="0"/>
              </a:spcAft>
              <a:buSzPts val="1600"/>
              <a:buChar char="•"/>
            </a:pPr>
            <a:r>
              <a:rPr lang="en-US"/>
              <a:t>We need to explore the ramification of identification of data records and think about different ways in which that might happen</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Criminal Risk Assessment</a:t>
            </a:r>
            <a:endParaRPr/>
          </a:p>
        </p:txBody>
      </p:sp>
      <p:sp>
        <p:nvSpPr>
          <p:cNvPr id="312" name="Google Shape;312;p45"/>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Algorithms are used to predict the likelihood of someone committing a future crime</a:t>
            </a:r>
            <a:endParaRPr/>
          </a:p>
          <a:p>
            <a:pPr marL="457200" lvl="0" indent="-228600" algn="l" rtl="0">
              <a:lnSpc>
                <a:spcPct val="110000"/>
              </a:lnSpc>
              <a:spcBef>
                <a:spcPts val="1000"/>
              </a:spcBef>
              <a:spcAft>
                <a:spcPts val="0"/>
              </a:spcAft>
              <a:buClr>
                <a:schemeClr val="lt1"/>
              </a:buClr>
              <a:buSzPts val="1800"/>
              <a:buNone/>
            </a:pPr>
            <a:endParaRPr/>
          </a:p>
          <a:p>
            <a:pPr marL="457200" lvl="0" indent="-342900" algn="l" rtl="0">
              <a:lnSpc>
                <a:spcPct val="110000"/>
              </a:lnSpc>
              <a:spcBef>
                <a:spcPts val="1000"/>
              </a:spcBef>
              <a:spcAft>
                <a:spcPts val="0"/>
              </a:spcAft>
              <a:buClr>
                <a:schemeClr val="lt1"/>
              </a:buClr>
              <a:buSzPts val="1800"/>
              <a:buChar char="•"/>
            </a:pPr>
            <a:r>
              <a:rPr lang="en-US"/>
              <a:t>The goal is to arrive at a sentence which is sufficient to serve as a deterrent</a:t>
            </a:r>
            <a:endParaRPr/>
          </a:p>
          <a:p>
            <a:pPr marL="457200" lvl="0" indent="-228600" algn="l" rtl="0">
              <a:lnSpc>
                <a:spcPct val="110000"/>
              </a:lnSpc>
              <a:spcBef>
                <a:spcPts val="1000"/>
              </a:spcBef>
              <a:spcAft>
                <a:spcPts val="0"/>
              </a:spcAft>
              <a:buClr>
                <a:schemeClr val="lt1"/>
              </a:buClr>
              <a:buSzPts val="1800"/>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6"/>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Criminal Risk Assessment</a:t>
            </a:r>
            <a:endParaRPr/>
          </a:p>
        </p:txBody>
      </p:sp>
      <p:sp>
        <p:nvSpPr>
          <p:cNvPr id="318" name="Google Shape;318;p46"/>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Broward County, Florida</a:t>
            </a:r>
            <a:endParaRPr/>
          </a:p>
        </p:txBody>
      </p:sp>
      <p:sp>
        <p:nvSpPr>
          <p:cNvPr id="319" name="Google Shape;319;p46"/>
          <p:cNvSpPr txBox="1"/>
          <p:nvPr/>
        </p:nvSpPr>
        <p:spPr>
          <a:xfrm>
            <a:off x="7830962" y="6137712"/>
            <a:ext cx="292269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Images from ProPublica</a:t>
            </a:r>
            <a:endParaRPr sz="1400" b="0" i="0" u="none" strike="noStrike" cap="none">
              <a:solidFill>
                <a:srgbClr val="000000"/>
              </a:solidFill>
              <a:latin typeface="Arial"/>
              <a:ea typeface="Arial"/>
              <a:cs typeface="Arial"/>
              <a:sym typeface="Arial"/>
            </a:endParaRPr>
          </a:p>
        </p:txBody>
      </p:sp>
      <p:pic>
        <p:nvPicPr>
          <p:cNvPr id="320" name="Google Shape;320;p46"/>
          <p:cNvPicPr preferRelativeResize="0"/>
          <p:nvPr/>
        </p:nvPicPr>
        <p:blipFill rotWithShape="1">
          <a:blip r:embed="rId3">
            <a:alphaModFix/>
          </a:blip>
          <a:srcRect/>
          <a:stretch/>
        </p:blipFill>
        <p:spPr>
          <a:xfrm>
            <a:off x="1674205" y="2984496"/>
            <a:ext cx="3477110" cy="2657846"/>
          </a:xfrm>
          <a:prstGeom prst="rect">
            <a:avLst/>
          </a:prstGeom>
          <a:noFill/>
          <a:ln>
            <a:noFill/>
          </a:ln>
        </p:spPr>
      </p:pic>
      <p:pic>
        <p:nvPicPr>
          <p:cNvPr id="321" name="Google Shape;321;p46"/>
          <p:cNvPicPr preferRelativeResize="0"/>
          <p:nvPr/>
        </p:nvPicPr>
        <p:blipFill rotWithShape="1">
          <a:blip r:embed="rId4">
            <a:alphaModFix/>
          </a:blip>
          <a:srcRect/>
          <a:stretch/>
        </p:blipFill>
        <p:spPr>
          <a:xfrm>
            <a:off x="6500975" y="2984496"/>
            <a:ext cx="3505689" cy="26483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7"/>
          <p:cNvSpPr txBox="1">
            <a:spLocks noGrp="1"/>
          </p:cNvSpPr>
          <p:nvPr>
            <p:ph type="title"/>
          </p:nvPr>
        </p:nvSpPr>
        <p:spPr>
          <a:xfrm>
            <a:off x="550862" y="549275"/>
            <a:ext cx="11097551"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3200"/>
              <a:buFont typeface="Avenir"/>
              <a:buNone/>
            </a:pPr>
            <a:r>
              <a:rPr lang="en-US" sz="4800"/>
              <a:t>Criminal Risk Assessment</a:t>
            </a:r>
            <a:endParaRPr/>
          </a:p>
        </p:txBody>
      </p:sp>
      <p:sp>
        <p:nvSpPr>
          <p:cNvPr id="327" name="Google Shape;327;p47"/>
          <p:cNvSpPr txBox="1">
            <a:spLocks noGrp="1"/>
          </p:cNvSpPr>
          <p:nvPr>
            <p:ph type="body" idx="1"/>
          </p:nvPr>
        </p:nvSpPr>
        <p:spPr>
          <a:xfrm>
            <a:off x="550864" y="1881275"/>
            <a:ext cx="5437186" cy="535354"/>
          </a:xfrm>
          <a:prstGeom prst="rect">
            <a:avLst/>
          </a:prstGeom>
          <a:noFill/>
          <a:ln>
            <a:noFill/>
          </a:ln>
        </p:spPr>
        <p:txBody>
          <a:bodyPr spcFirstLastPara="1" wrap="square" lIns="0" tIns="0" rIns="0" bIns="0" anchor="b" anchorCtr="0">
            <a:normAutofit/>
          </a:bodyPr>
          <a:lstStyle/>
          <a:p>
            <a:pPr marL="457200" lvl="0" indent="-228600" algn="ctr" rtl="0">
              <a:lnSpc>
                <a:spcPct val="110000"/>
              </a:lnSpc>
              <a:spcBef>
                <a:spcPts val="1000"/>
              </a:spcBef>
              <a:spcAft>
                <a:spcPts val="0"/>
              </a:spcAft>
              <a:buSzPts val="1400"/>
              <a:buNone/>
            </a:pPr>
            <a:r>
              <a:rPr lang="en-US" sz="2400"/>
              <a:t>Black Defendant Risk Scores</a:t>
            </a:r>
            <a:endParaRPr/>
          </a:p>
        </p:txBody>
      </p:sp>
      <p:sp>
        <p:nvSpPr>
          <p:cNvPr id="328" name="Google Shape;328;p47"/>
          <p:cNvSpPr txBox="1">
            <a:spLocks noGrp="1"/>
          </p:cNvSpPr>
          <p:nvPr>
            <p:ph type="body" idx="3"/>
          </p:nvPr>
        </p:nvSpPr>
        <p:spPr>
          <a:xfrm>
            <a:off x="6212024" y="1881275"/>
            <a:ext cx="5436392" cy="535354"/>
          </a:xfrm>
          <a:prstGeom prst="rect">
            <a:avLst/>
          </a:prstGeom>
          <a:noFill/>
          <a:ln>
            <a:noFill/>
          </a:ln>
        </p:spPr>
        <p:txBody>
          <a:bodyPr spcFirstLastPara="1" wrap="square" lIns="0" tIns="0" rIns="0" bIns="0" anchor="b" anchorCtr="0">
            <a:normAutofit/>
          </a:bodyPr>
          <a:lstStyle/>
          <a:p>
            <a:pPr marL="139700" lvl="0" indent="0" algn="ctr" rtl="0">
              <a:lnSpc>
                <a:spcPct val="110000"/>
              </a:lnSpc>
              <a:spcBef>
                <a:spcPts val="1000"/>
              </a:spcBef>
              <a:spcAft>
                <a:spcPts val="0"/>
              </a:spcAft>
              <a:buSzPts val="1400"/>
              <a:buNone/>
            </a:pPr>
            <a:r>
              <a:rPr lang="en-US" sz="2400"/>
              <a:t>White Defendant Risk Scores</a:t>
            </a:r>
            <a:endParaRPr/>
          </a:p>
        </p:txBody>
      </p:sp>
      <p:pic>
        <p:nvPicPr>
          <p:cNvPr id="329" name="Google Shape;329;p47"/>
          <p:cNvPicPr preferRelativeResize="0"/>
          <p:nvPr/>
        </p:nvPicPr>
        <p:blipFill rotWithShape="1">
          <a:blip r:embed="rId3">
            <a:alphaModFix/>
          </a:blip>
          <a:srcRect/>
          <a:stretch/>
        </p:blipFill>
        <p:spPr>
          <a:xfrm>
            <a:off x="550861" y="2577270"/>
            <a:ext cx="5436391" cy="2718196"/>
          </a:xfrm>
          <a:prstGeom prst="rect">
            <a:avLst/>
          </a:prstGeom>
          <a:noFill/>
          <a:ln>
            <a:noFill/>
          </a:ln>
        </p:spPr>
      </p:pic>
      <p:pic>
        <p:nvPicPr>
          <p:cNvPr id="330" name="Google Shape;330;p47"/>
          <p:cNvPicPr preferRelativeResize="0"/>
          <p:nvPr/>
        </p:nvPicPr>
        <p:blipFill rotWithShape="1">
          <a:blip r:embed="rId4">
            <a:alphaModFix/>
          </a:blip>
          <a:srcRect/>
          <a:stretch/>
        </p:blipFill>
        <p:spPr>
          <a:xfrm>
            <a:off x="6212023" y="2577270"/>
            <a:ext cx="5436390" cy="2707409"/>
          </a:xfrm>
          <a:prstGeom prst="rect">
            <a:avLst/>
          </a:prstGeom>
          <a:noFill/>
          <a:ln>
            <a:noFill/>
          </a:ln>
        </p:spPr>
      </p:pic>
      <p:sp>
        <p:nvSpPr>
          <p:cNvPr id="331" name="Google Shape;331;p47"/>
          <p:cNvSpPr txBox="1"/>
          <p:nvPr/>
        </p:nvSpPr>
        <p:spPr>
          <a:xfrm>
            <a:off x="7830962" y="6137712"/>
            <a:ext cx="292269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Images from ProPublica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25"/>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4800"/>
              <a:buNone/>
            </a:pPr>
            <a:r>
              <a:rPr lang="en-US"/>
              <a:t>Criminal Risk Assessment</a:t>
            </a:r>
            <a:endParaRPr/>
          </a:p>
        </p:txBody>
      </p:sp>
      <p:sp>
        <p:nvSpPr>
          <p:cNvPr id="337" name="Google Shape;337;p25"/>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114300" lvl="0" indent="0" algn="l" rtl="0">
              <a:lnSpc>
                <a:spcPct val="110000"/>
              </a:lnSpc>
              <a:spcBef>
                <a:spcPts val="1000"/>
              </a:spcBef>
              <a:spcAft>
                <a:spcPts val="0"/>
              </a:spcAft>
              <a:buSzPts val="1800"/>
              <a:buNone/>
            </a:pPr>
            <a:r>
              <a:rPr lang="en-US" b="1"/>
              <a:t>The goal is to find a sentence which serves as a deterrent for future crimes</a:t>
            </a:r>
            <a:endParaRPr/>
          </a:p>
          <a:p>
            <a:pPr marL="457200" lvl="0" indent="-342900" algn="l" rtl="0">
              <a:lnSpc>
                <a:spcPct val="110000"/>
              </a:lnSpc>
              <a:spcBef>
                <a:spcPts val="1000"/>
              </a:spcBef>
              <a:spcAft>
                <a:spcPts val="0"/>
              </a:spcAft>
              <a:buSzPts val="1800"/>
              <a:buChar char="•"/>
            </a:pPr>
            <a:r>
              <a:rPr lang="en-US"/>
              <a:t>We are likely to agree that this is a worthy goal</a:t>
            </a:r>
            <a:endParaRPr/>
          </a:p>
          <a:p>
            <a:pPr marL="114300" lvl="0" indent="0" algn="l" rtl="0">
              <a:lnSpc>
                <a:spcPct val="110000"/>
              </a:lnSpc>
              <a:spcBef>
                <a:spcPts val="1000"/>
              </a:spcBef>
              <a:spcAft>
                <a:spcPts val="0"/>
              </a:spcAft>
              <a:buSzPts val="1800"/>
              <a:buNone/>
            </a:pPr>
            <a:r>
              <a:rPr lang="en-US" b="1"/>
              <a:t>But</a:t>
            </a:r>
            <a:endParaRPr/>
          </a:p>
          <a:p>
            <a:pPr marL="457200" lvl="0" indent="-342900" algn="l" rtl="0">
              <a:lnSpc>
                <a:spcPct val="110000"/>
              </a:lnSpc>
              <a:spcBef>
                <a:spcPts val="1000"/>
              </a:spcBef>
              <a:spcAft>
                <a:spcPts val="0"/>
              </a:spcAft>
              <a:buSzPts val="1800"/>
              <a:buChar char="•"/>
            </a:pPr>
            <a:r>
              <a:rPr lang="en-US"/>
              <a:t>What if the data disproportionately reflects the higher arrest rates for minority males in low-income neighborhoods?</a:t>
            </a:r>
            <a:endParaRPr/>
          </a:p>
          <a:p>
            <a:pPr marL="457200" lvl="0" indent="-342900" algn="l" rtl="0">
              <a:lnSpc>
                <a:spcPct val="110000"/>
              </a:lnSpc>
              <a:spcBef>
                <a:spcPts val="1000"/>
              </a:spcBef>
              <a:spcAft>
                <a:spcPts val="0"/>
              </a:spcAft>
              <a:buSzPts val="1800"/>
              <a:buChar char="•"/>
            </a:pPr>
            <a:r>
              <a:rPr lang="en-US"/>
              <a:t>Our algorithm will perpetuate this pattern, even if it reflects a societal bias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21"/>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4800"/>
              <a:buNone/>
            </a:pPr>
            <a:r>
              <a:rPr lang="en-US"/>
              <a:t>Proxy Discrimination</a:t>
            </a:r>
            <a:endParaRPr/>
          </a:p>
        </p:txBody>
      </p:sp>
      <p:sp>
        <p:nvSpPr>
          <p:cNvPr id="343" name="Google Shape;343;p21"/>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SzPts val="1800"/>
              <a:buChar char="•"/>
            </a:pPr>
            <a:r>
              <a:rPr lang="en-US"/>
              <a:t>There are times when there exist patterns in the data which effectively</a:t>
            </a:r>
            <a:br>
              <a:rPr lang="en-US"/>
            </a:br>
            <a:r>
              <a:rPr lang="en-US"/>
              <a:t>group individual records into clusters by some attribute</a:t>
            </a:r>
            <a:endParaRPr/>
          </a:p>
          <a:p>
            <a:pPr marL="457200" lvl="0" indent="-342900" algn="l" rtl="0">
              <a:lnSpc>
                <a:spcPct val="110000"/>
              </a:lnSpc>
              <a:spcBef>
                <a:spcPts val="1000"/>
              </a:spcBef>
              <a:spcAft>
                <a:spcPts val="0"/>
              </a:spcAft>
              <a:buSzPts val="1800"/>
              <a:buChar char="•"/>
            </a:pPr>
            <a:r>
              <a:rPr lang="en-US"/>
              <a:t>When this happens based on some protected class (age, gender, race, etc…)</a:t>
            </a:r>
            <a:br>
              <a:rPr lang="en-US"/>
            </a:br>
            <a:r>
              <a:rPr lang="en-US"/>
              <a:t>we refer to this as </a:t>
            </a:r>
            <a:r>
              <a:rPr lang="en-US" b="1" i="1"/>
              <a:t>proxy discrimination</a:t>
            </a:r>
            <a:endParaRPr/>
          </a:p>
          <a:p>
            <a:pPr marL="457200" lvl="0" indent="-228600" algn="l" rtl="0">
              <a:lnSpc>
                <a:spcPct val="110000"/>
              </a:lnSpc>
              <a:spcBef>
                <a:spcPts val="1000"/>
              </a:spcBef>
              <a:spcAft>
                <a:spcPts val="0"/>
              </a:spcAft>
              <a:buSzPts val="1800"/>
              <a:buNone/>
            </a:pPr>
            <a:endParaRPr/>
          </a:p>
          <a:p>
            <a:pPr marL="457200" lvl="0" indent="-228600" algn="l" rtl="0">
              <a:lnSpc>
                <a:spcPct val="110000"/>
              </a:lnSpc>
              <a:spcBef>
                <a:spcPts val="1000"/>
              </a:spcBef>
              <a:spcAft>
                <a:spcPts val="0"/>
              </a:spcAft>
              <a:buSzPts val="1800"/>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48"/>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Proxy Discrimination</a:t>
            </a:r>
            <a:endParaRPr/>
          </a:p>
        </p:txBody>
      </p:sp>
      <p:sp>
        <p:nvSpPr>
          <p:cNvPr id="349" name="Google Shape;349;p48"/>
          <p:cNvSpPr txBox="1">
            <a:spLocks noGrp="1"/>
          </p:cNvSpPr>
          <p:nvPr>
            <p:ph type="body" idx="1"/>
          </p:nvPr>
        </p:nvSpPr>
        <p:spPr>
          <a:xfrm>
            <a:off x="550863" y="2113199"/>
            <a:ext cx="11090274" cy="3979625"/>
          </a:xfrm>
          <a:prstGeom prst="rect">
            <a:avLst/>
          </a:prstGeom>
          <a:blipFill rotWithShape="1">
            <a:blip r:embed="rId3">
              <a:alphaModFix/>
            </a:blip>
            <a:stretch>
              <a:fillRect l="-602"/>
            </a:stretch>
          </a:blip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9"/>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SzPts val="4800"/>
              <a:buNone/>
            </a:pPr>
            <a:r>
              <a:rPr lang="en-US"/>
              <a:t>Proxy Discrimination</a:t>
            </a:r>
            <a:endParaRPr/>
          </a:p>
        </p:txBody>
      </p:sp>
      <p:sp>
        <p:nvSpPr>
          <p:cNvPr id="355" name="Google Shape;355;p49"/>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114300" lvl="0" indent="0" algn="l" rtl="0">
              <a:lnSpc>
                <a:spcPct val="110000"/>
              </a:lnSpc>
              <a:spcBef>
                <a:spcPts val="1000"/>
              </a:spcBef>
              <a:spcAft>
                <a:spcPts val="0"/>
              </a:spcAft>
              <a:buSzPts val="1800"/>
              <a:buNone/>
            </a:pPr>
            <a:r>
              <a:rPr lang="en-US"/>
              <a:t>Sometimes those predictions have real-world consequences</a:t>
            </a:r>
            <a:endParaRPr/>
          </a:p>
          <a:p>
            <a:pPr marL="457200" lvl="0" indent="-342900" algn="l" rtl="0">
              <a:lnSpc>
                <a:spcPct val="110000"/>
              </a:lnSpc>
              <a:spcBef>
                <a:spcPts val="1000"/>
              </a:spcBef>
              <a:spcAft>
                <a:spcPts val="0"/>
              </a:spcAft>
              <a:buClr>
                <a:schemeClr val="lt1"/>
              </a:buClr>
              <a:buSzPts val="1800"/>
              <a:buChar char="•"/>
            </a:pPr>
            <a:r>
              <a:rPr lang="en-US"/>
              <a:t>What length of sentence should we impose for committing a crime?</a:t>
            </a:r>
            <a:endParaRPr/>
          </a:p>
          <a:p>
            <a:pPr marL="457200" lvl="0" indent="-342900" algn="l" rtl="0">
              <a:lnSpc>
                <a:spcPct val="110000"/>
              </a:lnSpc>
              <a:spcBef>
                <a:spcPts val="1000"/>
              </a:spcBef>
              <a:spcAft>
                <a:spcPts val="0"/>
              </a:spcAft>
              <a:buSzPts val="1800"/>
              <a:buChar char="•"/>
            </a:pPr>
            <a:r>
              <a:rPr lang="en-US"/>
              <a:t>Should we offer this person a job?  a loan? an admission to our school? </a:t>
            </a:r>
            <a:endParaRPr/>
          </a:p>
          <a:p>
            <a:pPr marL="457200" lvl="0" indent="-228600" algn="l" rtl="0">
              <a:lnSpc>
                <a:spcPct val="110000"/>
              </a:lnSpc>
              <a:spcBef>
                <a:spcPts val="1000"/>
              </a:spcBef>
              <a:spcAft>
                <a:spcPts val="0"/>
              </a:spcAft>
              <a:buSzPts val="1800"/>
              <a:buNone/>
            </a:pPr>
            <a:endParaRPr/>
          </a:p>
          <a:p>
            <a:pPr marL="457200" lvl="0" indent="-228600" algn="l" rtl="0">
              <a:lnSpc>
                <a:spcPct val="110000"/>
              </a:lnSpc>
              <a:spcBef>
                <a:spcPts val="1000"/>
              </a:spcBef>
              <a:spcAft>
                <a:spcPts val="0"/>
              </a:spcAft>
              <a:buSzPts val="1800"/>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9"/>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Conclusions</a:t>
            </a:r>
            <a:endParaRPr/>
          </a:p>
        </p:txBody>
      </p:sp>
      <p:sp>
        <p:nvSpPr>
          <p:cNvPr id="361" name="Google Shape;361;p39"/>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114300" lvl="0" indent="0" algn="l" rtl="0">
              <a:lnSpc>
                <a:spcPct val="110000"/>
              </a:lnSpc>
              <a:spcBef>
                <a:spcPts val="1000"/>
              </a:spcBef>
              <a:spcAft>
                <a:spcPts val="0"/>
              </a:spcAft>
              <a:buSzPts val="1800"/>
              <a:buNone/>
            </a:pPr>
            <a:r>
              <a:rPr lang="en-US"/>
              <a:t>The more data we collect and store, the more risk we take</a:t>
            </a:r>
            <a:endParaRPr/>
          </a:p>
          <a:p>
            <a:pPr marL="457200" lvl="0" indent="-342900" algn="l" rtl="0">
              <a:lnSpc>
                <a:spcPct val="110000"/>
              </a:lnSpc>
              <a:spcBef>
                <a:spcPts val="1000"/>
              </a:spcBef>
              <a:spcAft>
                <a:spcPts val="0"/>
              </a:spcAft>
              <a:buClr>
                <a:schemeClr val="lt1"/>
              </a:buClr>
              <a:buSzPts val="1800"/>
              <a:buChar char="•"/>
            </a:pPr>
            <a:r>
              <a:rPr lang="en-US"/>
              <a:t>When we collect sufficiently rare data, we expose individuals to privacy violations</a:t>
            </a:r>
            <a:endParaRPr/>
          </a:p>
          <a:p>
            <a:pPr marL="457200" lvl="0" indent="-342900" algn="l" rtl="0">
              <a:lnSpc>
                <a:spcPct val="110000"/>
              </a:lnSpc>
              <a:spcBef>
                <a:spcPts val="1000"/>
              </a:spcBef>
              <a:spcAft>
                <a:spcPts val="0"/>
              </a:spcAft>
              <a:buClr>
                <a:schemeClr val="lt1"/>
              </a:buClr>
              <a:buSzPts val="1800"/>
              <a:buChar char="•"/>
            </a:pPr>
            <a:r>
              <a:rPr lang="en-US"/>
              <a:t>When we reuse identifiers, we compromise the security of unrelated data</a:t>
            </a:r>
            <a:endParaRPr/>
          </a:p>
          <a:p>
            <a:pPr marL="457200" lvl="0" indent="-342900" algn="l" rtl="0">
              <a:lnSpc>
                <a:spcPct val="110000"/>
              </a:lnSpc>
              <a:spcBef>
                <a:spcPts val="1000"/>
              </a:spcBef>
              <a:spcAft>
                <a:spcPts val="0"/>
              </a:spcAft>
              <a:buClr>
                <a:schemeClr val="lt1"/>
              </a:buClr>
              <a:buSzPts val="1800"/>
              <a:buChar char="•"/>
            </a:pPr>
            <a:r>
              <a:rPr lang="en-US"/>
              <a:t>When we collect aggregate data, we enable proxy discrimination</a:t>
            </a:r>
            <a:endParaRPr/>
          </a:p>
          <a:p>
            <a:pPr marL="457200" lvl="0" indent="-228600" algn="l" rtl="0">
              <a:lnSpc>
                <a:spcPct val="110000"/>
              </a:lnSpc>
              <a:spcBef>
                <a:spcPts val="1000"/>
              </a:spcBef>
              <a:spcAft>
                <a:spcPts val="0"/>
              </a:spcAft>
              <a:buClr>
                <a:schemeClr val="lt1"/>
              </a:buClr>
              <a:buSzPts val="1800"/>
              <a:buNone/>
            </a:pPr>
            <a:endParaRPr/>
          </a:p>
          <a:p>
            <a:pPr marL="114300" lvl="0" indent="0" algn="l" rtl="0">
              <a:lnSpc>
                <a:spcPct val="110000"/>
              </a:lnSpc>
              <a:spcBef>
                <a:spcPts val="1000"/>
              </a:spcBef>
              <a:spcAft>
                <a:spcPts val="0"/>
              </a:spcAft>
              <a:buSzPts val="1800"/>
              <a:buNone/>
            </a:pPr>
            <a:r>
              <a:rPr lang="en-US"/>
              <a:t>As you navigate the online world, think about the implications of the data which is collected about you. </a:t>
            </a:r>
            <a:endParaRPr/>
          </a:p>
          <a:p>
            <a:pPr marL="457200" lvl="0" indent="-228600" algn="l" rtl="0">
              <a:lnSpc>
                <a:spcPct val="110000"/>
              </a:lnSpc>
              <a:spcBef>
                <a:spcPts val="1000"/>
              </a:spcBef>
              <a:spcAft>
                <a:spcPts val="0"/>
              </a:spcAft>
              <a:buClr>
                <a:schemeClr val="lt1"/>
              </a:buClr>
              <a:buSzPts val="1800"/>
              <a:buNone/>
            </a:pPr>
            <a:endParaRPr/>
          </a:p>
          <a:p>
            <a:pPr marL="457200" lvl="0" indent="-228600" algn="l" rtl="0">
              <a:lnSpc>
                <a:spcPct val="110000"/>
              </a:lnSpc>
              <a:spcBef>
                <a:spcPts val="1000"/>
              </a:spcBef>
              <a:spcAft>
                <a:spcPts val="0"/>
              </a:spcAft>
              <a:buClr>
                <a:schemeClr val="lt1"/>
              </a:buClr>
              <a:buSzPts val="1800"/>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0"/>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What can we do about it?</a:t>
            </a:r>
            <a:endParaRPr/>
          </a:p>
        </p:txBody>
      </p:sp>
      <p:sp>
        <p:nvSpPr>
          <p:cNvPr id="367" name="Google Shape;367;p50"/>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What Data we Collect</a:t>
            </a:r>
            <a:endParaRPr/>
          </a:p>
          <a:p>
            <a:pPr marL="457200" lvl="0" indent="-342900" algn="l" rtl="0">
              <a:lnSpc>
                <a:spcPct val="110000"/>
              </a:lnSpc>
              <a:spcBef>
                <a:spcPts val="1000"/>
              </a:spcBef>
              <a:spcAft>
                <a:spcPts val="0"/>
              </a:spcAft>
              <a:buClr>
                <a:schemeClr val="lt1"/>
              </a:buClr>
              <a:buSzPts val="1800"/>
              <a:buChar char="•"/>
            </a:pPr>
            <a:r>
              <a:rPr lang="en-US"/>
              <a:t>How we Collect and Store It</a:t>
            </a:r>
            <a:endParaRPr/>
          </a:p>
          <a:p>
            <a:pPr marL="457200" lvl="0" indent="-342900" algn="l" rtl="0">
              <a:lnSpc>
                <a:spcPct val="110000"/>
              </a:lnSpc>
              <a:spcBef>
                <a:spcPts val="1000"/>
              </a:spcBef>
              <a:spcAft>
                <a:spcPts val="0"/>
              </a:spcAft>
              <a:buClr>
                <a:schemeClr val="lt1"/>
              </a:buClr>
              <a:buSzPts val="1800"/>
              <a:buChar char="•"/>
            </a:pPr>
            <a:r>
              <a:rPr lang="en-US"/>
              <a:t>How We Allow It to be Viewed</a:t>
            </a:r>
            <a:endParaRPr/>
          </a:p>
          <a:p>
            <a:pPr marL="457200" lvl="0" indent="-228600" algn="l" rtl="0">
              <a:lnSpc>
                <a:spcPct val="110000"/>
              </a:lnSpc>
              <a:spcBef>
                <a:spcPts val="1000"/>
              </a:spcBef>
              <a:spcAft>
                <a:spcPts val="0"/>
              </a:spcAft>
              <a:buClr>
                <a:schemeClr val="lt1"/>
              </a:buClr>
              <a:buSzPts val="1800"/>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4"/>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An Activity:  Guess Who?</a:t>
            </a:r>
            <a:endParaRPr/>
          </a:p>
        </p:txBody>
      </p:sp>
      <p:pic>
        <p:nvPicPr>
          <p:cNvPr id="123" name="Google Shape;123;p4"/>
          <p:cNvPicPr preferRelativeResize="0">
            <a:picLocks noGrp="1"/>
          </p:cNvPicPr>
          <p:nvPr>
            <p:ph type="body" idx="1"/>
          </p:nvPr>
        </p:nvPicPr>
        <p:blipFill rotWithShape="1">
          <a:blip r:embed="rId3">
            <a:alphaModFix/>
          </a:blip>
          <a:srcRect l="9999" t="16388" r="29840" b="27431"/>
          <a:stretch/>
        </p:blipFill>
        <p:spPr>
          <a:xfrm>
            <a:off x="1437289" y="1371601"/>
            <a:ext cx="9317421" cy="52341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5"/>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An Activity:  Guess Who?</a:t>
            </a:r>
            <a:endParaRPr/>
          </a:p>
        </p:txBody>
      </p:sp>
      <p:sp>
        <p:nvSpPr>
          <p:cNvPr id="129" name="Google Shape;129;p5"/>
          <p:cNvSpPr txBox="1">
            <a:spLocks noGrp="1"/>
          </p:cNvSpPr>
          <p:nvPr>
            <p:ph type="body" idx="1"/>
          </p:nvPr>
        </p:nvSpPr>
        <p:spPr>
          <a:xfrm>
            <a:off x="550862" y="2097175"/>
            <a:ext cx="5435600" cy="3995650"/>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Grab a partner, and go to</a:t>
            </a:r>
            <a:endParaRPr/>
          </a:p>
          <a:p>
            <a:pPr marL="685800" lvl="1" indent="-228600" algn="l" rtl="0">
              <a:lnSpc>
                <a:spcPct val="110000"/>
              </a:lnSpc>
              <a:spcBef>
                <a:spcPts val="1300"/>
              </a:spcBef>
              <a:spcAft>
                <a:spcPts val="0"/>
              </a:spcAft>
              <a:buClr>
                <a:schemeClr val="lt1"/>
              </a:buClr>
              <a:buSzPts val="1600"/>
              <a:buChar char="•"/>
            </a:pPr>
            <a:r>
              <a:rPr lang="en-US" u="sng">
                <a:solidFill>
                  <a:schemeClr val="hlink"/>
                </a:solidFill>
                <a:hlinkClick r:id="rId3"/>
              </a:rPr>
              <a:t>https://www.crazygames.com/game/guess-who-multiplayer</a:t>
            </a:r>
            <a:endParaRPr/>
          </a:p>
          <a:p>
            <a:pPr marL="228600" lvl="0" indent="-228600" algn="l" rtl="0">
              <a:lnSpc>
                <a:spcPct val="110000"/>
              </a:lnSpc>
              <a:spcBef>
                <a:spcPts val="1800"/>
              </a:spcBef>
              <a:spcAft>
                <a:spcPts val="0"/>
              </a:spcAft>
              <a:buClr>
                <a:schemeClr val="lt1"/>
              </a:buClr>
              <a:buSzPts val="2400"/>
              <a:buChar char="•"/>
            </a:pPr>
            <a:r>
              <a:rPr lang="en-US"/>
              <a:t>Create a game and play against one another</a:t>
            </a:r>
            <a:endParaRPr/>
          </a:p>
          <a:p>
            <a:pPr marL="685800" lvl="1" indent="-228600" algn="l" rtl="0">
              <a:lnSpc>
                <a:spcPct val="110000"/>
              </a:lnSpc>
              <a:spcBef>
                <a:spcPts val="1300"/>
              </a:spcBef>
              <a:spcAft>
                <a:spcPts val="0"/>
              </a:spcAft>
              <a:buClr>
                <a:schemeClr val="lt1"/>
              </a:buClr>
              <a:buSzPts val="1600"/>
              <a:buChar char="•"/>
            </a:pPr>
            <a:r>
              <a:rPr lang="en-US"/>
              <a:t>As you do this, think about what you are doing as you select questions</a:t>
            </a:r>
            <a:endParaRPr/>
          </a:p>
          <a:p>
            <a:pPr marL="685800" lvl="1" indent="-228600" algn="l" rtl="0">
              <a:lnSpc>
                <a:spcPct val="110000"/>
              </a:lnSpc>
              <a:spcBef>
                <a:spcPts val="1300"/>
              </a:spcBef>
              <a:spcAft>
                <a:spcPts val="0"/>
              </a:spcAft>
              <a:buClr>
                <a:schemeClr val="lt1"/>
              </a:buClr>
              <a:buSzPts val="1600"/>
              <a:buChar char="•"/>
            </a:pPr>
            <a:r>
              <a:rPr lang="en-US"/>
              <a:t>How does this relate to a database?</a:t>
            </a:r>
            <a:endParaRPr/>
          </a:p>
          <a:p>
            <a:pPr marL="685800" lvl="1" indent="-228600" algn="l" rtl="0">
              <a:lnSpc>
                <a:spcPct val="110000"/>
              </a:lnSpc>
              <a:spcBef>
                <a:spcPts val="1300"/>
              </a:spcBef>
              <a:spcAft>
                <a:spcPts val="0"/>
              </a:spcAft>
              <a:buClr>
                <a:schemeClr val="lt1"/>
              </a:buClr>
              <a:buSzPts val="1600"/>
              <a:buChar char="•"/>
            </a:pPr>
            <a:r>
              <a:rPr lang="en-US"/>
              <a:t>How does this relate to collecting data about objects of any kind?</a:t>
            </a:r>
            <a:endParaRPr/>
          </a:p>
        </p:txBody>
      </p:sp>
      <p:pic>
        <p:nvPicPr>
          <p:cNvPr id="130" name="Google Shape;130;p5"/>
          <p:cNvPicPr preferRelativeResize="0">
            <a:picLocks noGrp="1"/>
          </p:cNvPicPr>
          <p:nvPr>
            <p:ph type="body" idx="2"/>
          </p:nvPr>
        </p:nvPicPr>
        <p:blipFill rotWithShape="1">
          <a:blip r:embed="rId4">
            <a:alphaModFix/>
          </a:blip>
          <a:srcRect l="9999" t="16388" r="29840" b="27431"/>
          <a:stretch/>
        </p:blipFill>
        <p:spPr>
          <a:xfrm>
            <a:off x="6205538" y="2667286"/>
            <a:ext cx="5435600" cy="28553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38"/>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How did you do?</a:t>
            </a:r>
            <a:endParaRPr/>
          </a:p>
        </p:txBody>
      </p:sp>
      <p:sp>
        <p:nvSpPr>
          <p:cNvPr id="136" name="Google Shape;136;p38"/>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457200" lvl="0" indent="-342900" algn="l" rtl="0">
              <a:lnSpc>
                <a:spcPct val="110000"/>
              </a:lnSpc>
              <a:spcBef>
                <a:spcPts val="1000"/>
              </a:spcBef>
              <a:spcAft>
                <a:spcPts val="0"/>
              </a:spcAft>
              <a:buClr>
                <a:schemeClr val="lt1"/>
              </a:buClr>
              <a:buSzPts val="1800"/>
              <a:buChar char="•"/>
            </a:pPr>
            <a:r>
              <a:rPr lang="en-US"/>
              <a:t>Were you able to guess the right character?</a:t>
            </a:r>
            <a:endParaRPr/>
          </a:p>
          <a:p>
            <a:pPr marL="457200" lvl="0" indent="-342900" algn="l" rtl="0">
              <a:lnSpc>
                <a:spcPct val="110000"/>
              </a:lnSpc>
              <a:spcBef>
                <a:spcPts val="1000"/>
              </a:spcBef>
              <a:spcAft>
                <a:spcPts val="0"/>
              </a:spcAft>
              <a:buClr>
                <a:schemeClr val="lt1"/>
              </a:buClr>
              <a:buSzPts val="1800"/>
              <a:buChar char="•"/>
            </a:pPr>
            <a:r>
              <a:rPr lang="en-US"/>
              <a:t>How many questions did you have to ask?</a:t>
            </a:r>
            <a:endParaRPr/>
          </a:p>
          <a:p>
            <a:pPr marL="457200" lvl="0" indent="-342900" algn="l" rtl="0">
              <a:lnSpc>
                <a:spcPct val="110000"/>
              </a:lnSpc>
              <a:spcBef>
                <a:spcPts val="1000"/>
              </a:spcBef>
              <a:spcAft>
                <a:spcPts val="0"/>
              </a:spcAft>
              <a:buClr>
                <a:schemeClr val="lt1"/>
              </a:buClr>
              <a:buSzPts val="1800"/>
              <a:buChar char="•"/>
            </a:pPr>
            <a:r>
              <a:rPr lang="en-US"/>
              <a:t>Which questions were most useful?</a:t>
            </a:r>
            <a:endParaRPr/>
          </a:p>
          <a:p>
            <a:pPr marL="457200" lvl="0" indent="-342900" algn="l" rtl="0">
              <a:lnSpc>
                <a:spcPct val="110000"/>
              </a:lnSpc>
              <a:spcBef>
                <a:spcPts val="1000"/>
              </a:spcBef>
              <a:spcAft>
                <a:spcPts val="0"/>
              </a:spcAft>
              <a:buClr>
                <a:schemeClr val="lt1"/>
              </a:buClr>
              <a:buSzPts val="1800"/>
              <a:buChar char="•"/>
            </a:pPr>
            <a:r>
              <a:rPr lang="en-US"/>
              <a:t>What did you observe about playing the game?</a:t>
            </a:r>
            <a:endParaRPr/>
          </a:p>
          <a:p>
            <a:pPr marL="457200" lvl="0" indent="-342900" algn="l" rtl="0">
              <a:lnSpc>
                <a:spcPct val="110000"/>
              </a:lnSpc>
              <a:spcBef>
                <a:spcPts val="1000"/>
              </a:spcBef>
              <a:spcAft>
                <a:spcPts val="0"/>
              </a:spcAft>
              <a:buClr>
                <a:schemeClr val="lt1"/>
              </a:buClr>
              <a:buSzPts val="1800"/>
              <a:buChar char="•"/>
            </a:pPr>
            <a:r>
              <a:rPr lang="en-US"/>
              <a:t>How do you think this relates to identification?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3"/>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An Ontological Question</a:t>
            </a:r>
            <a:endParaRPr/>
          </a:p>
        </p:txBody>
      </p:sp>
      <p:sp>
        <p:nvSpPr>
          <p:cNvPr id="142" name="Google Shape;142;p3"/>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0" lvl="0" indent="0" algn="l" rtl="0">
              <a:lnSpc>
                <a:spcPct val="110000"/>
              </a:lnSpc>
              <a:spcBef>
                <a:spcPts val="0"/>
              </a:spcBef>
              <a:spcAft>
                <a:spcPts val="0"/>
              </a:spcAft>
              <a:buClr>
                <a:schemeClr val="lt1"/>
              </a:buClr>
              <a:buSzPct val="108108"/>
              <a:buNone/>
            </a:pPr>
            <a:r>
              <a:rPr lang="en-US" i="1"/>
              <a:t>What does it mean to identify?</a:t>
            </a:r>
            <a:endParaRPr/>
          </a:p>
          <a:p>
            <a:pPr marL="228600" lvl="0" indent="-228600" algn="l" rtl="0">
              <a:lnSpc>
                <a:spcPct val="110000"/>
              </a:lnSpc>
              <a:spcBef>
                <a:spcPts val="1800"/>
              </a:spcBef>
              <a:spcAft>
                <a:spcPts val="0"/>
              </a:spcAft>
              <a:buClr>
                <a:schemeClr val="lt1"/>
              </a:buClr>
              <a:buSzPct val="108108"/>
              <a:buChar char="•"/>
            </a:pPr>
            <a:r>
              <a:rPr lang="en-US"/>
              <a:t>This depends on perspective</a:t>
            </a:r>
            <a:endParaRPr/>
          </a:p>
          <a:p>
            <a:pPr marL="685800" lvl="1" indent="-228600" algn="l" rtl="0">
              <a:lnSpc>
                <a:spcPct val="110000"/>
              </a:lnSpc>
              <a:spcBef>
                <a:spcPts val="1300"/>
              </a:spcBef>
              <a:spcAft>
                <a:spcPts val="0"/>
              </a:spcAft>
              <a:buClr>
                <a:schemeClr val="lt1"/>
              </a:buClr>
              <a:buSzPct val="108108"/>
              <a:buChar char="•"/>
            </a:pPr>
            <a:r>
              <a:rPr lang="en-US"/>
              <a:t>To distinguish </a:t>
            </a:r>
            <a:r>
              <a:rPr lang="en-US" b="1"/>
              <a:t>one</a:t>
            </a:r>
            <a:r>
              <a:rPr lang="en-US"/>
              <a:t> thing from all other things</a:t>
            </a:r>
            <a:endParaRPr/>
          </a:p>
          <a:p>
            <a:pPr marL="685800" lvl="1" indent="-228600" algn="l" rtl="0">
              <a:lnSpc>
                <a:spcPct val="110000"/>
              </a:lnSpc>
              <a:spcBef>
                <a:spcPts val="1300"/>
              </a:spcBef>
              <a:spcAft>
                <a:spcPts val="0"/>
              </a:spcAft>
              <a:buClr>
                <a:schemeClr val="lt1"/>
              </a:buClr>
              <a:buSzPct val="108108"/>
              <a:buChar char="•"/>
            </a:pPr>
            <a:r>
              <a:rPr lang="en-US"/>
              <a:t>To distinguish </a:t>
            </a:r>
            <a:r>
              <a:rPr lang="en-US" b="1"/>
              <a:t>all </a:t>
            </a:r>
            <a:r>
              <a:rPr lang="en-US"/>
              <a:t>things from all other things</a:t>
            </a:r>
            <a:endParaRPr/>
          </a:p>
          <a:p>
            <a:pPr marL="228600" lvl="0" indent="-228600" algn="l" rtl="0">
              <a:lnSpc>
                <a:spcPct val="110000"/>
              </a:lnSpc>
              <a:spcBef>
                <a:spcPts val="1800"/>
              </a:spcBef>
              <a:spcAft>
                <a:spcPts val="0"/>
              </a:spcAft>
              <a:buClr>
                <a:schemeClr val="lt1"/>
              </a:buClr>
              <a:buSzPct val="108108"/>
              <a:buChar char="•"/>
            </a:pPr>
            <a:r>
              <a:rPr lang="en-US"/>
              <a:t>Computing systems are organized on the second of those two ideas because it necessarily implies the first</a:t>
            </a:r>
            <a:endParaRPr/>
          </a:p>
          <a:p>
            <a:pPr marL="228600" lvl="0" indent="-228600" algn="l" rtl="0">
              <a:lnSpc>
                <a:spcPct val="110000"/>
              </a:lnSpc>
              <a:spcBef>
                <a:spcPts val="1800"/>
              </a:spcBef>
              <a:spcAft>
                <a:spcPts val="0"/>
              </a:spcAft>
              <a:buClr>
                <a:schemeClr val="lt1"/>
              </a:buClr>
              <a:buSzPct val="108108"/>
              <a:buChar char="•"/>
            </a:pPr>
            <a:r>
              <a:rPr lang="en-US"/>
              <a:t>Many social issues, however, are influenced by the first one, yet this concept is labelled a misconception that students carry into their learning about primary keys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6"/>
          <p:cNvSpPr txBox="1">
            <a:spLocks noGrp="1"/>
          </p:cNvSpPr>
          <p:nvPr>
            <p:ph type="title"/>
          </p:nvPr>
        </p:nvSpPr>
        <p:spPr>
          <a:xfrm>
            <a:off x="550863" y="549275"/>
            <a:ext cx="11090274" cy="1332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4800"/>
              <a:buFont typeface="Avenir"/>
              <a:buNone/>
            </a:pPr>
            <a:r>
              <a:rPr lang="en-US"/>
              <a:t>Guess Who? is in Essence a Database</a:t>
            </a:r>
            <a:endParaRPr/>
          </a:p>
        </p:txBody>
      </p:sp>
      <p:graphicFrame>
        <p:nvGraphicFramePr>
          <p:cNvPr id="148" name="Google Shape;148;p6"/>
          <p:cNvGraphicFramePr/>
          <p:nvPr/>
        </p:nvGraphicFramePr>
        <p:xfrm>
          <a:off x="550862" y="1430891"/>
          <a:ext cx="3000000" cy="3000000"/>
        </p:xfrm>
        <a:graphic>
          <a:graphicData uri="http://schemas.openxmlformats.org/drawingml/2006/table">
            <a:tbl>
              <a:tblPr firstRow="1" firstCol="1" bandRow="1">
                <a:noFill/>
                <a:tableStyleId>{8A8C4045-4DE1-43F7-AA40-4E1FEEA3111D}</a:tableStyleId>
              </a:tblPr>
              <a:tblGrid>
                <a:gridCol w="841325">
                  <a:extLst>
                    <a:ext uri="{9D8B030D-6E8A-4147-A177-3AD203B41FA5}">
                      <a16:colId xmlns:a16="http://schemas.microsoft.com/office/drawing/2014/main" val="20000"/>
                    </a:ext>
                  </a:extLst>
                </a:gridCol>
                <a:gridCol w="420375">
                  <a:extLst>
                    <a:ext uri="{9D8B030D-6E8A-4147-A177-3AD203B41FA5}">
                      <a16:colId xmlns:a16="http://schemas.microsoft.com/office/drawing/2014/main" val="20001"/>
                    </a:ext>
                  </a:extLst>
                </a:gridCol>
                <a:gridCol w="751300">
                  <a:extLst>
                    <a:ext uri="{9D8B030D-6E8A-4147-A177-3AD203B41FA5}">
                      <a16:colId xmlns:a16="http://schemas.microsoft.com/office/drawing/2014/main" val="20002"/>
                    </a:ext>
                  </a:extLst>
                </a:gridCol>
                <a:gridCol w="936225">
                  <a:extLst>
                    <a:ext uri="{9D8B030D-6E8A-4147-A177-3AD203B41FA5}">
                      <a16:colId xmlns:a16="http://schemas.microsoft.com/office/drawing/2014/main" val="20003"/>
                    </a:ext>
                  </a:extLst>
                </a:gridCol>
                <a:gridCol w="726975">
                  <a:extLst>
                    <a:ext uri="{9D8B030D-6E8A-4147-A177-3AD203B41FA5}">
                      <a16:colId xmlns:a16="http://schemas.microsoft.com/office/drawing/2014/main" val="20004"/>
                    </a:ext>
                  </a:extLst>
                </a:gridCol>
                <a:gridCol w="875400">
                  <a:extLst>
                    <a:ext uri="{9D8B030D-6E8A-4147-A177-3AD203B41FA5}">
                      <a16:colId xmlns:a16="http://schemas.microsoft.com/office/drawing/2014/main" val="20005"/>
                    </a:ext>
                  </a:extLst>
                </a:gridCol>
                <a:gridCol w="870525">
                  <a:extLst>
                    <a:ext uri="{9D8B030D-6E8A-4147-A177-3AD203B41FA5}">
                      <a16:colId xmlns:a16="http://schemas.microsoft.com/office/drawing/2014/main" val="20006"/>
                    </a:ext>
                  </a:extLst>
                </a:gridCol>
                <a:gridCol w="585825">
                  <a:extLst>
                    <a:ext uri="{9D8B030D-6E8A-4147-A177-3AD203B41FA5}">
                      <a16:colId xmlns:a16="http://schemas.microsoft.com/office/drawing/2014/main" val="20007"/>
                    </a:ext>
                  </a:extLst>
                </a:gridCol>
                <a:gridCol w="1319800">
                  <a:extLst>
                    <a:ext uri="{9D8B030D-6E8A-4147-A177-3AD203B41FA5}">
                      <a16:colId xmlns:a16="http://schemas.microsoft.com/office/drawing/2014/main" val="20008"/>
                    </a:ext>
                  </a:extLst>
                </a:gridCol>
              </a:tblGrid>
              <a:tr h="170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Name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Eyewear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Adornment</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Earrings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Facial 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Headwear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Hair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MouthOpen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Chantal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Eric</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Alex</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Bob</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Paul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Frank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Zoe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Gray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Buba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0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Rita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Purple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Rick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Goatee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Antoine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John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Black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Chap</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4"/>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Evelyn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5"/>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Lady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Brown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6"/>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Samantha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Necklace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Bandana</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7"/>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Jenny</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F</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8"/>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Javier</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Headband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19"/>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Evan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Moustache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0"/>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Mathias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Glasses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Sand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1"/>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Michael</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Blond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2"/>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Hank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Tie</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Bunny Ears</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Pink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Y</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3"/>
                  </a:ext>
                </a:extLst>
              </a:tr>
              <a:tr h="184800">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Vito</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Mask</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Beard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Bald</a:t>
                      </a:r>
                      <a:endParaRPr sz="1100" u="none" strike="noStrike" cap="none">
                        <a:latin typeface="Calibri"/>
                        <a:ea typeface="Calibri"/>
                        <a:cs typeface="Calibri"/>
                        <a:sym typeface="Calibri"/>
                      </a:endParaRPr>
                    </a:p>
                  </a:txBody>
                  <a:tcPr marL="73925" marR="73925" marT="0" marB="0" anchor="b"/>
                </a:tc>
                <a:tc>
                  <a:txBody>
                    <a:bodyPr/>
                    <a:lstStyle/>
                    <a:p>
                      <a:pPr marL="0" marR="0" lvl="0" indent="0" algn="l" rtl="0">
                        <a:lnSpc>
                          <a:spcPct val="107000"/>
                        </a:lnSpc>
                        <a:spcBef>
                          <a:spcPts val="0"/>
                        </a:spcBef>
                        <a:spcAft>
                          <a:spcPts val="0"/>
                        </a:spcAft>
                        <a:buClr>
                          <a:srgbClr val="000000"/>
                        </a:buClr>
                        <a:buSzPts val="1100"/>
                        <a:buFont typeface="Arial"/>
                        <a:buNone/>
                      </a:pPr>
                      <a:r>
                        <a:rPr lang="en-US" sz="1100" u="none" strike="noStrike" cap="none"/>
                        <a:t>N</a:t>
                      </a:r>
                      <a:endParaRPr sz="1100" u="none" strike="noStrike" cap="none">
                        <a:latin typeface="Calibri"/>
                        <a:ea typeface="Calibri"/>
                        <a:cs typeface="Calibri"/>
                        <a:sym typeface="Calibri"/>
                      </a:endParaRPr>
                    </a:p>
                  </a:txBody>
                  <a:tcPr marL="73925" marR="73925" marT="0" marB="0" anchor="b"/>
                </a:tc>
                <a:extLst>
                  <a:ext uri="{0D108BD9-81ED-4DB2-BD59-A6C34878D82A}">
                    <a16:rowId xmlns:a16="http://schemas.microsoft.com/office/drawing/2014/main" val="10024"/>
                  </a:ext>
                </a:extLst>
              </a:tr>
            </a:tbl>
          </a:graphicData>
        </a:graphic>
      </p:graphicFrame>
      <p:pic>
        <p:nvPicPr>
          <p:cNvPr id="149" name="Google Shape;149;p6"/>
          <p:cNvPicPr preferRelativeResize="0">
            <a:picLocks noGrp="1"/>
          </p:cNvPicPr>
          <p:nvPr>
            <p:ph type="body" idx="2"/>
          </p:nvPr>
        </p:nvPicPr>
        <p:blipFill rotWithShape="1">
          <a:blip r:embed="rId3">
            <a:alphaModFix/>
          </a:blip>
          <a:srcRect l="19419" t="16389" r="48688" b="33232"/>
          <a:stretch/>
        </p:blipFill>
        <p:spPr>
          <a:xfrm>
            <a:off x="8183195" y="2579689"/>
            <a:ext cx="3611641" cy="3209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7"/>
          <p:cNvSpPr txBox="1">
            <a:spLocks noGrp="1"/>
          </p:cNvSpPr>
          <p:nvPr>
            <p:ph type="title"/>
          </p:nvPr>
        </p:nvSpPr>
        <p:spPr>
          <a:xfrm>
            <a:off x="550862" y="549275"/>
            <a:ext cx="11091600" cy="1332000"/>
          </a:xfrm>
          <a:prstGeom prst="rect">
            <a:avLst/>
          </a:prstGeom>
          <a:noFill/>
          <a:ln>
            <a:noFill/>
          </a:ln>
        </p:spPr>
        <p:txBody>
          <a:bodyPr spcFirstLastPara="1" wrap="square" lIns="0" tIns="0" rIns="0" bIns="0" anchor="t" anchorCtr="0">
            <a:normAutofit fontScale="90000"/>
          </a:bodyPr>
          <a:lstStyle/>
          <a:p>
            <a:pPr marL="0" lvl="0" indent="0" algn="l" rtl="0">
              <a:lnSpc>
                <a:spcPct val="100000"/>
              </a:lnSpc>
              <a:spcBef>
                <a:spcPts val="0"/>
              </a:spcBef>
              <a:spcAft>
                <a:spcPts val="0"/>
              </a:spcAft>
              <a:buClr>
                <a:schemeClr val="lt1"/>
              </a:buClr>
              <a:buSzPct val="100000"/>
              <a:buFont typeface="Avenir"/>
              <a:buNone/>
            </a:pPr>
            <a:r>
              <a:rPr lang="en-US"/>
              <a:t>Does Playing Guess Who? Act Like a Database?</a:t>
            </a:r>
            <a:endParaRPr/>
          </a:p>
        </p:txBody>
      </p:sp>
      <p:sp>
        <p:nvSpPr>
          <p:cNvPr id="155" name="Google Shape;155;p7"/>
          <p:cNvSpPr txBox="1">
            <a:spLocks noGrp="1"/>
          </p:cNvSpPr>
          <p:nvPr>
            <p:ph type="body" idx="1"/>
          </p:nvPr>
        </p:nvSpPr>
        <p:spPr>
          <a:xfrm>
            <a:off x="550863" y="2113199"/>
            <a:ext cx="11090274" cy="3979625"/>
          </a:xfrm>
          <a:prstGeom prst="rect">
            <a:avLst/>
          </a:prstGeom>
          <a:noFill/>
          <a:ln>
            <a:noFill/>
          </a:ln>
        </p:spPr>
        <p:txBody>
          <a:bodyPr spcFirstLastPara="1" wrap="square" lIns="0" tIns="0" rIns="0" bIns="0" anchor="t" anchorCtr="0">
            <a:normAutofit/>
          </a:bodyPr>
          <a:lstStyle/>
          <a:p>
            <a:pPr marL="228600" lvl="0" indent="-228600" algn="l" rtl="0">
              <a:lnSpc>
                <a:spcPct val="110000"/>
              </a:lnSpc>
              <a:spcBef>
                <a:spcPts val="0"/>
              </a:spcBef>
              <a:spcAft>
                <a:spcPts val="0"/>
              </a:spcAft>
              <a:buClr>
                <a:schemeClr val="lt1"/>
              </a:buClr>
              <a:buSzPts val="2400"/>
              <a:buChar char="•"/>
            </a:pPr>
            <a:r>
              <a:rPr lang="en-US"/>
              <a:t>Not at all (at the identity level)</a:t>
            </a:r>
            <a:endParaRPr/>
          </a:p>
          <a:p>
            <a:pPr marL="685800" lvl="1" indent="-228600" algn="l" rtl="0">
              <a:lnSpc>
                <a:spcPct val="110000"/>
              </a:lnSpc>
              <a:spcBef>
                <a:spcPts val="1300"/>
              </a:spcBef>
              <a:spcAft>
                <a:spcPts val="0"/>
              </a:spcAft>
              <a:buClr>
                <a:schemeClr val="lt1"/>
              </a:buClr>
              <a:buSzPts val="1600"/>
              <a:buChar char="•"/>
            </a:pPr>
            <a:r>
              <a:rPr lang="en-US"/>
              <a:t>If we treated it like a database when we played it, we could literally ask a question about each table column, and arrive at the answer (that’s the very notion of a tuple)</a:t>
            </a:r>
            <a:endParaRPr/>
          </a:p>
          <a:p>
            <a:pPr marL="685800" lvl="1" indent="-228600" algn="l" rtl="0">
              <a:lnSpc>
                <a:spcPct val="110000"/>
              </a:lnSpc>
              <a:spcBef>
                <a:spcPts val="1300"/>
              </a:spcBef>
              <a:spcAft>
                <a:spcPts val="0"/>
              </a:spcAft>
              <a:buClr>
                <a:schemeClr val="lt1"/>
              </a:buClr>
              <a:buSzPts val="1600"/>
              <a:buChar char="•"/>
            </a:pPr>
            <a:r>
              <a:rPr lang="en-US"/>
              <a:t>We win at that game by placing lots of filters on the dataset</a:t>
            </a:r>
            <a:endParaRPr/>
          </a:p>
          <a:p>
            <a:pPr marL="685800" lvl="1" indent="-228600" algn="l" rtl="0">
              <a:lnSpc>
                <a:spcPct val="110000"/>
              </a:lnSpc>
              <a:spcBef>
                <a:spcPts val="1300"/>
              </a:spcBef>
              <a:spcAft>
                <a:spcPts val="0"/>
              </a:spcAft>
              <a:buClr>
                <a:schemeClr val="lt1"/>
              </a:buClr>
              <a:buSzPts val="1600"/>
              <a:buChar char="•"/>
            </a:pPr>
            <a:r>
              <a:rPr lang="en-US"/>
              <a:t>As those filters get stronger and stronger (relative to the data), we eventually isolate records</a:t>
            </a:r>
            <a:endParaRPr/>
          </a:p>
          <a:p>
            <a:pPr marL="1143000" lvl="2" indent="-228600" algn="l" rtl="0">
              <a:lnSpc>
                <a:spcPct val="110000"/>
              </a:lnSpc>
              <a:spcBef>
                <a:spcPts val="1300"/>
              </a:spcBef>
              <a:spcAft>
                <a:spcPts val="0"/>
              </a:spcAft>
              <a:buClr>
                <a:schemeClr val="lt1"/>
              </a:buClr>
              <a:buSzPts val="1600"/>
              <a:buChar char="•"/>
            </a:pPr>
            <a:r>
              <a:rPr lang="en-US"/>
              <a:t>This achieves our </a:t>
            </a:r>
            <a:r>
              <a:rPr lang="en-US" b="1"/>
              <a:t>one is identifiable from all </a:t>
            </a:r>
            <a:r>
              <a:rPr lang="en-US"/>
              <a:t>standard</a:t>
            </a:r>
            <a:endParaRPr/>
          </a:p>
          <a:p>
            <a:pPr marL="1143000" lvl="2" indent="-228600" algn="l" rtl="0">
              <a:lnSpc>
                <a:spcPct val="110000"/>
              </a:lnSpc>
              <a:spcBef>
                <a:spcPts val="1300"/>
              </a:spcBef>
              <a:spcAft>
                <a:spcPts val="0"/>
              </a:spcAft>
              <a:buClr>
                <a:schemeClr val="lt1"/>
              </a:buClr>
              <a:buSzPts val="1600"/>
              <a:buChar char="•"/>
            </a:pPr>
            <a:r>
              <a:rPr lang="en-US"/>
              <a:t>The game wants us to achieve this in the least number of steps possible</a:t>
            </a:r>
            <a:endParaRPr/>
          </a:p>
          <a:p>
            <a:pPr marL="228600" lvl="0" indent="-228600" algn="l" rtl="0">
              <a:lnSpc>
                <a:spcPct val="110000"/>
              </a:lnSpc>
              <a:spcBef>
                <a:spcPts val="1800"/>
              </a:spcBef>
              <a:spcAft>
                <a:spcPts val="0"/>
              </a:spcAft>
              <a:buClr>
                <a:schemeClr val="lt1"/>
              </a:buClr>
              <a:buSzPts val="2400"/>
              <a:buChar char="•"/>
            </a:pPr>
            <a:r>
              <a:rPr lang="en-US"/>
              <a:t>This reflects intersecting sets (a query concept in a database)</a:t>
            </a:r>
            <a:endParaRPr/>
          </a:p>
          <a:p>
            <a:pPr marL="685800" lvl="1" indent="-228600" algn="l" rtl="0">
              <a:lnSpc>
                <a:spcPct val="110000"/>
              </a:lnSpc>
              <a:spcBef>
                <a:spcPts val="1300"/>
              </a:spcBef>
              <a:spcAft>
                <a:spcPts val="0"/>
              </a:spcAft>
              <a:buClr>
                <a:schemeClr val="lt1"/>
              </a:buClr>
              <a:buSzPts val="1600"/>
              <a:buChar char="•"/>
            </a:pPr>
            <a:r>
              <a:rPr lang="en-US"/>
              <a:t>That process is similar to what we might do cognitively – I don’t care about universal identity, but rather individual identity</a:t>
            </a:r>
            <a:endParaRPr/>
          </a:p>
          <a:p>
            <a:pPr marL="685800" lvl="1" indent="-134619" algn="l" rtl="0">
              <a:lnSpc>
                <a:spcPct val="110000"/>
              </a:lnSpc>
              <a:spcBef>
                <a:spcPts val="1300"/>
              </a:spcBef>
              <a:spcAft>
                <a:spcPts val="0"/>
              </a:spcAft>
              <a:buClr>
                <a:schemeClr val="lt1"/>
              </a:buClr>
              <a:buSzPts val="1600"/>
              <a:buNone/>
            </a:pPr>
            <a:endParaRPr/>
          </a:p>
          <a:p>
            <a:pPr marL="228600" lvl="0" indent="-87629" algn="l" rtl="0">
              <a:lnSpc>
                <a:spcPct val="110000"/>
              </a:lnSpc>
              <a:spcBef>
                <a:spcPts val="1800"/>
              </a:spcBef>
              <a:spcAft>
                <a:spcPts val="0"/>
              </a:spcAft>
              <a:buClr>
                <a:schemeClr val="lt1"/>
              </a:buClr>
              <a:buSzPts val="2400"/>
              <a:buNone/>
            </a:pPr>
            <a:endParaRPr/>
          </a:p>
        </p:txBody>
      </p:sp>
    </p:spTree>
  </p:cSld>
  <p:clrMapOvr>
    <a:masterClrMapping/>
  </p:clrMapOvr>
</p:sld>
</file>

<file path=ppt/theme/theme1.xml><?xml version="1.0" encoding="utf-8"?>
<a:theme xmlns:a="http://schemas.openxmlformats.org/drawingml/2006/main" name="3DFloatVTI">
  <a:themeElements>
    <a:clrScheme name="Float">
      <a:dk1>
        <a:srgbClr val="000000"/>
      </a:dk1>
      <a:lt1>
        <a:srgbClr val="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9887</Words>
  <Application>Microsoft Office PowerPoint</Application>
  <PresentationFormat>Widescreen</PresentationFormat>
  <Paragraphs>916</Paragraphs>
  <Slides>38</Slides>
  <Notes>38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Avenir</vt:lpstr>
      <vt:lpstr>Calibri</vt:lpstr>
      <vt:lpstr>3DFloatVTI</vt:lpstr>
      <vt:lpstr>Identification:  A Teaching Moment for Privacy and Databases</vt:lpstr>
      <vt:lpstr>Pop Culture Reference:  The Masked Singer</vt:lpstr>
      <vt:lpstr>Learning Database Construction Hides an Issue</vt:lpstr>
      <vt:lpstr>An Activity:  Guess Who?</vt:lpstr>
      <vt:lpstr>An Activity:  Guess Who?</vt:lpstr>
      <vt:lpstr>How did you do?</vt:lpstr>
      <vt:lpstr>An Ontological Question</vt:lpstr>
      <vt:lpstr>Guess Who? is in Essence a Database</vt:lpstr>
      <vt:lpstr>Does Playing Guess Who? Act Like a Database?</vt:lpstr>
      <vt:lpstr>Searching for Uniqueness</vt:lpstr>
      <vt:lpstr>The Case of Rita and Joe</vt:lpstr>
      <vt:lpstr>How is This Impactful?</vt:lpstr>
      <vt:lpstr>Nexus with Society:  Privacy</vt:lpstr>
      <vt:lpstr>Privacy is Both a Legal and Ethical Issue</vt:lpstr>
      <vt:lpstr>Confidential vs. Anonymous</vt:lpstr>
      <vt:lpstr>What Do You Think?</vt:lpstr>
      <vt:lpstr>This Can be Quite Bad…</vt:lpstr>
      <vt:lpstr>…but it might not always be a Bad Thing</vt:lpstr>
      <vt:lpstr>Is Non-Key Identification Problematic?</vt:lpstr>
      <vt:lpstr>How’d They Do It?</vt:lpstr>
      <vt:lpstr>How’d They Do It?</vt:lpstr>
      <vt:lpstr>How’d They Do It?</vt:lpstr>
      <vt:lpstr>A Different Problem</vt:lpstr>
      <vt:lpstr>Data Breaches Aren’t Going Away…</vt:lpstr>
      <vt:lpstr>Others Caught On</vt:lpstr>
      <vt:lpstr>What’s the Consequence of That</vt:lpstr>
      <vt:lpstr>Discussion:  What is Tied to your SSN?</vt:lpstr>
      <vt:lpstr>OK, so identifying individuals is bad</vt:lpstr>
      <vt:lpstr>Sometimes, that is not enough</vt:lpstr>
      <vt:lpstr>Criminal Risk Assessment</vt:lpstr>
      <vt:lpstr>Criminal Risk Assessment</vt:lpstr>
      <vt:lpstr>Criminal Risk Assessment</vt:lpstr>
      <vt:lpstr>Criminal Risk Assessment</vt:lpstr>
      <vt:lpstr>Proxy Discrimination</vt:lpstr>
      <vt:lpstr>Proxy Discrimination</vt:lpstr>
      <vt:lpstr>Proxy Discrimination</vt:lpstr>
      <vt:lpstr>Conclusions</vt:lpstr>
      <vt:lpstr>What can we do about 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Identification:  A Teaching Moment for Privacy and Databases</dc:title>
  <dc:creator>Matthew P Dube</dc:creator>
  <cp:lastModifiedBy>Matthew P Dube</cp:lastModifiedBy>
  <cp:revision>1</cp:revision>
  <dcterms:created xsi:type="dcterms:W3CDTF">2023-01-17T22:12:35Z</dcterms:created>
  <dcterms:modified xsi:type="dcterms:W3CDTF">2023-11-14T18:16:14Z</dcterms:modified>
</cp:coreProperties>
</file>