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753" r:id="rId3"/>
    <p:sldId id="344" r:id="rId4"/>
    <p:sldId id="411" r:id="rId5"/>
    <p:sldId id="755" r:id="rId6"/>
    <p:sldId id="756" r:id="rId7"/>
    <p:sldId id="760" r:id="rId8"/>
    <p:sldId id="759" r:id="rId9"/>
    <p:sldId id="758" r:id="rId10"/>
    <p:sldId id="278" r:id="rId11"/>
    <p:sldId id="761" r:id="rId12"/>
    <p:sldId id="75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77279" autoAdjust="0"/>
  </p:normalViewPr>
  <p:slideViewPr>
    <p:cSldViewPr snapToGrid="0">
      <p:cViewPr varScale="1">
        <p:scale>
          <a:sx n="97" d="100"/>
          <a:sy n="97" d="100"/>
        </p:scale>
        <p:origin x="174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BDB3C2-8522-4748-8E93-B350374C6536}" type="datetimeFigureOut">
              <a:rPr lang="en-US" smtClean="0"/>
              <a:t>1/25/23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74B6-CA61-4223-9FB7-D12EA3FD6182}" type="slidenum">
              <a:rPr lang="en-US" smtClean="0"/>
              <a:t>‹#›</a:t>
            </a:fld>
            <a:endParaRPr lang="en-US"/>
          </a:p>
        </p:txBody>
      </p:sp>
    </p:spTree>
    <p:extLst>
      <p:ext uri="{BB962C8B-B14F-4D97-AF65-F5344CB8AC3E}">
        <p14:creationId xmlns:p14="http://schemas.microsoft.com/office/powerpoint/2010/main" val="2443854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805F2B-DB87-470F-9B64-6BF4F1E96D08}" type="slidenum">
              <a:rPr lang="en-US" smtClean="0"/>
              <a:t>2</a:t>
            </a:fld>
            <a:endParaRPr lang="en-US"/>
          </a:p>
        </p:txBody>
      </p:sp>
    </p:spTree>
    <p:extLst>
      <p:ext uri="{BB962C8B-B14F-4D97-AF65-F5344CB8AC3E}">
        <p14:creationId xmlns:p14="http://schemas.microsoft.com/office/powerpoint/2010/main" val="3459181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https://2ai.ipca.pt/advanced-courses/affective-computing/ </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dirty="0"/>
              <a:t>https://</a:t>
            </a:r>
            <a:r>
              <a:rPr lang="en-US" dirty="0" err="1"/>
              <a:t>surgogroup.com</a:t>
            </a:r>
            <a:r>
              <a:rPr lang="en-US" dirty="0"/>
              <a:t>/news/affective-computing/</a:t>
            </a:r>
          </a:p>
          <a:p>
            <a:endParaRPr lang="en-US" dirty="0"/>
          </a:p>
          <a:p>
            <a:endParaRPr lang="en-US" dirty="0"/>
          </a:p>
        </p:txBody>
      </p:sp>
      <p:sp>
        <p:nvSpPr>
          <p:cNvPr id="4" name="Slide Number Placeholder 3"/>
          <p:cNvSpPr>
            <a:spLocks noGrp="1"/>
          </p:cNvSpPr>
          <p:nvPr>
            <p:ph type="sldNum" sz="quarter" idx="10"/>
          </p:nvPr>
        </p:nvSpPr>
        <p:spPr/>
        <p:txBody>
          <a:bodyPr/>
          <a:lstStyle/>
          <a:p>
            <a:fld id="{815CAAAF-FCB1-473C-A60D-F8FC39F86872}" type="slidenum">
              <a:rPr lang="en-US" smtClean="0"/>
              <a:t>3</a:t>
            </a:fld>
            <a:endParaRPr lang="en-US"/>
          </a:p>
        </p:txBody>
      </p:sp>
    </p:spTree>
    <p:extLst>
      <p:ext uri="{BB962C8B-B14F-4D97-AF65-F5344CB8AC3E}">
        <p14:creationId xmlns:p14="http://schemas.microsoft.com/office/powerpoint/2010/main" val="2621865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15CAAAF-FCB1-473C-A60D-F8FC39F86872}" type="slidenum">
              <a:rPr lang="en-US" smtClean="0"/>
              <a:t>4</a:t>
            </a:fld>
            <a:endParaRPr lang="en-US"/>
          </a:p>
        </p:txBody>
      </p:sp>
    </p:spTree>
    <p:extLst>
      <p:ext uri="{BB962C8B-B14F-4D97-AF65-F5344CB8AC3E}">
        <p14:creationId xmlns:p14="http://schemas.microsoft.com/office/powerpoint/2010/main" val="4826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9805F2B-DB87-470F-9B64-6BF4F1E96D08}" type="slidenum">
              <a:rPr lang="en-US" smtClean="0"/>
              <a:t>10</a:t>
            </a:fld>
            <a:endParaRPr lang="en-US"/>
          </a:p>
        </p:txBody>
      </p:sp>
    </p:spTree>
    <p:extLst>
      <p:ext uri="{BB962C8B-B14F-4D97-AF65-F5344CB8AC3E}">
        <p14:creationId xmlns:p14="http://schemas.microsoft.com/office/powerpoint/2010/main" val="34591813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BD03D-B82A-4A60-B645-7C11E52C353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D26D76-2B8E-4081-AFBA-4BD0C305F7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8A09511-D40A-4D82-A176-98B184BE94E4}"/>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5" name="Footer Placeholder 4">
            <a:extLst>
              <a:ext uri="{FF2B5EF4-FFF2-40B4-BE49-F238E27FC236}">
                <a16:creationId xmlns:a16="http://schemas.microsoft.com/office/drawing/2014/main" id="{F068FCAE-7401-49BC-83ED-BB39B25DA0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53542B-3013-4CF2-B09F-F751C211B684}"/>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24971618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ACD6E-6087-4CD5-B426-41516D4C5B6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49837DE-E3DA-4A13-A2A2-C9338E1A4E9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B93BF5-1D26-4035-A520-571F93D9023B}"/>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5" name="Footer Placeholder 4">
            <a:extLst>
              <a:ext uri="{FF2B5EF4-FFF2-40B4-BE49-F238E27FC236}">
                <a16:creationId xmlns:a16="http://schemas.microsoft.com/office/drawing/2014/main" id="{5F4DDDDB-FF8D-4F3F-8862-42091D1E93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51D6D5-2DF2-4C3E-B6CD-47B5B0A6EAFA}"/>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489909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FDD23B7-06BD-40F0-826C-4E0B820D96D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EA2319-CB23-4F37-92D7-D13E80E538B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9ADDBB-AAFC-4C11-A226-C758BA77FEA0}"/>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5" name="Footer Placeholder 4">
            <a:extLst>
              <a:ext uri="{FF2B5EF4-FFF2-40B4-BE49-F238E27FC236}">
                <a16:creationId xmlns:a16="http://schemas.microsoft.com/office/drawing/2014/main" id="{57D30657-8789-422C-AC7B-DFED36D146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D1159B3-185A-4003-B5F6-CC6883D293A8}"/>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2068954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BE0E7-7A21-42EC-A74B-722AC3D0DF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FE5A265-665D-4634-B3B1-181ACE1994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98D854-9487-49B3-8982-84BF1D6EC93F}"/>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5" name="Footer Placeholder 4">
            <a:extLst>
              <a:ext uri="{FF2B5EF4-FFF2-40B4-BE49-F238E27FC236}">
                <a16:creationId xmlns:a16="http://schemas.microsoft.com/office/drawing/2014/main" id="{37FFB83D-D2B9-4831-955E-36BD41934F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15079-28F3-45D6-8BA8-89ACD9B4117C}"/>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3531481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7D4137-479F-4E36-BAD4-BE0CF72DEB2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9E3E75-3680-4F63-96BC-6F8791C470D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77FD825-E088-40F8-8533-D097F38D7669}"/>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5" name="Footer Placeholder 4">
            <a:extLst>
              <a:ext uri="{FF2B5EF4-FFF2-40B4-BE49-F238E27FC236}">
                <a16:creationId xmlns:a16="http://schemas.microsoft.com/office/drawing/2014/main" id="{45BB9489-0090-418D-B5AF-AE0721301F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A13006-9C40-4394-9DF7-29A8690EFADC}"/>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32293985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2D059-69E4-4B30-A144-6E2D3F55FE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9AF66CC-3EB4-48DE-B0B2-2A947617328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150E29-A858-4D1D-869F-DE60CE9A17C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CAD208-9569-449F-A5CC-6CDC23457E8C}"/>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6" name="Footer Placeholder 5">
            <a:extLst>
              <a:ext uri="{FF2B5EF4-FFF2-40B4-BE49-F238E27FC236}">
                <a16:creationId xmlns:a16="http://schemas.microsoft.com/office/drawing/2014/main" id="{5527811B-BF63-49F8-B648-CE8466C32A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702578-29C1-4CFA-A2CD-A0F4E52F61C7}"/>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3881817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3AA87-7972-4DAB-8ACA-AD912C158A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746994B-C3AE-4409-9370-31DC3DA891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771C0DB-A9F8-4EC4-AC7C-9005EE7DB7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CA4ED2-516C-48D6-BBF8-943F440C16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DF332FE-ADAE-4E31-89C9-0D3C10FA7E1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CA719D0-1287-4C85-8325-9C0D5695DBBF}"/>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8" name="Footer Placeholder 7">
            <a:extLst>
              <a:ext uri="{FF2B5EF4-FFF2-40B4-BE49-F238E27FC236}">
                <a16:creationId xmlns:a16="http://schemas.microsoft.com/office/drawing/2014/main" id="{6D12CECB-482F-4298-AE5B-39426E5387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057C2D3-60E2-44BB-B2B9-DD8E2F2765BF}"/>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1847639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8D52E-46E6-4B86-A3AF-192A064131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0A1CDD-F13E-4AEF-8A7D-FD712B17BCDC}"/>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4" name="Footer Placeholder 3">
            <a:extLst>
              <a:ext uri="{FF2B5EF4-FFF2-40B4-BE49-F238E27FC236}">
                <a16:creationId xmlns:a16="http://schemas.microsoft.com/office/drawing/2014/main" id="{2E5B1152-D9EA-4197-8E4F-0491D4CE14C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88BB821-385C-43F9-8287-736F3068A08F}"/>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10751057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FB25DD-EE1A-485E-BCDA-434DA4DBE2E6}"/>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3" name="Footer Placeholder 2">
            <a:extLst>
              <a:ext uri="{FF2B5EF4-FFF2-40B4-BE49-F238E27FC236}">
                <a16:creationId xmlns:a16="http://schemas.microsoft.com/office/drawing/2014/main" id="{A29079A5-D7B8-44A5-92ED-938960FEBE2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30244DD-3C5A-44DD-8A84-79B165735A41}"/>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55795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51957-E2C6-4001-840D-0DD9F316E7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9D77D4-F3F5-429C-9F1C-A61AB5655C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C70C793-749A-4064-80A5-FFDBB6011E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450CEBA-1692-4475-8B63-A560BF5D1B41}"/>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6" name="Footer Placeholder 5">
            <a:extLst>
              <a:ext uri="{FF2B5EF4-FFF2-40B4-BE49-F238E27FC236}">
                <a16:creationId xmlns:a16="http://schemas.microsoft.com/office/drawing/2014/main" id="{0C71886C-97EF-441E-83CC-DB692112F0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B4FA59-EFCD-42F8-81C4-F28A78096DB4}"/>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3409582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D155A-3332-434F-AA05-950B5E5BB5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B75A9C1-35AD-44D7-A8B6-077DD340A5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46761CD-828B-4A6A-9D3C-753D9809CB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68458A-3A93-4896-83E5-FF1D10F0F181}"/>
              </a:ext>
            </a:extLst>
          </p:cNvPr>
          <p:cNvSpPr>
            <a:spLocks noGrp="1"/>
          </p:cNvSpPr>
          <p:nvPr>
            <p:ph type="dt" sz="half" idx="10"/>
          </p:nvPr>
        </p:nvSpPr>
        <p:spPr/>
        <p:txBody>
          <a:bodyPr/>
          <a:lstStyle/>
          <a:p>
            <a:fld id="{B66C8317-B31C-47F0-9404-240C246DFF8D}" type="datetimeFigureOut">
              <a:rPr lang="en-US" smtClean="0"/>
              <a:t>1/25/23</a:t>
            </a:fld>
            <a:endParaRPr lang="en-US"/>
          </a:p>
        </p:txBody>
      </p:sp>
      <p:sp>
        <p:nvSpPr>
          <p:cNvPr id="6" name="Footer Placeholder 5">
            <a:extLst>
              <a:ext uri="{FF2B5EF4-FFF2-40B4-BE49-F238E27FC236}">
                <a16:creationId xmlns:a16="http://schemas.microsoft.com/office/drawing/2014/main" id="{76A3325E-084D-4F2C-B322-1C38416817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EACFEB-BB25-4844-9A1D-1E5E3CBD2B37}"/>
              </a:ext>
            </a:extLst>
          </p:cNvPr>
          <p:cNvSpPr>
            <a:spLocks noGrp="1"/>
          </p:cNvSpPr>
          <p:nvPr>
            <p:ph type="sldNum" sz="quarter" idx="12"/>
          </p:nvPr>
        </p:nvSpPr>
        <p:spPr/>
        <p:txBody>
          <a:bodyPr/>
          <a:lstStyle/>
          <a:p>
            <a:fld id="{44D12079-E2E5-4F2F-A338-2AB669D37F67}" type="slidenum">
              <a:rPr lang="en-US" smtClean="0"/>
              <a:t>‹#›</a:t>
            </a:fld>
            <a:endParaRPr lang="en-US"/>
          </a:p>
        </p:txBody>
      </p:sp>
    </p:spTree>
    <p:extLst>
      <p:ext uri="{BB962C8B-B14F-4D97-AF65-F5344CB8AC3E}">
        <p14:creationId xmlns:p14="http://schemas.microsoft.com/office/powerpoint/2010/main" val="3977777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4A06B24-AC66-4736-B957-8477BEA1CA2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3054D7-47E9-469C-8D7C-6F98FF84C7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7F1280-A16A-4B54-9996-D8BC10D7D6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6C8317-B31C-47F0-9404-240C246DFF8D}" type="datetimeFigureOut">
              <a:rPr lang="en-US" smtClean="0"/>
              <a:t>1/25/23</a:t>
            </a:fld>
            <a:endParaRPr lang="en-US"/>
          </a:p>
        </p:txBody>
      </p:sp>
      <p:sp>
        <p:nvSpPr>
          <p:cNvPr id="5" name="Footer Placeholder 4">
            <a:extLst>
              <a:ext uri="{FF2B5EF4-FFF2-40B4-BE49-F238E27FC236}">
                <a16:creationId xmlns:a16="http://schemas.microsoft.com/office/drawing/2014/main" id="{5B808DD3-599F-4664-A8C0-D925AB08B8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9F8D216-5539-4005-AA80-41BD4D2D56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D12079-E2E5-4F2F-A338-2AB669D37F67}" type="slidenum">
              <a:rPr lang="en-US" smtClean="0"/>
              <a:t>‹#›</a:t>
            </a:fld>
            <a:endParaRPr lang="en-US"/>
          </a:p>
        </p:txBody>
      </p:sp>
    </p:spTree>
    <p:extLst>
      <p:ext uri="{BB962C8B-B14F-4D97-AF65-F5344CB8AC3E}">
        <p14:creationId xmlns:p14="http://schemas.microsoft.com/office/powerpoint/2010/main" val="2792991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media.mit.edu/groups/affective-computing/overvie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E2EE2-2B91-4F57-93B3-7C12E90EFB05}"/>
              </a:ext>
            </a:extLst>
          </p:cNvPr>
          <p:cNvSpPr>
            <a:spLocks noGrp="1"/>
          </p:cNvSpPr>
          <p:nvPr>
            <p:ph type="ctrTitle"/>
          </p:nvPr>
        </p:nvSpPr>
        <p:spPr/>
        <p:txBody>
          <a:bodyPr/>
          <a:lstStyle/>
          <a:p>
            <a:r>
              <a:rPr lang="en-US" dirty="0"/>
              <a:t>User-Centered Design Course Project </a:t>
            </a:r>
          </a:p>
        </p:txBody>
      </p:sp>
      <p:sp>
        <p:nvSpPr>
          <p:cNvPr id="3" name="Subtitle 2">
            <a:extLst>
              <a:ext uri="{FF2B5EF4-FFF2-40B4-BE49-F238E27FC236}">
                <a16:creationId xmlns:a16="http://schemas.microsoft.com/office/drawing/2014/main" id="{59CCEDBA-8C51-43E3-B290-4E1E8BC6AEAF}"/>
              </a:ext>
            </a:extLst>
          </p:cNvPr>
          <p:cNvSpPr>
            <a:spLocks noGrp="1"/>
          </p:cNvSpPr>
          <p:nvPr>
            <p:ph type="subTitle" idx="1"/>
          </p:nvPr>
        </p:nvSpPr>
        <p:spPr/>
        <p:txBody>
          <a:bodyPr/>
          <a:lstStyle/>
          <a:p>
            <a:r>
              <a:rPr lang="en-US" dirty="0"/>
              <a:t>Domain: Affect-Aware Computing</a:t>
            </a:r>
          </a:p>
        </p:txBody>
      </p:sp>
      <p:pic>
        <p:nvPicPr>
          <p:cNvPr id="5" name="Picture 4">
            <a:extLst>
              <a:ext uri="{FF2B5EF4-FFF2-40B4-BE49-F238E27FC236}">
                <a16:creationId xmlns:a16="http://schemas.microsoft.com/office/drawing/2014/main" id="{7BFE127B-AE83-4A41-8E57-832E20DEFE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4500" y="5349875"/>
            <a:ext cx="1143000" cy="406400"/>
          </a:xfrm>
          <a:prstGeom prst="rect">
            <a:avLst/>
          </a:prstGeom>
        </p:spPr>
      </p:pic>
    </p:spTree>
    <p:extLst>
      <p:ext uri="{BB962C8B-B14F-4D97-AF65-F5344CB8AC3E}">
        <p14:creationId xmlns:p14="http://schemas.microsoft.com/office/powerpoint/2010/main" val="52020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0408" y="186631"/>
            <a:ext cx="10586622" cy="707886"/>
          </a:xfrm>
          <a:prstGeom prst="rect">
            <a:avLst/>
          </a:prstGeom>
          <a:noFill/>
        </p:spPr>
        <p:txBody>
          <a:bodyPr wrap="square" rtlCol="0">
            <a:spAutoFit/>
          </a:bodyPr>
          <a:lstStyle/>
          <a:p>
            <a:r>
              <a:rPr lang="en-US" sz="4000" b="1" dirty="0">
                <a:solidFill>
                  <a:srgbClr val="C00000"/>
                </a:solidFill>
                <a:latin typeface="+mj-lt"/>
              </a:rPr>
              <a:t>User-Centered Design Project Summary</a:t>
            </a:r>
          </a:p>
        </p:txBody>
      </p:sp>
      <p:sp>
        <p:nvSpPr>
          <p:cNvPr id="3" name="TextBox 2"/>
          <p:cNvSpPr txBox="1"/>
          <p:nvPr/>
        </p:nvSpPr>
        <p:spPr>
          <a:xfrm>
            <a:off x="539822" y="1193632"/>
            <a:ext cx="10586623" cy="3108543"/>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mj-lt"/>
              </a:rPr>
              <a:t>Research the design space for affect-aware computing</a:t>
            </a:r>
          </a:p>
          <a:p>
            <a:pPr marL="457200" indent="-457200">
              <a:buFont typeface="Arial" panose="020B0604020202020204" pitchFamily="34" charset="0"/>
              <a:buChar char="•"/>
            </a:pPr>
            <a:r>
              <a:rPr lang="en-US" sz="2800" dirty="0">
                <a:latin typeface="+mj-lt"/>
              </a:rPr>
              <a:t>Create research and design artifacts (e.g., personas, wireframes, prototype)</a:t>
            </a:r>
          </a:p>
          <a:p>
            <a:pPr marL="457200" indent="-457200">
              <a:buFont typeface="Arial" panose="020B0604020202020204" pitchFamily="34" charset="0"/>
              <a:buChar char="•"/>
            </a:pPr>
            <a:r>
              <a:rPr lang="en-US" sz="2800" dirty="0">
                <a:latin typeface="+mj-lt"/>
              </a:rPr>
              <a:t>Identify and address ethical challenges</a:t>
            </a:r>
          </a:p>
          <a:p>
            <a:pPr marL="457200" indent="-457200">
              <a:buFont typeface="Arial" panose="020B0604020202020204" pitchFamily="34" charset="0"/>
              <a:buChar char="•"/>
            </a:pPr>
            <a:r>
              <a:rPr lang="en-US" sz="2800" dirty="0">
                <a:latin typeface="+mj-lt"/>
              </a:rPr>
              <a:t>Generate Report Deliverables (e.g., research reports, presentations, demos, and portfolio pieces)</a:t>
            </a:r>
          </a:p>
          <a:p>
            <a:pPr marL="457200" indent="-457200">
              <a:buFont typeface="Arial" panose="020B0604020202020204" pitchFamily="34" charset="0"/>
              <a:buChar char="•"/>
            </a:pPr>
            <a:r>
              <a:rPr lang="en-US" sz="2800" dirty="0">
                <a:latin typeface="+mj-lt"/>
              </a:rPr>
              <a:t>Provide self-assessment and peer feedback</a:t>
            </a:r>
          </a:p>
        </p:txBody>
      </p:sp>
    </p:spTree>
    <p:extLst>
      <p:ext uri="{BB962C8B-B14F-4D97-AF65-F5344CB8AC3E}">
        <p14:creationId xmlns:p14="http://schemas.microsoft.com/office/powerpoint/2010/main" val="43348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C3DD03-5C82-453F-8739-42F469664118}"/>
              </a:ext>
            </a:extLst>
          </p:cNvPr>
          <p:cNvSpPr txBox="1"/>
          <p:nvPr/>
        </p:nvSpPr>
        <p:spPr>
          <a:xfrm>
            <a:off x="658665" y="345826"/>
            <a:ext cx="9851209"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Forming High-Performing Teams</a:t>
            </a:r>
          </a:p>
        </p:txBody>
      </p:sp>
      <p:sp>
        <p:nvSpPr>
          <p:cNvPr id="7" name="Rectangle 6">
            <a:extLst>
              <a:ext uri="{FF2B5EF4-FFF2-40B4-BE49-F238E27FC236}">
                <a16:creationId xmlns:a16="http://schemas.microsoft.com/office/drawing/2014/main" id="{EF522767-800A-4CF5-9650-53EBE6F0B2E2}"/>
              </a:ext>
            </a:extLst>
          </p:cNvPr>
          <p:cNvSpPr/>
          <p:nvPr/>
        </p:nvSpPr>
        <p:spPr>
          <a:xfrm>
            <a:off x="394613" y="1120676"/>
            <a:ext cx="11112098" cy="2092881"/>
          </a:xfrm>
          <a:prstGeom prst="rect">
            <a:avLst/>
          </a:prstGeom>
        </p:spPr>
        <p:txBody>
          <a:bodyPr wrap="square">
            <a:spAutoFit/>
          </a:bodyPr>
          <a:lstStyle/>
          <a:p>
            <a:pPr marL="457200" indent="-457200">
              <a:buFont typeface="Arial" panose="020B0604020202020204" pitchFamily="34" charset="0"/>
              <a:buChar char="•"/>
            </a:pPr>
            <a:r>
              <a:rPr lang="en-US" sz="2800" dirty="0">
                <a:latin typeface="+mj-lt"/>
              </a:rPr>
              <a:t>Form a team diverse in backgrounds, life experiences, skills</a:t>
            </a:r>
          </a:p>
          <a:p>
            <a:pPr marL="457200" indent="-457200">
              <a:buFont typeface="Arial" panose="020B0604020202020204" pitchFamily="34" charset="0"/>
              <a:buChar char="•"/>
            </a:pPr>
            <a:r>
              <a:rPr lang="en-US" sz="2800" dirty="0">
                <a:latin typeface="+mj-lt"/>
              </a:rPr>
              <a:t>Discuss goals for developing and strengthening skills</a:t>
            </a:r>
          </a:p>
          <a:p>
            <a:pPr marL="457200" indent="-457200">
              <a:buFont typeface="Arial" panose="020B0604020202020204" pitchFamily="34" charset="0"/>
              <a:buChar char="•"/>
            </a:pPr>
            <a:r>
              <a:rPr lang="en-US" sz="2800" dirty="0">
                <a:latin typeface="+mj-lt"/>
              </a:rPr>
              <a:t>Develop team norms for communication, schedules, modality for teamwork, and equity in workload and responsibilities</a:t>
            </a:r>
          </a:p>
          <a:p>
            <a:pPr marL="342900" indent="-342900">
              <a:buFont typeface="+mj-lt"/>
              <a:buAutoNum type="arabicPeriod"/>
            </a:pPr>
            <a:endParaRPr lang="en-US" dirty="0"/>
          </a:p>
        </p:txBody>
      </p:sp>
    </p:spTree>
    <p:extLst>
      <p:ext uri="{BB962C8B-B14F-4D97-AF65-F5344CB8AC3E}">
        <p14:creationId xmlns:p14="http://schemas.microsoft.com/office/powerpoint/2010/main" val="1460119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3463" y="137786"/>
            <a:ext cx="9294312" cy="707886"/>
          </a:xfrm>
          <a:prstGeom prst="rect">
            <a:avLst/>
          </a:prstGeom>
          <a:noFill/>
        </p:spPr>
        <p:txBody>
          <a:bodyPr wrap="square" rtlCol="0">
            <a:spAutoFit/>
          </a:bodyPr>
          <a:lstStyle/>
          <a:p>
            <a:r>
              <a:rPr lang="en-US" sz="4000" b="1" dirty="0">
                <a:solidFill>
                  <a:schemeClr val="accent6">
                    <a:lumMod val="75000"/>
                  </a:schemeClr>
                </a:solidFill>
                <a:latin typeface="+mj-lt"/>
              </a:rPr>
              <a:t>Group Projects – Research Roadmap</a:t>
            </a:r>
          </a:p>
        </p:txBody>
      </p:sp>
      <p:sp>
        <p:nvSpPr>
          <p:cNvPr id="3" name="TextBox 2"/>
          <p:cNvSpPr txBox="1"/>
          <p:nvPr/>
        </p:nvSpPr>
        <p:spPr>
          <a:xfrm>
            <a:off x="285454" y="845672"/>
            <a:ext cx="11574852" cy="6032421"/>
          </a:xfrm>
          <a:prstGeom prst="rect">
            <a:avLst/>
          </a:prstGeom>
          <a:noFill/>
        </p:spPr>
        <p:txBody>
          <a:bodyPr wrap="square" rtlCol="0">
            <a:spAutoFit/>
          </a:bodyPr>
          <a:lstStyle/>
          <a:p>
            <a:r>
              <a:rPr lang="en-US" sz="2000" dirty="0">
                <a:latin typeface="+mj-lt"/>
              </a:rPr>
              <a:t>Formative Research (50% of project grade)</a:t>
            </a:r>
          </a:p>
          <a:p>
            <a:pPr marL="914400" lvl="1" indent="-457200">
              <a:buFont typeface="Wingdings" panose="05000000000000000000" pitchFamily="2" charset="2"/>
              <a:buChar char="q"/>
            </a:pPr>
            <a:r>
              <a:rPr lang="en-US" sz="2000" dirty="0">
                <a:latin typeface="+mj-lt"/>
              </a:rPr>
              <a:t>Immerse yourself in the domain to generate questions about technology users and scenarios </a:t>
            </a:r>
          </a:p>
          <a:p>
            <a:pPr marL="1371600" lvl="2" indent="-457200">
              <a:buFont typeface="Wingdings" panose="05000000000000000000" pitchFamily="2" charset="2"/>
              <a:buChar char="q"/>
            </a:pPr>
            <a:r>
              <a:rPr lang="en-US" sz="2000" dirty="0">
                <a:latin typeface="+mj-lt"/>
              </a:rPr>
              <a:t>Chose an overarching affect-aware computing user scenario </a:t>
            </a:r>
          </a:p>
          <a:p>
            <a:pPr marL="1371600" lvl="2" indent="-457200">
              <a:buFont typeface="Wingdings" panose="05000000000000000000" pitchFamily="2" charset="2"/>
              <a:buChar char="q"/>
            </a:pPr>
            <a:r>
              <a:rPr lang="en-US" sz="2000" dirty="0">
                <a:latin typeface="+mj-lt"/>
              </a:rPr>
              <a:t>Individual Domain Immersion </a:t>
            </a:r>
          </a:p>
          <a:p>
            <a:pPr marL="1371600" lvl="2" indent="-457200">
              <a:buFont typeface="Wingdings" panose="05000000000000000000" pitchFamily="2" charset="2"/>
              <a:buChar char="q"/>
            </a:pPr>
            <a:r>
              <a:rPr lang="en-US" sz="2000" dirty="0">
                <a:latin typeface="+mj-lt"/>
              </a:rPr>
              <a:t>Define ad-hoc personas</a:t>
            </a:r>
          </a:p>
          <a:p>
            <a:pPr marL="914400" lvl="1" indent="-457200">
              <a:buFont typeface="Wingdings" panose="05000000000000000000" pitchFamily="2" charset="2"/>
              <a:buChar char="q"/>
            </a:pPr>
            <a:r>
              <a:rPr lang="en-US" sz="2000" dirty="0">
                <a:latin typeface="+mj-lt"/>
              </a:rPr>
              <a:t>Preliminary assessment of the existing technologies to uncover potential opportunities</a:t>
            </a:r>
          </a:p>
          <a:p>
            <a:pPr marL="1371600" lvl="2" indent="-457200">
              <a:buFont typeface="Wingdings" panose="05000000000000000000" pitchFamily="2" charset="2"/>
              <a:buChar char="q"/>
            </a:pPr>
            <a:r>
              <a:rPr lang="en-US" sz="2000" dirty="0">
                <a:latin typeface="+mj-lt"/>
              </a:rPr>
              <a:t>Group Domain Immersion</a:t>
            </a:r>
          </a:p>
          <a:p>
            <a:pPr marL="1371600" lvl="2" indent="-457200">
              <a:buFont typeface="Wingdings" panose="05000000000000000000" pitchFamily="2" charset="2"/>
              <a:buChar char="q"/>
            </a:pPr>
            <a:r>
              <a:rPr lang="en-US" sz="2000" dirty="0">
                <a:latin typeface="+mj-lt"/>
              </a:rPr>
              <a:t>Develop UCD research questions and Hunt Statement</a:t>
            </a:r>
          </a:p>
          <a:p>
            <a:pPr marL="914400" lvl="1" indent="-457200">
              <a:buFont typeface="Wingdings" panose="05000000000000000000" pitchFamily="2" charset="2"/>
              <a:buChar char="q"/>
            </a:pPr>
            <a:r>
              <a:rPr lang="en-US" sz="2000" dirty="0">
                <a:latin typeface="+mj-lt"/>
              </a:rPr>
              <a:t>Conduct Micro-User Research Study </a:t>
            </a:r>
          </a:p>
          <a:p>
            <a:pPr marL="1200150" lvl="2" indent="-285750">
              <a:buFont typeface="Wingdings" panose="05000000000000000000" pitchFamily="2" charset="2"/>
              <a:buChar char="q"/>
            </a:pPr>
            <a:r>
              <a:rPr lang="en-US" sz="2000" dirty="0">
                <a:latin typeface="+mj-lt"/>
              </a:rPr>
              <a:t>Refine personas</a:t>
            </a:r>
          </a:p>
          <a:p>
            <a:pPr marL="1200150" lvl="2" indent="-285750">
              <a:buFont typeface="Wingdings" panose="05000000000000000000" pitchFamily="2" charset="2"/>
              <a:buChar char="q"/>
            </a:pPr>
            <a:r>
              <a:rPr lang="en-US" sz="2000" dirty="0">
                <a:latin typeface="+mj-lt"/>
              </a:rPr>
              <a:t>Create User Journey Map – scenarios, needs, opportunities</a:t>
            </a:r>
          </a:p>
          <a:p>
            <a:pPr marL="1200150" lvl="2" indent="-285750">
              <a:buFont typeface="Wingdings" panose="05000000000000000000" pitchFamily="2" charset="2"/>
              <a:buChar char="q"/>
            </a:pPr>
            <a:r>
              <a:rPr lang="en-US" sz="2000" dirty="0">
                <a:latin typeface="+mj-lt"/>
              </a:rPr>
              <a:t>Identify ethical considerations</a:t>
            </a:r>
          </a:p>
          <a:p>
            <a:r>
              <a:rPr lang="en-US" sz="2000" dirty="0">
                <a:latin typeface="+mj-lt"/>
              </a:rPr>
              <a:t>Evaluative Research (50% of project grade)</a:t>
            </a:r>
          </a:p>
          <a:p>
            <a:pPr marL="742950" lvl="1" indent="-285750">
              <a:buFont typeface="Wingdings" panose="05000000000000000000" pitchFamily="2" charset="2"/>
              <a:buChar char="q"/>
            </a:pPr>
            <a:r>
              <a:rPr lang="en-US" sz="2000" dirty="0">
                <a:latin typeface="+mj-lt"/>
              </a:rPr>
              <a:t> Explore potential solutions through design thinking (storyboards, sketches, user stories, scenarios)</a:t>
            </a:r>
          </a:p>
          <a:p>
            <a:pPr marL="742950" lvl="1" indent="-285750">
              <a:buFont typeface="Wingdings" panose="05000000000000000000" pitchFamily="2" charset="2"/>
              <a:buChar char="q"/>
            </a:pPr>
            <a:r>
              <a:rPr lang="en-US" sz="2000" dirty="0">
                <a:latin typeface="+mj-lt"/>
              </a:rPr>
              <a:t> Create interactive prototype.</a:t>
            </a:r>
          </a:p>
          <a:p>
            <a:pPr marL="742950" lvl="1" indent="-285750">
              <a:buFont typeface="Wingdings" panose="05000000000000000000" pitchFamily="2" charset="2"/>
              <a:buChar char="q"/>
            </a:pPr>
            <a:r>
              <a:rPr lang="en-US" sz="2000" dirty="0">
                <a:latin typeface="+mj-lt"/>
              </a:rPr>
              <a:t> Conduct usability study to validate design and identify opportunities for improvements</a:t>
            </a:r>
          </a:p>
          <a:p>
            <a:pPr marL="742950" lvl="1" indent="-285750">
              <a:buFont typeface="Wingdings" panose="05000000000000000000" pitchFamily="2" charset="2"/>
              <a:buChar char="q"/>
            </a:pPr>
            <a:r>
              <a:rPr lang="en-US" sz="2000" dirty="0">
                <a:latin typeface="+mj-lt"/>
              </a:rPr>
              <a:t> Develop recommendations for product and future research, including how to address ethical considerations</a:t>
            </a:r>
            <a:endParaRPr lang="en-US" sz="2000" dirty="0"/>
          </a:p>
          <a:p>
            <a:endParaRPr lang="en-US" sz="2600" dirty="0"/>
          </a:p>
        </p:txBody>
      </p:sp>
    </p:spTree>
    <p:extLst>
      <p:ext uri="{BB962C8B-B14F-4D97-AF65-F5344CB8AC3E}">
        <p14:creationId xmlns:p14="http://schemas.microsoft.com/office/powerpoint/2010/main" val="1088711655"/>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7237" y="267234"/>
            <a:ext cx="10350418" cy="707886"/>
          </a:xfrm>
          <a:prstGeom prst="rect">
            <a:avLst/>
          </a:prstGeom>
          <a:noFill/>
        </p:spPr>
        <p:txBody>
          <a:bodyPr wrap="square" rtlCol="0">
            <a:spAutoFit/>
          </a:bodyPr>
          <a:lstStyle/>
          <a:p>
            <a:r>
              <a:rPr lang="en-US" sz="4000" dirty="0">
                <a:latin typeface="+mj-lt"/>
              </a:rPr>
              <a:t>User-Centered Design Course Project</a:t>
            </a:r>
          </a:p>
        </p:txBody>
      </p:sp>
      <p:sp>
        <p:nvSpPr>
          <p:cNvPr id="3" name="TextBox 2"/>
          <p:cNvSpPr txBox="1"/>
          <p:nvPr/>
        </p:nvSpPr>
        <p:spPr>
          <a:xfrm>
            <a:off x="582024" y="1262577"/>
            <a:ext cx="10586623" cy="5262979"/>
          </a:xfrm>
          <a:prstGeom prst="rect">
            <a:avLst/>
          </a:prstGeom>
          <a:noFill/>
        </p:spPr>
        <p:txBody>
          <a:bodyPr wrap="square" rtlCol="0">
            <a:spAutoFit/>
          </a:bodyPr>
          <a:lstStyle/>
          <a:p>
            <a:pPr marL="914400" lvl="1" indent="-457200">
              <a:buFont typeface="Arial" panose="020B0604020202020204" pitchFamily="34" charset="0"/>
              <a:buChar char="•"/>
            </a:pPr>
            <a:r>
              <a:rPr lang="en-US" sz="2800" dirty="0">
                <a:latin typeface="+mj-lt"/>
              </a:rPr>
              <a:t>Work as a team to conduct user-centered design on a particular domain</a:t>
            </a:r>
          </a:p>
          <a:p>
            <a:pPr marL="914400" lvl="1" indent="-457200">
              <a:buFont typeface="Arial" panose="020B0604020202020204" pitchFamily="34" charset="0"/>
              <a:buChar char="•"/>
            </a:pPr>
            <a:r>
              <a:rPr lang="en-US" sz="2800" dirty="0">
                <a:latin typeface="+mj-lt"/>
              </a:rPr>
              <a:t>Apply what you are learning in lectures, readings, and discussions</a:t>
            </a:r>
          </a:p>
          <a:p>
            <a:pPr marL="914400" lvl="1" indent="-457200">
              <a:buFont typeface="Arial" panose="020B0604020202020204" pitchFamily="34" charset="0"/>
              <a:buChar char="•"/>
            </a:pPr>
            <a:r>
              <a:rPr lang="en-US" sz="2800" dirty="0">
                <a:latin typeface="+mj-lt"/>
              </a:rPr>
              <a:t>Conduct UCD in manner aligned with industry research approach</a:t>
            </a:r>
          </a:p>
          <a:p>
            <a:pPr marL="914400" lvl="1" indent="-457200">
              <a:buFont typeface="Arial" panose="020B0604020202020204" pitchFamily="34" charset="0"/>
              <a:buChar char="•"/>
            </a:pPr>
            <a:r>
              <a:rPr lang="en-US" sz="2800" dirty="0">
                <a:latin typeface="+mj-lt"/>
              </a:rPr>
              <a:t>Conduct formative research to understand the domain. Key deliverables:</a:t>
            </a:r>
          </a:p>
          <a:p>
            <a:pPr marL="1371600" lvl="2" indent="-457200">
              <a:buFont typeface="Arial" panose="020B0604020202020204" pitchFamily="34" charset="0"/>
              <a:buChar char="•"/>
            </a:pPr>
            <a:r>
              <a:rPr lang="en-US" sz="2800" dirty="0">
                <a:latin typeface="+mj-lt"/>
              </a:rPr>
              <a:t>Build Personas</a:t>
            </a:r>
          </a:p>
          <a:p>
            <a:pPr marL="1371600" lvl="2" indent="-457200">
              <a:buFont typeface="Arial" panose="020B0604020202020204" pitchFamily="34" charset="0"/>
              <a:buChar char="•"/>
            </a:pPr>
            <a:r>
              <a:rPr lang="en-US" sz="2800" dirty="0">
                <a:latin typeface="+mj-lt"/>
              </a:rPr>
              <a:t>Generate Journey maps</a:t>
            </a:r>
          </a:p>
          <a:p>
            <a:pPr marL="914400" lvl="1" indent="-457200">
              <a:buFont typeface="Arial" panose="020B0604020202020204" pitchFamily="34" charset="0"/>
              <a:buChar char="•"/>
            </a:pPr>
            <a:r>
              <a:rPr lang="en-US" sz="2800" dirty="0">
                <a:latin typeface="+mj-lt"/>
              </a:rPr>
              <a:t>Conduct evaluative research to translate user scenarios into technology product. Key deliverables:</a:t>
            </a:r>
          </a:p>
          <a:p>
            <a:pPr marL="1371600" lvl="2" indent="-457200">
              <a:buFont typeface="Arial" panose="020B0604020202020204" pitchFamily="34" charset="0"/>
              <a:buChar char="•"/>
            </a:pPr>
            <a:r>
              <a:rPr lang="en-US" sz="2800" dirty="0">
                <a:latin typeface="+mj-lt"/>
              </a:rPr>
              <a:t>Create technology prototype that supports key tasks</a:t>
            </a:r>
          </a:p>
          <a:p>
            <a:pPr marL="1371600" lvl="2" indent="-457200">
              <a:buFont typeface="Arial" panose="020B0604020202020204" pitchFamily="34" charset="0"/>
              <a:buChar char="•"/>
            </a:pPr>
            <a:r>
              <a:rPr lang="en-US" sz="2800" dirty="0">
                <a:latin typeface="+mj-lt"/>
              </a:rPr>
              <a:t>Conduct usability study</a:t>
            </a:r>
          </a:p>
        </p:txBody>
      </p:sp>
    </p:spTree>
    <p:extLst>
      <p:ext uri="{BB962C8B-B14F-4D97-AF65-F5344CB8AC3E}">
        <p14:creationId xmlns:p14="http://schemas.microsoft.com/office/powerpoint/2010/main" val="1400362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50DE6521-8DC5-BC41-9DB1-3E0DEDA8C421}"/>
              </a:ext>
            </a:extLst>
          </p:cNvPr>
          <p:cNvSpPr/>
          <p:nvPr/>
        </p:nvSpPr>
        <p:spPr>
          <a:xfrm>
            <a:off x="4020656" y="4551680"/>
            <a:ext cx="7195984" cy="17533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02724" y="124897"/>
            <a:ext cx="9851209"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Project Theme: Affect-Aware Computing</a:t>
            </a:r>
          </a:p>
        </p:txBody>
      </p:sp>
      <p:sp>
        <p:nvSpPr>
          <p:cNvPr id="20" name="TextBox 19">
            <a:extLst>
              <a:ext uri="{FF2B5EF4-FFF2-40B4-BE49-F238E27FC236}">
                <a16:creationId xmlns:a16="http://schemas.microsoft.com/office/drawing/2014/main" id="{620CF2EA-73E6-1245-AC71-A6B5E49503F6}"/>
              </a:ext>
            </a:extLst>
          </p:cNvPr>
          <p:cNvSpPr txBox="1"/>
          <p:nvPr/>
        </p:nvSpPr>
        <p:spPr>
          <a:xfrm>
            <a:off x="4020656" y="4643071"/>
            <a:ext cx="4514630" cy="1477328"/>
          </a:xfrm>
          <a:prstGeom prst="rect">
            <a:avLst/>
          </a:prstGeom>
          <a:noFill/>
        </p:spPr>
        <p:txBody>
          <a:bodyPr wrap="square" rtlCol="0">
            <a:spAutoFit/>
          </a:bodyPr>
          <a:lstStyle/>
          <a:p>
            <a:r>
              <a:rPr lang="en-US" dirty="0"/>
              <a:t>Applied to:</a:t>
            </a:r>
          </a:p>
          <a:p>
            <a:pPr marL="285750" indent="-285750">
              <a:buFont typeface="Arial" panose="020B0604020202020204" pitchFamily="34" charset="0"/>
              <a:buChar char="•"/>
            </a:pPr>
            <a:r>
              <a:rPr lang="en-US" dirty="0"/>
              <a:t>Social lives (social media, communications)</a:t>
            </a:r>
          </a:p>
          <a:p>
            <a:pPr marL="285750" indent="-285750">
              <a:buFont typeface="Arial" panose="020B0604020202020204" pitchFamily="34" charset="0"/>
              <a:buChar char="•"/>
            </a:pPr>
            <a:r>
              <a:rPr lang="en-US" dirty="0"/>
              <a:t>Collaboration</a:t>
            </a:r>
          </a:p>
          <a:p>
            <a:pPr marL="285750" indent="-285750">
              <a:buFont typeface="Arial" panose="020B0604020202020204" pitchFamily="34" charset="0"/>
              <a:buChar char="•"/>
            </a:pPr>
            <a:r>
              <a:rPr lang="en-US" dirty="0"/>
              <a:t>Workplace</a:t>
            </a:r>
          </a:p>
          <a:p>
            <a:pPr marL="285750" indent="-285750">
              <a:buFont typeface="Arial" panose="020B0604020202020204" pitchFamily="34" charset="0"/>
              <a:buChar char="•"/>
            </a:pPr>
            <a:r>
              <a:rPr lang="en-US" dirty="0"/>
              <a:t>Learning</a:t>
            </a:r>
          </a:p>
        </p:txBody>
      </p:sp>
      <p:pic>
        <p:nvPicPr>
          <p:cNvPr id="5" name="Picture 4" descr="A picture containing sitting, table, computer, light&#10;&#10;Description automatically generated">
            <a:extLst>
              <a:ext uri="{FF2B5EF4-FFF2-40B4-BE49-F238E27FC236}">
                <a16:creationId xmlns:a16="http://schemas.microsoft.com/office/drawing/2014/main" id="{25F3A679-566B-A145-A7C2-DA0A1D49E1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723" y="889072"/>
            <a:ext cx="2242676" cy="2309224"/>
          </a:xfrm>
          <a:prstGeom prst="rect">
            <a:avLst/>
          </a:prstGeom>
        </p:spPr>
      </p:pic>
      <p:sp>
        <p:nvSpPr>
          <p:cNvPr id="8" name="Rectangle 7">
            <a:extLst>
              <a:ext uri="{FF2B5EF4-FFF2-40B4-BE49-F238E27FC236}">
                <a16:creationId xmlns:a16="http://schemas.microsoft.com/office/drawing/2014/main" id="{244E5F84-4CE7-354D-B053-D72235A734B6}"/>
              </a:ext>
            </a:extLst>
          </p:cNvPr>
          <p:cNvSpPr/>
          <p:nvPr/>
        </p:nvSpPr>
        <p:spPr>
          <a:xfrm>
            <a:off x="225058" y="3279203"/>
            <a:ext cx="2908300" cy="369332"/>
          </a:xfrm>
          <a:prstGeom prst="rect">
            <a:avLst/>
          </a:prstGeom>
        </p:spPr>
        <p:txBody>
          <a:bodyPr wrap="square">
            <a:spAutoFit/>
          </a:bodyPr>
          <a:lstStyle/>
          <a:p>
            <a:r>
              <a:rPr lang="en-US" dirty="0"/>
              <a:t>Social robots</a:t>
            </a:r>
          </a:p>
        </p:txBody>
      </p:sp>
      <p:pic>
        <p:nvPicPr>
          <p:cNvPr id="13" name="Picture 12" descr="A picture containing photo, person, showing, indoor&#10;&#10;Description automatically generated">
            <a:extLst>
              <a:ext uri="{FF2B5EF4-FFF2-40B4-BE49-F238E27FC236}">
                <a16:creationId xmlns:a16="http://schemas.microsoft.com/office/drawing/2014/main" id="{3A95BA77-F955-3241-A62C-86CD5DA9BD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35725" y="937194"/>
            <a:ext cx="4004559" cy="2261102"/>
          </a:xfrm>
          <a:prstGeom prst="rect">
            <a:avLst/>
          </a:prstGeom>
        </p:spPr>
      </p:pic>
      <p:sp>
        <p:nvSpPr>
          <p:cNvPr id="21" name="Rectangle 20">
            <a:extLst>
              <a:ext uri="{FF2B5EF4-FFF2-40B4-BE49-F238E27FC236}">
                <a16:creationId xmlns:a16="http://schemas.microsoft.com/office/drawing/2014/main" id="{127DF996-CFC9-1240-8FE6-0C017710FE71}"/>
              </a:ext>
            </a:extLst>
          </p:cNvPr>
          <p:cNvSpPr/>
          <p:nvPr/>
        </p:nvSpPr>
        <p:spPr>
          <a:xfrm>
            <a:off x="3135725" y="3279203"/>
            <a:ext cx="3838716" cy="369332"/>
          </a:xfrm>
          <a:prstGeom prst="rect">
            <a:avLst/>
          </a:prstGeom>
        </p:spPr>
        <p:txBody>
          <a:bodyPr wrap="square">
            <a:spAutoFit/>
          </a:bodyPr>
          <a:lstStyle/>
          <a:p>
            <a:r>
              <a:rPr lang="en-US" dirty="0"/>
              <a:t>Emotion awareness and recognition</a:t>
            </a:r>
          </a:p>
        </p:txBody>
      </p:sp>
      <p:pic>
        <p:nvPicPr>
          <p:cNvPr id="22" name="Picture 21" descr="Graphical user interface, application&#10;&#10;Description automatically generated">
            <a:extLst>
              <a:ext uri="{FF2B5EF4-FFF2-40B4-BE49-F238E27FC236}">
                <a16:creationId xmlns:a16="http://schemas.microsoft.com/office/drawing/2014/main" id="{F51AFA15-D115-184F-AAE2-AC13604FE7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7425" y="3949628"/>
            <a:ext cx="3530600" cy="2019300"/>
          </a:xfrm>
          <a:prstGeom prst="rect">
            <a:avLst/>
          </a:prstGeom>
        </p:spPr>
      </p:pic>
      <p:sp>
        <p:nvSpPr>
          <p:cNvPr id="24" name="Rectangle 23">
            <a:extLst>
              <a:ext uri="{FF2B5EF4-FFF2-40B4-BE49-F238E27FC236}">
                <a16:creationId xmlns:a16="http://schemas.microsoft.com/office/drawing/2014/main" id="{EC6A1873-245B-F847-AB20-85ABD1724693}"/>
              </a:ext>
            </a:extLst>
          </p:cNvPr>
          <p:cNvSpPr/>
          <p:nvPr/>
        </p:nvSpPr>
        <p:spPr>
          <a:xfrm>
            <a:off x="225058" y="6120399"/>
            <a:ext cx="2908300" cy="369332"/>
          </a:xfrm>
          <a:prstGeom prst="rect">
            <a:avLst/>
          </a:prstGeom>
        </p:spPr>
        <p:txBody>
          <a:bodyPr wrap="square">
            <a:spAutoFit/>
          </a:bodyPr>
          <a:lstStyle/>
          <a:p>
            <a:r>
              <a:rPr lang="en-US" dirty="0"/>
              <a:t>AI for autonomous vehicles</a:t>
            </a:r>
          </a:p>
        </p:txBody>
      </p:sp>
      <p:pic>
        <p:nvPicPr>
          <p:cNvPr id="26" name="Picture 25" descr="Chart&#10;&#10;Description automatically generated">
            <a:extLst>
              <a:ext uri="{FF2B5EF4-FFF2-40B4-BE49-F238E27FC236}">
                <a16:creationId xmlns:a16="http://schemas.microsoft.com/office/drawing/2014/main" id="{FF22B5A6-3AFB-8B47-B823-A6C7C5ED05E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18648" y="832783"/>
            <a:ext cx="3838717" cy="2935489"/>
          </a:xfrm>
          <a:prstGeom prst="rect">
            <a:avLst/>
          </a:prstGeom>
        </p:spPr>
      </p:pic>
      <p:sp>
        <p:nvSpPr>
          <p:cNvPr id="27" name="Rectangle 26">
            <a:extLst>
              <a:ext uri="{FF2B5EF4-FFF2-40B4-BE49-F238E27FC236}">
                <a16:creationId xmlns:a16="http://schemas.microsoft.com/office/drawing/2014/main" id="{4DD47DD2-4BAB-3F42-A72C-5EBAF4EBEB9B}"/>
              </a:ext>
            </a:extLst>
          </p:cNvPr>
          <p:cNvSpPr/>
          <p:nvPr/>
        </p:nvSpPr>
        <p:spPr>
          <a:xfrm>
            <a:off x="7057101" y="3760240"/>
            <a:ext cx="4961810" cy="646331"/>
          </a:xfrm>
          <a:prstGeom prst="rect">
            <a:avLst/>
          </a:prstGeom>
        </p:spPr>
        <p:txBody>
          <a:bodyPr wrap="square">
            <a:spAutoFit/>
          </a:bodyPr>
          <a:lstStyle/>
          <a:p>
            <a:r>
              <a:rPr lang="en-US" dirty="0"/>
              <a:t>Pressure mouse detects grip &amp; posture, leaves trail on screen. (Kapoor et al., 2001)</a:t>
            </a:r>
          </a:p>
        </p:txBody>
      </p:sp>
      <p:sp>
        <p:nvSpPr>
          <p:cNvPr id="28" name="Rectangle 27">
            <a:extLst>
              <a:ext uri="{FF2B5EF4-FFF2-40B4-BE49-F238E27FC236}">
                <a16:creationId xmlns:a16="http://schemas.microsoft.com/office/drawing/2014/main" id="{B9D9D9B2-F1A8-6349-B53F-2B52DD73A903}"/>
              </a:ext>
            </a:extLst>
          </p:cNvPr>
          <p:cNvSpPr/>
          <p:nvPr/>
        </p:nvSpPr>
        <p:spPr>
          <a:xfrm>
            <a:off x="8433977" y="4920070"/>
            <a:ext cx="4687097" cy="1200329"/>
          </a:xfrm>
          <a:prstGeom prst="rect">
            <a:avLst/>
          </a:prstGeom>
        </p:spPr>
        <p:txBody>
          <a:bodyPr wrap="square">
            <a:spAutoFit/>
          </a:bodyPr>
          <a:lstStyle/>
          <a:p>
            <a:pPr marL="285750" indent="-285750">
              <a:buFont typeface="Arial" panose="020B0604020202020204" pitchFamily="34" charset="0"/>
              <a:buChar char="•"/>
            </a:pPr>
            <a:r>
              <a:rPr lang="en-US" dirty="0"/>
              <a:t>Consumer Electronics</a:t>
            </a:r>
          </a:p>
          <a:p>
            <a:pPr marL="285750" indent="-285750">
              <a:buFont typeface="Arial" panose="020B0604020202020204" pitchFamily="34" charset="0"/>
              <a:buChar char="•"/>
            </a:pPr>
            <a:r>
              <a:rPr lang="en-US" dirty="0"/>
              <a:t>Health and well-being</a:t>
            </a:r>
          </a:p>
          <a:p>
            <a:pPr marL="285750" indent="-285750">
              <a:buFont typeface="Arial" panose="020B0604020202020204" pitchFamily="34" charset="0"/>
              <a:buChar char="•"/>
            </a:pPr>
            <a:r>
              <a:rPr lang="en-US" dirty="0"/>
              <a:t>Automotive design</a:t>
            </a:r>
          </a:p>
          <a:p>
            <a:pPr marL="285750" indent="-285750">
              <a:buFont typeface="Arial" panose="020B0604020202020204" pitchFamily="34" charset="0"/>
              <a:buChar char="•"/>
            </a:pPr>
            <a:r>
              <a:rPr lang="en-US" dirty="0"/>
              <a:t>Public sentiment</a:t>
            </a:r>
          </a:p>
        </p:txBody>
      </p:sp>
    </p:spTree>
    <p:extLst>
      <p:ext uri="{BB962C8B-B14F-4D97-AF65-F5344CB8AC3E}">
        <p14:creationId xmlns:p14="http://schemas.microsoft.com/office/powerpoint/2010/main" val="3548072450"/>
      </p:ext>
    </p:extLst>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2724" y="124897"/>
            <a:ext cx="11305076"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Affect-Aware Computing Research and Design </a:t>
            </a:r>
          </a:p>
        </p:txBody>
      </p:sp>
      <p:pic>
        <p:nvPicPr>
          <p:cNvPr id="7" name="Picture 6" descr="Text&#10;&#10;Description automatically generated">
            <a:extLst>
              <a:ext uri="{FF2B5EF4-FFF2-40B4-BE49-F238E27FC236}">
                <a16:creationId xmlns:a16="http://schemas.microsoft.com/office/drawing/2014/main" id="{9B40F5B4-3CD8-FC46-B9E7-1743E6742D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4295" y="3711388"/>
            <a:ext cx="6163725" cy="2572847"/>
          </a:xfrm>
          <a:prstGeom prst="rect">
            <a:avLst/>
          </a:prstGeom>
        </p:spPr>
      </p:pic>
      <p:sp>
        <p:nvSpPr>
          <p:cNvPr id="8" name="TextBox 7">
            <a:extLst>
              <a:ext uri="{FF2B5EF4-FFF2-40B4-BE49-F238E27FC236}">
                <a16:creationId xmlns:a16="http://schemas.microsoft.com/office/drawing/2014/main" id="{2BD17F03-0A0C-AA48-8F49-70BC73EF0BF6}"/>
              </a:ext>
            </a:extLst>
          </p:cNvPr>
          <p:cNvSpPr txBox="1"/>
          <p:nvPr/>
        </p:nvSpPr>
        <p:spPr>
          <a:xfrm>
            <a:off x="441769" y="3634441"/>
            <a:ext cx="5110988" cy="338554"/>
          </a:xfrm>
          <a:prstGeom prst="rect">
            <a:avLst/>
          </a:prstGeom>
          <a:noFill/>
        </p:spPr>
        <p:txBody>
          <a:bodyPr wrap="square" rtlCol="0">
            <a:spAutoFit/>
          </a:bodyPr>
          <a:lstStyle/>
          <a:p>
            <a:r>
              <a:rPr lang="en-US" sz="1600" dirty="0">
                <a:hlinkClick r:id="rId4"/>
              </a:rPr>
              <a:t>MIT Affective Computing group</a:t>
            </a:r>
            <a:endParaRPr lang="en-US" sz="1600" dirty="0"/>
          </a:p>
        </p:txBody>
      </p:sp>
      <p:sp>
        <p:nvSpPr>
          <p:cNvPr id="10" name="Rectangle 9">
            <a:extLst>
              <a:ext uri="{FF2B5EF4-FFF2-40B4-BE49-F238E27FC236}">
                <a16:creationId xmlns:a16="http://schemas.microsoft.com/office/drawing/2014/main" id="{2D35CE9F-69C5-417D-AA78-8838270316F0}"/>
              </a:ext>
            </a:extLst>
          </p:cNvPr>
          <p:cNvSpPr/>
          <p:nvPr/>
        </p:nvSpPr>
        <p:spPr>
          <a:xfrm>
            <a:off x="363057" y="1542503"/>
            <a:ext cx="9024963" cy="16041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5A8D91F6-2557-44D4-A8C3-7352DE778E6C}"/>
              </a:ext>
            </a:extLst>
          </p:cNvPr>
          <p:cNvSpPr txBox="1"/>
          <p:nvPr/>
        </p:nvSpPr>
        <p:spPr>
          <a:xfrm>
            <a:off x="360907" y="1555004"/>
            <a:ext cx="5649927" cy="1477328"/>
          </a:xfrm>
          <a:prstGeom prst="rect">
            <a:avLst/>
          </a:prstGeom>
          <a:noFill/>
        </p:spPr>
        <p:txBody>
          <a:bodyPr wrap="square" rtlCol="0">
            <a:spAutoFit/>
          </a:bodyPr>
          <a:lstStyle/>
          <a:p>
            <a:r>
              <a:rPr lang="en-US" dirty="0"/>
              <a:t>Technologists are applying Affective Computing to:</a:t>
            </a:r>
          </a:p>
          <a:p>
            <a:pPr marL="285750" indent="-285750">
              <a:buFont typeface="Arial" panose="020B0604020202020204" pitchFamily="34" charset="0"/>
              <a:buChar char="•"/>
            </a:pPr>
            <a:r>
              <a:rPr lang="en-US" dirty="0"/>
              <a:t>Social media</a:t>
            </a:r>
          </a:p>
          <a:p>
            <a:pPr marL="285750" indent="-285750">
              <a:buFont typeface="Arial" panose="020B0604020202020204" pitchFamily="34" charset="0"/>
              <a:buChar char="•"/>
            </a:pPr>
            <a:r>
              <a:rPr lang="en-US" dirty="0"/>
              <a:t>Communication and collaboration</a:t>
            </a:r>
          </a:p>
          <a:p>
            <a:pPr marL="285750" indent="-285750">
              <a:buFont typeface="Arial" panose="020B0604020202020204" pitchFamily="34" charset="0"/>
              <a:buChar char="•"/>
            </a:pPr>
            <a:r>
              <a:rPr lang="en-US" dirty="0"/>
              <a:t>Workplace</a:t>
            </a:r>
          </a:p>
          <a:p>
            <a:pPr marL="285750" indent="-285750">
              <a:buFont typeface="Arial" panose="020B0604020202020204" pitchFamily="34" charset="0"/>
              <a:buChar char="•"/>
            </a:pPr>
            <a:r>
              <a:rPr lang="en-US" dirty="0"/>
              <a:t>Learning</a:t>
            </a:r>
          </a:p>
        </p:txBody>
      </p:sp>
      <p:sp>
        <p:nvSpPr>
          <p:cNvPr id="12" name="Rectangle 11">
            <a:extLst>
              <a:ext uri="{FF2B5EF4-FFF2-40B4-BE49-F238E27FC236}">
                <a16:creationId xmlns:a16="http://schemas.microsoft.com/office/drawing/2014/main" id="{97E71110-74C5-499A-9FA2-BAD8CFF39692}"/>
              </a:ext>
            </a:extLst>
          </p:cNvPr>
          <p:cNvSpPr/>
          <p:nvPr/>
        </p:nvSpPr>
        <p:spPr>
          <a:xfrm>
            <a:off x="5732929" y="1819029"/>
            <a:ext cx="4687097" cy="1200329"/>
          </a:xfrm>
          <a:prstGeom prst="rect">
            <a:avLst/>
          </a:prstGeom>
        </p:spPr>
        <p:txBody>
          <a:bodyPr wrap="square">
            <a:spAutoFit/>
          </a:bodyPr>
          <a:lstStyle/>
          <a:p>
            <a:pPr marL="285750" indent="-285750">
              <a:buFont typeface="Arial" panose="020B0604020202020204" pitchFamily="34" charset="0"/>
              <a:buChar char="•"/>
            </a:pPr>
            <a:r>
              <a:rPr lang="en-US" dirty="0"/>
              <a:t>Consumer Electronics</a:t>
            </a:r>
          </a:p>
          <a:p>
            <a:pPr marL="285750" indent="-285750">
              <a:buFont typeface="Arial" panose="020B0604020202020204" pitchFamily="34" charset="0"/>
              <a:buChar char="•"/>
            </a:pPr>
            <a:r>
              <a:rPr lang="en-US" dirty="0"/>
              <a:t>Health and well-being</a:t>
            </a:r>
          </a:p>
          <a:p>
            <a:pPr marL="285750" indent="-285750">
              <a:buFont typeface="Arial" panose="020B0604020202020204" pitchFamily="34" charset="0"/>
              <a:buChar char="•"/>
            </a:pPr>
            <a:r>
              <a:rPr lang="en-US" dirty="0"/>
              <a:t>Automotive design</a:t>
            </a:r>
          </a:p>
          <a:p>
            <a:pPr marL="285750" indent="-285750">
              <a:buFont typeface="Arial" panose="020B0604020202020204" pitchFamily="34" charset="0"/>
              <a:buChar char="•"/>
            </a:pPr>
            <a:r>
              <a:rPr lang="en-US" dirty="0"/>
              <a:t>Public sentiment</a:t>
            </a:r>
          </a:p>
        </p:txBody>
      </p:sp>
    </p:spTree>
    <p:extLst>
      <p:ext uri="{BB962C8B-B14F-4D97-AF65-F5344CB8AC3E}">
        <p14:creationId xmlns:p14="http://schemas.microsoft.com/office/powerpoint/2010/main" val="331962138"/>
      </p:ext>
    </p:extLst>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C3DD03-5C82-453F-8739-42F469664118}"/>
              </a:ext>
            </a:extLst>
          </p:cNvPr>
          <p:cNvSpPr txBox="1"/>
          <p:nvPr/>
        </p:nvSpPr>
        <p:spPr>
          <a:xfrm>
            <a:off x="302724" y="124897"/>
            <a:ext cx="9851209"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Domain Immersion of Affect-Aware Computing</a:t>
            </a:r>
          </a:p>
        </p:txBody>
      </p:sp>
      <p:sp>
        <p:nvSpPr>
          <p:cNvPr id="4" name="TextBox 3">
            <a:extLst>
              <a:ext uri="{FF2B5EF4-FFF2-40B4-BE49-F238E27FC236}">
                <a16:creationId xmlns:a16="http://schemas.microsoft.com/office/drawing/2014/main" id="{E2CE61C3-C66F-430A-82F4-B85060B369D8}"/>
              </a:ext>
            </a:extLst>
          </p:cNvPr>
          <p:cNvSpPr txBox="1"/>
          <p:nvPr/>
        </p:nvSpPr>
        <p:spPr>
          <a:xfrm>
            <a:off x="459544" y="1144397"/>
            <a:ext cx="10977180" cy="3385542"/>
          </a:xfrm>
          <a:prstGeom prst="rect">
            <a:avLst/>
          </a:prstGeom>
          <a:noFill/>
        </p:spPr>
        <p:txBody>
          <a:bodyPr wrap="square">
            <a:spAutoFit/>
          </a:bodyPr>
          <a:lstStyle/>
          <a:p>
            <a:pPr lvl="1"/>
            <a:r>
              <a:rPr lang="en-US" sz="2800" dirty="0">
                <a:latin typeface="+mj-lt"/>
              </a:rPr>
              <a:t>Exploration and discussion questions: </a:t>
            </a:r>
          </a:p>
          <a:p>
            <a:pPr marL="1371600" lvl="2" indent="-457200">
              <a:buFont typeface="Arial" panose="020B0604020202020204" pitchFamily="34" charset="0"/>
              <a:buChar char="•"/>
            </a:pPr>
            <a:r>
              <a:rPr lang="en-US" sz="2800" dirty="0">
                <a:latin typeface="+mj-lt"/>
              </a:rPr>
              <a:t>Who are the technology stakeholders?</a:t>
            </a:r>
          </a:p>
          <a:p>
            <a:pPr marL="1371600" lvl="2" indent="-457200">
              <a:buFont typeface="Arial" panose="020B0604020202020204" pitchFamily="34" charset="0"/>
              <a:buChar char="•"/>
            </a:pPr>
            <a:r>
              <a:rPr lang="en-US" sz="2800" dirty="0">
                <a:latin typeface="+mj-lt"/>
              </a:rPr>
              <a:t>What are examples of affective computing user scenarios?</a:t>
            </a:r>
          </a:p>
          <a:p>
            <a:pPr marL="1371600" lvl="2" indent="-457200">
              <a:buFont typeface="Arial" panose="020B0604020202020204" pitchFamily="34" charset="0"/>
              <a:buChar char="•"/>
            </a:pPr>
            <a:r>
              <a:rPr lang="en-US" sz="2800" dirty="0">
                <a:latin typeface="+mj-lt"/>
              </a:rPr>
              <a:t>What are the capabilities of the technology? </a:t>
            </a:r>
          </a:p>
          <a:p>
            <a:pPr marL="1371600" lvl="2" indent="-457200">
              <a:buFont typeface="Arial" panose="020B0604020202020204" pitchFamily="34" charset="0"/>
              <a:buChar char="•"/>
            </a:pPr>
            <a:r>
              <a:rPr lang="en-US" sz="2800" dirty="0">
                <a:latin typeface="+mj-lt"/>
              </a:rPr>
              <a:t>What technology is front-end versus back-end? </a:t>
            </a:r>
          </a:p>
          <a:p>
            <a:pPr marL="1371600" lvl="2" indent="-457200">
              <a:buFont typeface="Arial" panose="020B0604020202020204" pitchFamily="34" charset="0"/>
              <a:buChar char="•"/>
            </a:pPr>
            <a:r>
              <a:rPr lang="en-US" sz="2800" dirty="0">
                <a:latin typeface="+mj-lt"/>
              </a:rPr>
              <a:t>Where does human-computer interaction and UCD come in?</a:t>
            </a:r>
          </a:p>
          <a:p>
            <a:pPr marL="1371600" lvl="2" indent="-457200">
              <a:buFont typeface="Arial" panose="020B0604020202020204" pitchFamily="34" charset="0"/>
              <a:buChar char="•"/>
            </a:pPr>
            <a:r>
              <a:rPr lang="en-US" sz="2800" dirty="0">
                <a:latin typeface="+mj-lt"/>
              </a:rPr>
              <a:t>What are ethical considerations for affect-aware computing?</a:t>
            </a:r>
          </a:p>
          <a:p>
            <a:pPr marL="914400" lvl="1" indent="-457200">
              <a:buFont typeface="Arial" panose="020B0604020202020204" pitchFamily="34" charset="0"/>
              <a:buChar char="•"/>
            </a:pPr>
            <a:endParaRPr lang="en-US" sz="1800" dirty="0">
              <a:latin typeface="+mj-lt"/>
            </a:endParaRPr>
          </a:p>
        </p:txBody>
      </p:sp>
    </p:spTree>
    <p:extLst>
      <p:ext uri="{BB962C8B-B14F-4D97-AF65-F5344CB8AC3E}">
        <p14:creationId xmlns:p14="http://schemas.microsoft.com/office/powerpoint/2010/main" val="1137152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C3DD03-5C82-453F-8739-42F469664118}"/>
              </a:ext>
            </a:extLst>
          </p:cNvPr>
          <p:cNvSpPr txBox="1"/>
          <p:nvPr/>
        </p:nvSpPr>
        <p:spPr>
          <a:xfrm>
            <a:off x="302724" y="124897"/>
            <a:ext cx="9851209"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Affect-Aware Computing for your UCD project</a:t>
            </a:r>
          </a:p>
        </p:txBody>
      </p:sp>
      <p:sp>
        <p:nvSpPr>
          <p:cNvPr id="7" name="Rectangle 6">
            <a:extLst>
              <a:ext uri="{FF2B5EF4-FFF2-40B4-BE49-F238E27FC236}">
                <a16:creationId xmlns:a16="http://schemas.microsoft.com/office/drawing/2014/main" id="{EF522767-800A-4CF5-9650-53EBE6F0B2E2}"/>
              </a:ext>
            </a:extLst>
          </p:cNvPr>
          <p:cNvSpPr/>
          <p:nvPr/>
        </p:nvSpPr>
        <p:spPr>
          <a:xfrm>
            <a:off x="394613" y="1120676"/>
            <a:ext cx="11572367" cy="3385542"/>
          </a:xfrm>
          <a:prstGeom prst="rect">
            <a:avLst/>
          </a:prstGeom>
        </p:spPr>
        <p:txBody>
          <a:bodyPr wrap="square">
            <a:spAutoFit/>
          </a:bodyPr>
          <a:lstStyle/>
          <a:p>
            <a:r>
              <a:rPr lang="en-US" sz="2800" dirty="0">
                <a:latin typeface="+mj-lt"/>
              </a:rPr>
              <a:t>Criteria for the affect-aware computing scenario your team selects:</a:t>
            </a:r>
          </a:p>
          <a:p>
            <a:pPr marL="342900" indent="-342900">
              <a:buFont typeface="+mj-lt"/>
              <a:buAutoNum type="arabicPeriod"/>
            </a:pPr>
            <a:r>
              <a:rPr lang="en-US" sz="2800" dirty="0">
                <a:latin typeface="+mj-lt"/>
              </a:rPr>
              <a:t>Team has access to users (or potential users) </a:t>
            </a:r>
          </a:p>
          <a:p>
            <a:pPr marL="342900" indent="-342900">
              <a:buFont typeface="+mj-lt"/>
              <a:buAutoNum type="arabicPeriod"/>
            </a:pPr>
            <a:r>
              <a:rPr lang="en-US" sz="2800" dirty="0">
                <a:latin typeface="+mj-lt"/>
              </a:rPr>
              <a:t>Technology must be in public domain (so team and teaching team can access)</a:t>
            </a:r>
          </a:p>
          <a:p>
            <a:pPr marL="342900" indent="-342900">
              <a:buFont typeface="+mj-lt"/>
              <a:buAutoNum type="arabicPeriod"/>
            </a:pPr>
            <a:r>
              <a:rPr lang="en-US" sz="2800" dirty="0">
                <a:latin typeface="+mj-lt"/>
              </a:rPr>
              <a:t>Explore a unique technology not explored by another team in the class</a:t>
            </a:r>
          </a:p>
          <a:p>
            <a:pPr marL="342900" indent="-342900">
              <a:buFont typeface="+mj-lt"/>
              <a:buAutoNum type="arabicPeriod"/>
            </a:pPr>
            <a:r>
              <a:rPr lang="en-US" sz="2800" dirty="0">
                <a:latin typeface="+mj-lt"/>
              </a:rPr>
              <a:t>Design has an interactive, comprehensive feature set (e.g., communication, user interaction, sensing, reflecting, sharing)</a:t>
            </a:r>
          </a:p>
          <a:p>
            <a:pPr marL="342900" indent="-342900">
              <a:buFont typeface="+mj-lt"/>
              <a:buAutoNum type="arabicPeriod"/>
            </a:pPr>
            <a:r>
              <a:rPr lang="en-US" sz="2800" dirty="0">
                <a:latin typeface="+mj-lt"/>
              </a:rPr>
              <a:t>Meet quality of work to showcase in a user experience portfolio</a:t>
            </a:r>
          </a:p>
          <a:p>
            <a:pPr marL="342900" indent="-342900">
              <a:buFont typeface="+mj-lt"/>
              <a:buAutoNum type="arabicPeriod"/>
            </a:pPr>
            <a:endParaRPr lang="en-US" dirty="0"/>
          </a:p>
        </p:txBody>
      </p:sp>
    </p:spTree>
    <p:extLst>
      <p:ext uri="{BB962C8B-B14F-4D97-AF65-F5344CB8AC3E}">
        <p14:creationId xmlns:p14="http://schemas.microsoft.com/office/powerpoint/2010/main" val="2584191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C3DD03-5C82-453F-8739-42F469664118}"/>
              </a:ext>
            </a:extLst>
          </p:cNvPr>
          <p:cNvSpPr txBox="1"/>
          <p:nvPr/>
        </p:nvSpPr>
        <p:spPr>
          <a:xfrm>
            <a:off x="302724" y="124897"/>
            <a:ext cx="9851209" cy="1323439"/>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Examples of Affect-Aware and Emotional Design Project Topics</a:t>
            </a:r>
          </a:p>
        </p:txBody>
      </p:sp>
      <p:sp>
        <p:nvSpPr>
          <p:cNvPr id="7" name="Rectangle 6">
            <a:extLst>
              <a:ext uri="{FF2B5EF4-FFF2-40B4-BE49-F238E27FC236}">
                <a16:creationId xmlns:a16="http://schemas.microsoft.com/office/drawing/2014/main" id="{EF522767-800A-4CF5-9650-53EBE6F0B2E2}"/>
              </a:ext>
            </a:extLst>
          </p:cNvPr>
          <p:cNvSpPr/>
          <p:nvPr/>
        </p:nvSpPr>
        <p:spPr>
          <a:xfrm>
            <a:off x="302724" y="1900064"/>
            <a:ext cx="11289904" cy="4247317"/>
          </a:xfrm>
          <a:prstGeom prst="rect">
            <a:avLst/>
          </a:prstGeom>
        </p:spPr>
        <p:txBody>
          <a:bodyPr wrap="square">
            <a:spAutoFit/>
          </a:bodyPr>
          <a:lstStyle/>
          <a:p>
            <a:endParaRPr lang="en-US" sz="2800" dirty="0">
              <a:latin typeface="+mj-lt"/>
            </a:endParaRPr>
          </a:p>
          <a:p>
            <a:pPr marL="514350" indent="-514350">
              <a:buAutoNum type="arabicPeriod"/>
            </a:pPr>
            <a:r>
              <a:rPr lang="en-US" sz="2800" dirty="0">
                <a:latin typeface="+mj-lt"/>
              </a:rPr>
              <a:t>Assess emotions and affect during a job interview</a:t>
            </a:r>
          </a:p>
          <a:p>
            <a:pPr marL="514350" indent="-514350">
              <a:buAutoNum type="arabicPeriod"/>
            </a:pPr>
            <a:r>
              <a:rPr lang="en-US" sz="2800" dirty="0">
                <a:latin typeface="+mj-lt"/>
              </a:rPr>
              <a:t>Stream music service with mood playlists</a:t>
            </a:r>
          </a:p>
          <a:p>
            <a:pPr marL="514350" indent="-514350">
              <a:buAutoNum type="arabicPeriod"/>
            </a:pPr>
            <a:r>
              <a:rPr lang="en-US" sz="2800" dirty="0">
                <a:latin typeface="+mj-lt"/>
              </a:rPr>
              <a:t>Modify Twitter feed based on user’s mood profile</a:t>
            </a:r>
          </a:p>
          <a:p>
            <a:pPr marL="514350" indent="-514350">
              <a:buAutoNum type="arabicPeriod"/>
            </a:pPr>
            <a:r>
              <a:rPr lang="en-US" sz="2800" dirty="0">
                <a:latin typeface="+mj-lt"/>
              </a:rPr>
              <a:t>Help co-workers resolve interpersonal conflicts</a:t>
            </a:r>
          </a:p>
          <a:p>
            <a:pPr marL="514350" indent="-514350">
              <a:buAutoNum type="arabicPeriod"/>
            </a:pPr>
            <a:r>
              <a:rPr lang="en-US" sz="2800" dirty="0">
                <a:latin typeface="+mj-lt"/>
              </a:rPr>
              <a:t>Learn emotional literacy from a social robot that role plays emotions and affective responses</a:t>
            </a:r>
          </a:p>
          <a:p>
            <a:pPr marL="514350" indent="-514350">
              <a:buAutoNum type="arabicPeriod"/>
            </a:pPr>
            <a:r>
              <a:rPr lang="en-US" sz="2800" dirty="0">
                <a:latin typeface="+mj-lt"/>
              </a:rPr>
              <a:t>Interact with chatbots that adjust behavior and level of support based on user’s emotional states</a:t>
            </a:r>
          </a:p>
          <a:p>
            <a:pPr marL="342900" indent="-342900">
              <a:buFont typeface="+mj-lt"/>
              <a:buAutoNum type="arabicPeriod"/>
            </a:pPr>
            <a:endParaRPr lang="en-US" dirty="0"/>
          </a:p>
        </p:txBody>
      </p:sp>
    </p:spTree>
    <p:extLst>
      <p:ext uri="{BB962C8B-B14F-4D97-AF65-F5344CB8AC3E}">
        <p14:creationId xmlns:p14="http://schemas.microsoft.com/office/powerpoint/2010/main" val="24746513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C3DD03-5C82-453F-8739-42F469664118}"/>
              </a:ext>
            </a:extLst>
          </p:cNvPr>
          <p:cNvSpPr txBox="1"/>
          <p:nvPr/>
        </p:nvSpPr>
        <p:spPr>
          <a:xfrm>
            <a:off x="302724" y="124897"/>
            <a:ext cx="11664486"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Ethics in Designing Affect and Emotion-Aware Technology</a:t>
            </a:r>
          </a:p>
        </p:txBody>
      </p:sp>
      <p:sp>
        <p:nvSpPr>
          <p:cNvPr id="7" name="Rectangle 6">
            <a:extLst>
              <a:ext uri="{FF2B5EF4-FFF2-40B4-BE49-F238E27FC236}">
                <a16:creationId xmlns:a16="http://schemas.microsoft.com/office/drawing/2014/main" id="{EF522767-800A-4CF5-9650-53EBE6F0B2E2}"/>
              </a:ext>
            </a:extLst>
          </p:cNvPr>
          <p:cNvSpPr/>
          <p:nvPr/>
        </p:nvSpPr>
        <p:spPr>
          <a:xfrm>
            <a:off x="394613" y="1120676"/>
            <a:ext cx="11572597" cy="4678204"/>
          </a:xfrm>
          <a:prstGeom prst="rect">
            <a:avLst/>
          </a:prstGeom>
        </p:spPr>
        <p:txBody>
          <a:bodyPr wrap="square">
            <a:spAutoFit/>
          </a:bodyPr>
          <a:lstStyle/>
          <a:p>
            <a:pPr marL="457200" indent="-457200">
              <a:buFont typeface="Arial" panose="020B0604020202020204" pitchFamily="34" charset="0"/>
              <a:buChar char="•"/>
            </a:pPr>
            <a:r>
              <a:rPr lang="en-US" sz="2800" dirty="0">
                <a:latin typeface="+mj-lt"/>
              </a:rPr>
              <a:t>Ethical design – what does it mean?</a:t>
            </a:r>
          </a:p>
          <a:p>
            <a:pPr marL="457200" indent="-457200">
              <a:buFont typeface="Arial" panose="020B0604020202020204" pitchFamily="34" charset="0"/>
              <a:buChar char="•"/>
            </a:pPr>
            <a:r>
              <a:rPr lang="en-US" sz="2800" dirty="0">
                <a:latin typeface="+mj-lt"/>
              </a:rPr>
              <a:t>What are areas where ethical boundaries can be crossed?</a:t>
            </a:r>
          </a:p>
          <a:p>
            <a:pPr marL="457200" indent="-457200">
              <a:buFont typeface="Arial" panose="020B0604020202020204" pitchFamily="34" charset="0"/>
              <a:buChar char="•"/>
            </a:pPr>
            <a:r>
              <a:rPr lang="en-US" sz="2800" dirty="0">
                <a:latin typeface="+mj-lt"/>
              </a:rPr>
              <a:t>What are ways to design to protect against ethical violations?</a:t>
            </a:r>
          </a:p>
          <a:p>
            <a:pPr marL="457200" indent="-457200">
              <a:buFont typeface="Arial" panose="020B0604020202020204" pitchFamily="34" charset="0"/>
              <a:buChar char="•"/>
            </a:pPr>
            <a:r>
              <a:rPr lang="en-US" sz="2800" dirty="0">
                <a:latin typeface="+mj-lt"/>
              </a:rPr>
              <a:t>What is the role of society in addressing ethical challenges? Technology does not resolve everything, but as designers, we need to be aware of what ethical challenges are introduced or exasperated by our designs.</a:t>
            </a:r>
          </a:p>
          <a:p>
            <a:pPr marL="457200" indent="-457200">
              <a:buFont typeface="Arial" panose="020B0604020202020204" pitchFamily="34" charset="0"/>
              <a:buChar char="•"/>
            </a:pPr>
            <a:endParaRPr lang="en-US" sz="2800" dirty="0">
              <a:latin typeface="+mj-lt"/>
            </a:endParaRPr>
          </a:p>
          <a:p>
            <a:pPr marL="457200" indent="-457200">
              <a:buFont typeface="Arial" panose="020B0604020202020204" pitchFamily="34" charset="0"/>
              <a:buChar char="•"/>
            </a:pPr>
            <a:endParaRPr lang="en-US" sz="2800" dirty="0">
              <a:latin typeface="+mj-lt"/>
            </a:endParaRPr>
          </a:p>
          <a:p>
            <a:pPr marL="457200" indent="-457200">
              <a:buFont typeface="Arial" panose="020B0604020202020204" pitchFamily="34" charset="0"/>
              <a:buChar char="•"/>
            </a:pPr>
            <a:r>
              <a:rPr lang="en-US" sz="2800" dirty="0">
                <a:latin typeface="+mj-lt"/>
              </a:rPr>
              <a:t>&lt;Conduct activity using Value Sensitive Design Envisioning Cards, Tarot Cards for Tech, or Black Mirror activities&gt;</a:t>
            </a:r>
          </a:p>
          <a:p>
            <a:pPr marL="342900" indent="-342900">
              <a:buFont typeface="+mj-lt"/>
              <a:buAutoNum type="arabicPeriod"/>
            </a:pPr>
            <a:endParaRPr lang="en-US" dirty="0"/>
          </a:p>
        </p:txBody>
      </p:sp>
    </p:spTree>
    <p:extLst>
      <p:ext uri="{BB962C8B-B14F-4D97-AF65-F5344CB8AC3E}">
        <p14:creationId xmlns:p14="http://schemas.microsoft.com/office/powerpoint/2010/main" val="3303410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9C3DD03-5C82-453F-8739-42F469664118}"/>
              </a:ext>
            </a:extLst>
          </p:cNvPr>
          <p:cNvSpPr txBox="1"/>
          <p:nvPr/>
        </p:nvSpPr>
        <p:spPr>
          <a:xfrm>
            <a:off x="302724" y="124897"/>
            <a:ext cx="11983375" cy="707886"/>
          </a:xfrm>
          <a:prstGeom prst="rect">
            <a:avLst/>
          </a:prstGeom>
          <a:noFill/>
        </p:spPr>
        <p:txBody>
          <a:bodyPr wrap="square" rtlCol="0">
            <a:spAutoFit/>
          </a:bodyPr>
          <a:lstStyle/>
          <a:p>
            <a:pPr>
              <a:tabLst>
                <a:tab pos="3479800" algn="l"/>
              </a:tabLst>
            </a:pPr>
            <a:r>
              <a:rPr lang="en-US" sz="4000" b="1" dirty="0">
                <a:solidFill>
                  <a:schemeClr val="tx2">
                    <a:lumMod val="75000"/>
                  </a:schemeClr>
                </a:solidFill>
                <a:latin typeface="+mj-lt"/>
              </a:rPr>
              <a:t>Addressing Ethics and Bias in UCD Research</a:t>
            </a:r>
          </a:p>
        </p:txBody>
      </p:sp>
      <p:sp>
        <p:nvSpPr>
          <p:cNvPr id="7" name="Rectangle 6">
            <a:extLst>
              <a:ext uri="{FF2B5EF4-FFF2-40B4-BE49-F238E27FC236}">
                <a16:creationId xmlns:a16="http://schemas.microsoft.com/office/drawing/2014/main" id="{EF522767-800A-4CF5-9650-53EBE6F0B2E2}"/>
              </a:ext>
            </a:extLst>
          </p:cNvPr>
          <p:cNvSpPr/>
          <p:nvPr/>
        </p:nvSpPr>
        <p:spPr>
          <a:xfrm>
            <a:off x="394613" y="1120676"/>
            <a:ext cx="11044592" cy="2954655"/>
          </a:xfrm>
          <a:prstGeom prst="rect">
            <a:avLst/>
          </a:prstGeom>
        </p:spPr>
        <p:txBody>
          <a:bodyPr wrap="square">
            <a:spAutoFit/>
          </a:bodyPr>
          <a:lstStyle/>
          <a:p>
            <a:pPr marL="457200" indent="-457200">
              <a:buFont typeface="Arial" panose="020B0604020202020204" pitchFamily="34" charset="0"/>
              <a:buChar char="•"/>
            </a:pPr>
            <a:r>
              <a:rPr lang="en-US" sz="2800" dirty="0">
                <a:latin typeface="+mj-lt"/>
              </a:rPr>
              <a:t>Identify implicit bias</a:t>
            </a:r>
          </a:p>
          <a:p>
            <a:pPr marL="457200" indent="-457200">
              <a:buFont typeface="Arial" panose="020B0604020202020204" pitchFamily="34" charset="0"/>
              <a:buChar char="•"/>
            </a:pPr>
            <a:r>
              <a:rPr lang="en-US" sz="2800" dirty="0">
                <a:latin typeface="+mj-lt"/>
              </a:rPr>
              <a:t>Appreciate diversity of users</a:t>
            </a:r>
          </a:p>
          <a:p>
            <a:pPr marL="457200" indent="-457200">
              <a:buFont typeface="Arial" panose="020B0604020202020204" pitchFamily="34" charset="0"/>
              <a:buChar char="•"/>
            </a:pPr>
            <a:r>
              <a:rPr lang="en-US" sz="2800" dirty="0">
                <a:latin typeface="+mj-lt"/>
              </a:rPr>
              <a:t>Conduct ethics review of research plan</a:t>
            </a:r>
          </a:p>
          <a:p>
            <a:pPr marL="457200" indent="-457200">
              <a:buFont typeface="Arial" panose="020B0604020202020204" pitchFamily="34" charset="0"/>
              <a:buChar char="•"/>
            </a:pPr>
            <a:r>
              <a:rPr lang="en-US" sz="2800" dirty="0">
                <a:latin typeface="+mj-lt"/>
              </a:rPr>
              <a:t>Plan ethical ways to screen and interact with research participants</a:t>
            </a:r>
          </a:p>
          <a:p>
            <a:pPr marL="457200" indent="-457200">
              <a:buFont typeface="Arial" panose="020B0604020202020204" pitchFamily="34" charset="0"/>
              <a:buChar char="•"/>
            </a:pPr>
            <a:r>
              <a:rPr lang="en-US" sz="2800" dirty="0">
                <a:latin typeface="+mj-lt"/>
              </a:rPr>
              <a:t>Handle sensitive topics and scenarios as a research team and with participants</a:t>
            </a:r>
          </a:p>
          <a:p>
            <a:pPr marL="342900" indent="-342900">
              <a:buFont typeface="+mj-lt"/>
              <a:buAutoNum type="arabicPeriod"/>
            </a:pPr>
            <a:endParaRPr lang="en-US" dirty="0"/>
          </a:p>
        </p:txBody>
      </p:sp>
    </p:spTree>
    <p:extLst>
      <p:ext uri="{BB962C8B-B14F-4D97-AF65-F5344CB8AC3E}">
        <p14:creationId xmlns:p14="http://schemas.microsoft.com/office/powerpoint/2010/main" val="28648039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TotalTime>
  <Words>777</Words>
  <Application>Microsoft Macintosh PowerPoint</Application>
  <PresentationFormat>Widescreen</PresentationFormat>
  <Paragraphs>109</Paragraphs>
  <Slides>12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Wingdings</vt:lpstr>
      <vt:lpstr>Office Theme</vt:lpstr>
      <vt:lpstr>User-Centered Design Course Project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Annuska Zolyomi</dc:creator>
  <cp:lastModifiedBy>Michelle Craig</cp:lastModifiedBy>
  <cp:revision>17</cp:revision>
  <dcterms:created xsi:type="dcterms:W3CDTF">2021-07-14T21:33:00Z</dcterms:created>
  <dcterms:modified xsi:type="dcterms:W3CDTF">2023-01-25T18:36:23Z</dcterms:modified>
</cp:coreProperties>
</file>