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4"/>
  </p:sldMasterIdLst>
  <p:notesMasterIdLst>
    <p:notesMasterId r:id="rId81"/>
  </p:notesMasterIdLst>
  <p:sldIdLst>
    <p:sldId id="256" r:id="rId5"/>
    <p:sldId id="298" r:id="rId6"/>
    <p:sldId id="340" r:id="rId7"/>
    <p:sldId id="341" r:id="rId8"/>
    <p:sldId id="342" r:id="rId9"/>
    <p:sldId id="344" r:id="rId10"/>
    <p:sldId id="295" r:id="rId11"/>
    <p:sldId id="346" r:id="rId12"/>
    <p:sldId id="310" r:id="rId13"/>
    <p:sldId id="348" r:id="rId14"/>
    <p:sldId id="329" r:id="rId15"/>
    <p:sldId id="349" r:id="rId16"/>
    <p:sldId id="328" r:id="rId17"/>
    <p:sldId id="325" r:id="rId18"/>
    <p:sldId id="335" r:id="rId19"/>
    <p:sldId id="330" r:id="rId20"/>
    <p:sldId id="327" r:id="rId21"/>
    <p:sldId id="350" r:id="rId22"/>
    <p:sldId id="351" r:id="rId23"/>
    <p:sldId id="352" r:id="rId24"/>
    <p:sldId id="333" r:id="rId25"/>
    <p:sldId id="353" r:id="rId26"/>
    <p:sldId id="332" r:id="rId27"/>
    <p:sldId id="322" r:id="rId28"/>
    <p:sldId id="354" r:id="rId29"/>
    <p:sldId id="321" r:id="rId30"/>
    <p:sldId id="331" r:id="rId31"/>
    <p:sldId id="334" r:id="rId32"/>
    <p:sldId id="355" r:id="rId33"/>
    <p:sldId id="323" r:id="rId34"/>
    <p:sldId id="356" r:id="rId35"/>
    <p:sldId id="357" r:id="rId36"/>
    <p:sldId id="326" r:id="rId37"/>
    <p:sldId id="324" r:id="rId38"/>
    <p:sldId id="388" r:id="rId39"/>
    <p:sldId id="390" r:id="rId40"/>
    <p:sldId id="389" r:id="rId41"/>
    <p:sldId id="343" r:id="rId42"/>
    <p:sldId id="358" r:id="rId43"/>
    <p:sldId id="311" r:id="rId44"/>
    <p:sldId id="303" r:id="rId45"/>
    <p:sldId id="304" r:id="rId46"/>
    <p:sldId id="305" r:id="rId47"/>
    <p:sldId id="306" r:id="rId48"/>
    <p:sldId id="307" r:id="rId49"/>
    <p:sldId id="320" r:id="rId50"/>
    <p:sldId id="299" r:id="rId51"/>
    <p:sldId id="308" r:id="rId52"/>
    <p:sldId id="309" r:id="rId53"/>
    <p:sldId id="300" r:id="rId54"/>
    <p:sldId id="379" r:id="rId55"/>
    <p:sldId id="339" r:id="rId56"/>
    <p:sldId id="314" r:id="rId57"/>
    <p:sldId id="338" r:id="rId58"/>
    <p:sldId id="359" r:id="rId59"/>
    <p:sldId id="360" r:id="rId60"/>
    <p:sldId id="361" r:id="rId61"/>
    <p:sldId id="378" r:id="rId62"/>
    <p:sldId id="364" r:id="rId63"/>
    <p:sldId id="377" r:id="rId64"/>
    <p:sldId id="301" r:id="rId65"/>
    <p:sldId id="380" r:id="rId66"/>
    <p:sldId id="381" r:id="rId67"/>
    <p:sldId id="382" r:id="rId68"/>
    <p:sldId id="383" r:id="rId69"/>
    <p:sldId id="384" r:id="rId70"/>
    <p:sldId id="372" r:id="rId71"/>
    <p:sldId id="366" r:id="rId72"/>
    <p:sldId id="373" r:id="rId73"/>
    <p:sldId id="374" r:id="rId74"/>
    <p:sldId id="375" r:id="rId75"/>
    <p:sldId id="302" r:id="rId76"/>
    <p:sldId id="385" r:id="rId77"/>
    <p:sldId id="376" r:id="rId78"/>
    <p:sldId id="386" r:id="rId79"/>
    <p:sldId id="387" r:id="rId80"/>
  </p:sldIdLst>
  <p:sldSz cx="9144000" cy="5143500" type="screen16x9"/>
  <p:notesSz cx="6858000" cy="9144000"/>
  <p:embeddedFontLst>
    <p:embeddedFont>
      <p:font typeface="Calibri" panose="020F0502020204030204" pitchFamily="34" charset="0"/>
      <p:regular r:id="rId82"/>
      <p:bold r:id="rId83"/>
      <p:italic r:id="rId84"/>
      <p:boldItalic r:id="rId85"/>
    </p:embeddedFont>
    <p:embeddedFont>
      <p:font typeface="Open Sans" panose="020B0604020202020204" charset="0"/>
      <p:regular r:id="rId86"/>
      <p:bold r:id="rId87"/>
      <p:italic r:id="rId88"/>
      <p:boldItalic r:id="rId89"/>
    </p:embeddedFont>
    <p:embeddedFont>
      <p:font typeface="Oswald" panose="020B0604020202020204" charset="0"/>
      <p:regular r:id="rId90"/>
      <p:bold r:id="rId91"/>
    </p:embeddedFont>
    <p:embeddedFont>
      <p:font typeface="Source Sans Pro" panose="020B0503030403020204" pitchFamily="34" charset="0"/>
      <p:regular r:id="rId92"/>
      <p:bold r:id="rId93"/>
      <p:italic r:id="rId94"/>
      <p:boldItalic r:id="rId9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D8F"/>
    <a:srgbClr val="542478"/>
    <a:srgbClr val="548335"/>
    <a:srgbClr val="245C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91A1956-3D7E-41C0-9DF7-105A978C6925}">
  <a:tblStyle styleId="{891A1956-3D7E-41C0-9DF7-105A978C692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82E05BE-877C-40BA-BEE6-E4ECDAF45F91}"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7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font" Target="fonts/font3.fntdata"/><Relationship Id="rId89" Type="http://schemas.openxmlformats.org/officeDocument/2006/relationships/font" Target="fonts/font8.fntdata"/><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font" Target="fonts/font6.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1.fntdata"/><Relationship Id="rId90" Type="http://schemas.openxmlformats.org/officeDocument/2006/relationships/font" Target="fonts/font9.fntdata"/><Relationship Id="rId95" Type="http://schemas.openxmlformats.org/officeDocument/2006/relationships/font" Target="fonts/font14.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font" Target="fonts/font4.fntdata"/><Relationship Id="rId93" Type="http://schemas.openxmlformats.org/officeDocument/2006/relationships/font" Target="fonts/font12.fntdata"/><Relationship Id="rId98"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font" Target="fonts/font10.fntdata"/><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font" Target="fonts/font13.fntdata"/><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sey Badger" userId="dc8e4f3e-1dcb-462d-9da1-41d15c7b995e" providerId="ADAL" clId="{E99C603E-4CA6-4AC8-BE8D-094351F31021}"/>
  </pc:docChgLst>
  <pc:docChgLst>
    <pc:chgData name="Badger, Kelsey" userId="S::badger.60@osu.edu::dc8e4f3e-1dcb-462d-9da1-41d15c7b995e" providerId="AD" clId="Web-{AE24CD56-A58E-2DB0-6C58-8AE241699D97}"/>
  </pc:docChgLst>
  <pc:docChgLst>
    <pc:chgData name="Badger, Kelsey" userId="S::badger.60@osu.edu::dc8e4f3e-1dcb-462d-9da1-41d15c7b995e" providerId="AD" clId="Web-{2133101A-F013-39F0-C54A-2252118F00B6}"/>
  </pc:docChgLst>
  <pc:docChgLst>
    <pc:chgData name="Badger, Kelsey" userId="S::badger.60@osu.edu::dc8e4f3e-1dcb-462d-9da1-41d15c7b995e" providerId="AD" clId="Web-{3BECFDD2-E190-0D7E-4633-604670AB9933}"/>
  </pc:docChgLst>
  <pc:docChgLst>
    <pc:chgData name="Kelsey Badger" userId="dc8e4f3e-1dcb-462d-9da1-41d15c7b995e" providerId="ADAL" clId="{EDE964AA-7DA6-4D4C-A9FF-25F7E9CE0671}"/>
    <pc:docChg chg="modSld">
      <pc:chgData name="Kelsey Badger" userId="dc8e4f3e-1dcb-462d-9da1-41d15c7b995e" providerId="ADAL" clId="{EDE964AA-7DA6-4D4C-A9FF-25F7E9CE0671}" dt="2025-03-17T16:27:18.428" v="18" actId="20577"/>
      <pc:docMkLst>
        <pc:docMk/>
      </pc:docMkLst>
      <pc:sldChg chg="addSp modSp">
        <pc:chgData name="Kelsey Badger" userId="dc8e4f3e-1dcb-462d-9da1-41d15c7b995e" providerId="ADAL" clId="{EDE964AA-7DA6-4D4C-A9FF-25F7E9CE0671}" dt="2025-03-17T16:27:18.428" v="18" actId="20577"/>
        <pc:sldMkLst>
          <pc:docMk/>
          <pc:sldMk cId="0" sldId="256"/>
        </pc:sldMkLst>
        <pc:spChg chg="mod">
          <ac:chgData name="Kelsey Badger" userId="dc8e4f3e-1dcb-462d-9da1-41d15c7b995e" providerId="ADAL" clId="{EDE964AA-7DA6-4D4C-A9FF-25F7E9CE0671}" dt="2025-03-17T16:27:18.428" v="18" actId="20577"/>
          <ac:spMkLst>
            <pc:docMk/>
            <pc:sldMk cId="0" sldId="256"/>
            <ac:spMk id="4" creationId="{BA01E1DF-5F88-4351-8D73-6CE7DF3FA76B}"/>
          </ac:spMkLst>
        </pc:spChg>
        <pc:spChg chg="mod">
          <ac:chgData name="Kelsey Badger" userId="dc8e4f3e-1dcb-462d-9da1-41d15c7b995e" providerId="ADAL" clId="{EDE964AA-7DA6-4D4C-A9FF-25F7E9CE0671}" dt="2025-03-17T16:27:09.454" v="0" actId="14100"/>
          <ac:spMkLst>
            <pc:docMk/>
            <pc:sldMk cId="0" sldId="256"/>
            <ac:spMk id="464" creationId="{00000000-0000-0000-0000-000000000000}"/>
          </ac:spMkLst>
        </pc:spChg>
        <pc:grpChg chg="add">
          <ac:chgData name="Kelsey Badger" userId="dc8e4f3e-1dcb-462d-9da1-41d15c7b995e" providerId="ADAL" clId="{EDE964AA-7DA6-4D4C-A9FF-25F7E9CE0671}" dt="2025-03-17T16:27:11.191" v="1"/>
          <ac:grpSpMkLst>
            <pc:docMk/>
            <pc:sldMk cId="0" sldId="256"/>
            <ac:grpSpMk id="3" creationId="{35D975F5-B08D-4811-B48B-4CF7403E13ED}"/>
          </ac:grpSpMkLst>
        </pc:grpChg>
      </pc:sldChg>
    </pc:docChg>
  </pc:docChgLst>
  <pc:docChgLst>
    <pc:chgData name="Badger, Kelsey" userId="S::badger.60@osu.edu::dc8e4f3e-1dcb-462d-9da1-41d15c7b995e" providerId="AD" clId="Web-{59B36F38-0E20-D8F3-3790-C622A6DACDAB}"/>
    <pc:docChg chg="modSld">
      <pc:chgData name="Badger, Kelsey" userId="S::badger.60@osu.edu::dc8e4f3e-1dcb-462d-9da1-41d15c7b995e" providerId="AD" clId="Web-{59B36F38-0E20-D8F3-3790-C622A6DACDAB}" dt="2025-01-12T19:09:43.113" v="4" actId="14100"/>
      <pc:docMkLst>
        <pc:docMk/>
      </pc:docMkLst>
      <pc:sldChg chg="modSp">
        <pc:chgData name="Badger, Kelsey" userId="S::badger.60@osu.edu::dc8e4f3e-1dcb-462d-9da1-41d15c7b995e" providerId="AD" clId="Web-{59B36F38-0E20-D8F3-3790-C622A6DACDAB}" dt="2025-01-12T19:09:43.113" v="4" actId="14100"/>
        <pc:sldMkLst>
          <pc:docMk/>
          <pc:sldMk cId="1741836524" sldId="308"/>
        </pc:sldMkLst>
        <pc:spChg chg="mod">
          <ac:chgData name="Badger, Kelsey" userId="S::badger.60@osu.edu::dc8e4f3e-1dcb-462d-9da1-41d15c7b995e" providerId="AD" clId="Web-{59B36F38-0E20-D8F3-3790-C622A6DACDAB}" dt="2025-01-12T19:09:43.113" v="4" actId="14100"/>
          <ac:spMkLst>
            <pc:docMk/>
            <pc:sldMk cId="1741836524" sldId="308"/>
            <ac:spMk id="3" creationId="{B7EE0F9A-FF66-41B0-8374-A2BA90F8D8F2}"/>
          </ac:spMkLst>
        </pc:spChg>
      </pc:sldChg>
    </pc:docChg>
  </pc:docChgLst>
  <pc:docChgLst>
    <pc:chgData name="Badger, Kelsey" userId="S::badger.60@osu.edu::dc8e4f3e-1dcb-462d-9da1-41d15c7b995e" providerId="AD" clId="Web-{71A2CFC5-7161-EEDC-7DFC-063314E60A98}"/>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buckeyemailosu-my.sharepoint.com/personal/nutwell_1_osu_edu/Documents/TDAI/PIT-UN/PIT-UN%20Project/Course%20Material/Lessons/Day2_PublicHealth/Asthma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National Current Astma Prevelance by Poverty</a:t>
            </a:r>
            <a:r>
              <a:rPr lang="en-US" baseline="0"/>
              <a:t> Level 2021</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circle"/>
            <c:size val="10"/>
            <c:spPr>
              <a:solidFill>
                <a:schemeClr val="accent1"/>
              </a:solidFill>
              <a:ln w="9525">
                <a:solidFill>
                  <a:schemeClr val="accent1"/>
                </a:solidFill>
              </a:ln>
              <a:effectLst/>
            </c:spPr>
          </c:marker>
          <c:cat>
            <c:strRef>
              <c:f>'Poverty Level'!$A$3:$A$6</c:f>
              <c:strCache>
                <c:ptCount val="4"/>
                <c:pt idx="0">
                  <c:v>Below 100% of poverty threshold</c:v>
                </c:pt>
                <c:pt idx="1">
                  <c:v>100% to less than 250% of the poverty threshold</c:v>
                </c:pt>
                <c:pt idx="2">
                  <c:v>250% to less than 450% of the poverty threshold</c:v>
                </c:pt>
                <c:pt idx="3">
                  <c:v>450% of the poverty threshold or higher</c:v>
                </c:pt>
              </c:strCache>
            </c:strRef>
          </c:cat>
          <c:val>
            <c:numRef>
              <c:f>'Poverty Level'!$C$3:$C$6</c:f>
              <c:numCache>
                <c:formatCode>0.0%</c:formatCode>
                <c:ptCount val="4"/>
                <c:pt idx="0">
                  <c:v>0.104</c:v>
                </c:pt>
                <c:pt idx="1">
                  <c:v>8.2000000000000003E-2</c:v>
                </c:pt>
                <c:pt idx="2">
                  <c:v>7.0999999999999994E-2</c:v>
                </c:pt>
                <c:pt idx="3">
                  <c:v>6.8000000000000005E-2</c:v>
                </c:pt>
              </c:numCache>
            </c:numRef>
          </c:val>
          <c:smooth val="0"/>
          <c:extLst>
            <c:ext xmlns:c16="http://schemas.microsoft.com/office/drawing/2014/chart" uri="{C3380CC4-5D6E-409C-BE32-E72D297353CC}">
              <c16:uniqueId val="{00000000-82A8-4716-B8A7-B57B66D27011}"/>
            </c:ext>
          </c:extLst>
        </c:ser>
        <c:dLbls>
          <c:showLegendKey val="0"/>
          <c:showVal val="0"/>
          <c:showCatName val="0"/>
          <c:showSerName val="0"/>
          <c:showPercent val="0"/>
          <c:showBubbleSize val="0"/>
        </c:dLbls>
        <c:dropLines>
          <c:spPr>
            <a:ln w="9525" cap="flat" cmpd="sng" algn="ctr">
              <a:solidFill>
                <a:schemeClr val="accent1"/>
              </a:solidFill>
              <a:prstDash val="sysDot"/>
              <a:round/>
            </a:ln>
            <a:effectLst/>
          </c:spPr>
        </c:dropLines>
        <c:marker val="1"/>
        <c:smooth val="0"/>
        <c:axId val="255290975"/>
        <c:axId val="255166143"/>
      </c:lineChart>
      <c:catAx>
        <c:axId val="2552909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55166143"/>
        <c:crosses val="autoZero"/>
        <c:auto val="1"/>
        <c:lblAlgn val="ctr"/>
        <c:lblOffset val="100"/>
        <c:noMultiLvlLbl val="0"/>
      </c:catAx>
      <c:valAx>
        <c:axId val="25516614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baseline="0"/>
                  <a:t>Percent with Current Asthma</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55290975"/>
        <c:crosses val="autoZero"/>
        <c:crossBetween val="between"/>
      </c:valAx>
      <c:spPr>
        <a:noFill/>
        <a:ln>
          <a:solidFill>
            <a:schemeClr val="tx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1" i="0">
                <a:solidFill>
                  <a:schemeClr val="dk1"/>
                </a:solidFill>
                <a:effectLst/>
                <a:latin typeface="+mn-lt"/>
                <a:ea typeface="+mn-ea"/>
                <a:cs typeface="+mn-cs"/>
              </a:rPr>
              <a:t>Percent</a:t>
            </a:r>
            <a:r>
              <a:rPr lang="en-US" sz="1100" b="1" i="0" baseline="0">
                <a:solidFill>
                  <a:schemeClr val="dk1"/>
                </a:solidFill>
                <a:effectLst/>
                <a:latin typeface="+mn-lt"/>
                <a:ea typeface="+mn-ea"/>
                <a:cs typeface="+mn-cs"/>
              </a:rPr>
              <a:t> with Current Asthma</a:t>
            </a:r>
            <a:r>
              <a:rPr lang="en-US" sz="1100" b="0" i="0" baseline="0">
                <a:solidFill>
                  <a:schemeClr val="dk1"/>
                </a:solidFill>
                <a:effectLst/>
                <a:latin typeface="+mn-lt"/>
                <a:ea typeface="+mn-ea"/>
                <a:cs typeface="+mn-cs"/>
              </a:rPr>
              <a:t>= t</a:t>
            </a:r>
            <a:r>
              <a:rPr lang="en-US" sz="1100" b="0" i="0">
                <a:solidFill>
                  <a:schemeClr val="dk1"/>
                </a:solidFill>
                <a:effectLst/>
                <a:latin typeface="+mn-lt"/>
                <a:ea typeface="+mn-ea"/>
                <a:cs typeface="+mn-cs"/>
              </a:rPr>
              <a:t>he weighted number of survey participants of the intended population group with current asthma divided by the weighted number of all survey participants in the intended population group and then multiply by 100.</a:t>
            </a:r>
          </a:p>
          <a:p>
            <a:endParaRPr lang="en-US" sz="1100" b="0" i="0">
              <a:solidFill>
                <a:schemeClr val="dk1"/>
              </a:solidFill>
              <a:effectLst/>
              <a:latin typeface="+mn-lt"/>
              <a:ea typeface="+mn-ea"/>
              <a:cs typeface="+mn-cs"/>
            </a:endParaRPr>
          </a:p>
          <a:p>
            <a:r>
              <a:rPr lang="en-US" sz="1100" b="1" i="0">
                <a:solidFill>
                  <a:schemeClr val="dk1"/>
                </a:solidFill>
                <a:effectLst/>
                <a:latin typeface="+mn-lt"/>
                <a:ea typeface="+mn-ea"/>
                <a:cs typeface="+mn-cs"/>
              </a:rPr>
              <a:t>Poverty Threshold </a:t>
            </a:r>
            <a:r>
              <a:rPr lang="en-US" sz="1100" b="0" i="0">
                <a:solidFill>
                  <a:schemeClr val="dk1"/>
                </a:solidFill>
                <a:effectLst/>
                <a:latin typeface="+mn-lt"/>
                <a:ea typeface="+mn-ea"/>
                <a:cs typeface="+mn-cs"/>
              </a:rPr>
              <a:t>= Poverty level is based on family income and family size using the U.S. Census Bureau’s poverty thresholds. Poverty level was calculated separately using 10 imputed income files.</a:t>
            </a:r>
            <a:endParaRPr lang="en-US" sz="1100"/>
          </a:p>
          <a:p>
            <a:endParaRPr lang="en-US"/>
          </a:p>
        </p:txBody>
      </p:sp>
    </p:spTree>
    <p:extLst>
      <p:ext uri="{BB962C8B-B14F-4D97-AF65-F5344CB8AC3E}">
        <p14:creationId xmlns:p14="http://schemas.microsoft.com/office/powerpoint/2010/main" val="283230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buNone/>
            </a:pPr>
            <a:r>
              <a:rPr lang="en-US">
                <a:latin typeface="Calibri"/>
                <a:cs typeface="Calibri"/>
              </a:rPr>
              <a:t>In this case, the "dataset" is the entire EJI, not only the excerpt of Franklin county tracts – this is why the percentiles are relative to the country, not just the county</a:t>
            </a:r>
          </a:p>
          <a:p>
            <a:pPr>
              <a:buNone/>
            </a:pPr>
            <a:r>
              <a:rPr lang="en-US">
                <a:latin typeface="Calibri"/>
                <a:cs typeface="Calibri"/>
              </a:rPr>
              <a:t>Important note: 270/284 tracts in Franklin County are in the 90th percentile for water pollution. Those with a lower measure are an exception and are predominantly outside of the city.</a:t>
            </a:r>
            <a:endParaRPr lang="en-US"/>
          </a:p>
        </p:txBody>
      </p:sp>
    </p:spTree>
    <p:extLst>
      <p:ext uri="{BB962C8B-B14F-4D97-AF65-F5344CB8AC3E}">
        <p14:creationId xmlns:p14="http://schemas.microsoft.com/office/powerpoint/2010/main" val="2631670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buNone/>
            </a:pPr>
            <a:r>
              <a:rPr lang="en-US">
                <a:latin typeface="Calibri"/>
                <a:cs typeface="Calibri"/>
              </a:rPr>
              <a:t>Clarify that the number label for a Census tract does not "mean" or measure anything – it like a zip code or a house number. </a:t>
            </a:r>
            <a:endParaRPr lang="en-US"/>
          </a:p>
          <a:p>
            <a:pPr>
              <a:buNone/>
            </a:pPr>
            <a:r>
              <a:rPr lang="en-US">
                <a:latin typeface="Calibri"/>
                <a:cs typeface="Calibri"/>
              </a:rPr>
              <a:t>Tract labels with a decimal mean that it has changed over time as the population in the area increased.</a:t>
            </a:r>
            <a:endParaRPr lang="en-US"/>
          </a:p>
        </p:txBody>
      </p:sp>
    </p:spTree>
    <p:extLst>
      <p:ext uri="{BB962C8B-B14F-4D97-AF65-F5344CB8AC3E}">
        <p14:creationId xmlns:p14="http://schemas.microsoft.com/office/powerpoint/2010/main" val="886722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Select Air Pollution, PM2.5, and Asthma</a:t>
            </a:r>
          </a:p>
        </p:txBody>
      </p:sp>
    </p:spTree>
    <p:extLst>
      <p:ext uri="{BB962C8B-B14F-4D97-AF65-F5344CB8AC3E}">
        <p14:creationId xmlns:p14="http://schemas.microsoft.com/office/powerpoint/2010/main" val="679857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endParaRPr lang="en-US"/>
          </a:p>
        </p:txBody>
      </p:sp>
    </p:spTree>
    <p:extLst>
      <p:ext uri="{BB962C8B-B14F-4D97-AF65-F5344CB8AC3E}">
        <p14:creationId xmlns:p14="http://schemas.microsoft.com/office/powerpoint/2010/main" val="1445240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56320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33"/>
        <p:cNvGrpSpPr/>
        <p:nvPr/>
      </p:nvGrpSpPr>
      <p:grpSpPr>
        <a:xfrm>
          <a:off x="0" y="0"/>
          <a:ext cx="0" cy="0"/>
          <a:chOff x="0" y="0"/>
          <a:chExt cx="0" cy="0"/>
        </a:xfrm>
      </p:grpSpPr>
      <p:sp>
        <p:nvSpPr>
          <p:cNvPr id="34" name="Google Shape;34;p2"/>
          <p:cNvSpPr/>
          <p:nvPr/>
        </p:nvSpPr>
        <p:spPr>
          <a:xfrm>
            <a:off x="-26775" y="2008375"/>
            <a:ext cx="9210650" cy="3172625"/>
          </a:xfrm>
          <a:custGeom>
            <a:avLst/>
            <a:gdLst/>
            <a:ahLst/>
            <a:cxnLst/>
            <a:rect l="l" t="t" r="r" b="b"/>
            <a:pathLst>
              <a:path w="368426" h="126905" extrusionOk="0">
                <a:moveTo>
                  <a:pt x="309" y="263"/>
                </a:moveTo>
                <a:lnTo>
                  <a:pt x="16502" y="11294"/>
                </a:lnTo>
                <a:lnTo>
                  <a:pt x="31551" y="5122"/>
                </a:lnTo>
                <a:lnTo>
                  <a:pt x="62412" y="4991"/>
                </a:lnTo>
                <a:lnTo>
                  <a:pt x="77652" y="0"/>
                </a:lnTo>
                <a:lnTo>
                  <a:pt x="92892" y="13527"/>
                </a:lnTo>
                <a:lnTo>
                  <a:pt x="107942" y="21276"/>
                </a:lnTo>
                <a:lnTo>
                  <a:pt x="122991" y="21145"/>
                </a:lnTo>
                <a:lnTo>
                  <a:pt x="138993" y="10375"/>
                </a:lnTo>
                <a:lnTo>
                  <a:pt x="154043" y="7880"/>
                </a:lnTo>
                <a:lnTo>
                  <a:pt x="168711" y="2349"/>
                </a:lnTo>
                <a:lnTo>
                  <a:pt x="184332" y="14841"/>
                </a:lnTo>
                <a:lnTo>
                  <a:pt x="199572" y="15274"/>
                </a:lnTo>
                <a:lnTo>
                  <a:pt x="214622" y="25085"/>
                </a:lnTo>
                <a:lnTo>
                  <a:pt x="230052" y="25085"/>
                </a:lnTo>
                <a:lnTo>
                  <a:pt x="246054" y="20094"/>
                </a:lnTo>
                <a:lnTo>
                  <a:pt x="261104" y="20094"/>
                </a:lnTo>
                <a:lnTo>
                  <a:pt x="275391" y="11426"/>
                </a:lnTo>
                <a:lnTo>
                  <a:pt x="291584" y="16810"/>
                </a:lnTo>
                <a:lnTo>
                  <a:pt x="305871" y="8143"/>
                </a:lnTo>
                <a:lnTo>
                  <a:pt x="336732" y="8012"/>
                </a:lnTo>
                <a:lnTo>
                  <a:pt x="351782" y="11294"/>
                </a:lnTo>
                <a:lnTo>
                  <a:pt x="367593" y="2758"/>
                </a:lnTo>
                <a:lnTo>
                  <a:pt x="368426" y="126905"/>
                </a:lnTo>
                <a:lnTo>
                  <a:pt x="0" y="126369"/>
                </a:lnTo>
                <a:close/>
              </a:path>
            </a:pathLst>
          </a:custGeom>
          <a:solidFill>
            <a:schemeClr val="accent5"/>
          </a:solidFill>
          <a:ln>
            <a:noFill/>
          </a:ln>
        </p:spPr>
      </p:sp>
      <p:sp>
        <p:nvSpPr>
          <p:cNvPr id="35" name="Google Shape;35;p2"/>
          <p:cNvSpPr/>
          <p:nvPr/>
        </p:nvSpPr>
        <p:spPr>
          <a:xfrm>
            <a:off x="-26775" y="2139700"/>
            <a:ext cx="9210650" cy="3041300"/>
          </a:xfrm>
          <a:custGeom>
            <a:avLst/>
            <a:gdLst/>
            <a:ahLst/>
            <a:cxnLst/>
            <a:rect l="l" t="t" r="r" b="b"/>
            <a:pathLst>
              <a:path w="368426" h="121652" extrusionOk="0">
                <a:moveTo>
                  <a:pt x="309" y="5516"/>
                </a:moveTo>
                <a:lnTo>
                  <a:pt x="16692" y="11214"/>
                </a:lnTo>
                <a:lnTo>
                  <a:pt x="47172" y="11214"/>
                </a:lnTo>
                <a:lnTo>
                  <a:pt x="62412" y="6843"/>
                </a:lnTo>
                <a:lnTo>
                  <a:pt x="77652" y="16156"/>
                </a:lnTo>
                <a:lnTo>
                  <a:pt x="92892" y="16156"/>
                </a:lnTo>
                <a:lnTo>
                  <a:pt x="107370" y="11214"/>
                </a:lnTo>
                <a:lnTo>
                  <a:pt x="122610" y="8173"/>
                </a:lnTo>
                <a:lnTo>
                  <a:pt x="138612" y="8173"/>
                </a:lnTo>
                <a:lnTo>
                  <a:pt x="153852" y="10834"/>
                </a:lnTo>
                <a:lnTo>
                  <a:pt x="168711" y="7603"/>
                </a:lnTo>
                <a:lnTo>
                  <a:pt x="183951" y="12734"/>
                </a:lnTo>
                <a:lnTo>
                  <a:pt x="199572" y="20527"/>
                </a:lnTo>
                <a:lnTo>
                  <a:pt x="214050" y="15205"/>
                </a:lnTo>
                <a:lnTo>
                  <a:pt x="229671" y="15205"/>
                </a:lnTo>
                <a:lnTo>
                  <a:pt x="245292" y="5892"/>
                </a:lnTo>
                <a:lnTo>
                  <a:pt x="260532" y="11214"/>
                </a:lnTo>
                <a:lnTo>
                  <a:pt x="275772" y="11214"/>
                </a:lnTo>
                <a:lnTo>
                  <a:pt x="291012" y="6843"/>
                </a:lnTo>
                <a:lnTo>
                  <a:pt x="321492" y="6843"/>
                </a:lnTo>
                <a:lnTo>
                  <a:pt x="336732" y="15966"/>
                </a:lnTo>
                <a:lnTo>
                  <a:pt x="351210" y="12734"/>
                </a:lnTo>
                <a:lnTo>
                  <a:pt x="367593" y="0"/>
                </a:lnTo>
                <a:lnTo>
                  <a:pt x="368426" y="121652"/>
                </a:lnTo>
                <a:lnTo>
                  <a:pt x="0" y="121652"/>
                </a:lnTo>
                <a:close/>
              </a:path>
            </a:pathLst>
          </a:custGeom>
          <a:solidFill>
            <a:srgbClr val="00CEF6">
              <a:alpha val="73460"/>
            </a:srgbClr>
          </a:solidFill>
          <a:ln>
            <a:noFill/>
          </a:ln>
        </p:spPr>
      </p:sp>
      <p:sp>
        <p:nvSpPr>
          <p:cNvPr id="36" name="Google Shape;36;p2"/>
          <p:cNvSpPr/>
          <p:nvPr/>
        </p:nvSpPr>
        <p:spPr>
          <a:xfrm rot="8100000">
            <a:off x="1847981" y="18145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8100000">
            <a:off x="6038981" y="20984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8100000">
            <a:off x="7181981" y="21317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2"/>
          <p:cNvGrpSpPr/>
          <p:nvPr/>
        </p:nvGrpSpPr>
        <p:grpSpPr>
          <a:xfrm>
            <a:off x="-9525" y="2024075"/>
            <a:ext cx="9167825" cy="595300"/>
            <a:chOff x="-9525" y="4462475"/>
            <a:chExt cx="9167825" cy="595300"/>
          </a:xfrm>
        </p:grpSpPr>
        <p:sp>
          <p:nvSpPr>
            <p:cNvPr id="40" name="Google Shape;40;p2"/>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41" name="Google Shape;41;p2"/>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42" name="Google Shape;42;p2"/>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43" name="Google Shape;43;p2"/>
          <p:cNvGrpSpPr/>
          <p:nvPr/>
        </p:nvGrpSpPr>
        <p:grpSpPr>
          <a:xfrm>
            <a:off x="-42837" y="2005088"/>
            <a:ext cx="9229575" cy="642787"/>
            <a:chOff x="-42837" y="4443488"/>
            <a:chExt cx="9229575" cy="642787"/>
          </a:xfrm>
        </p:grpSpPr>
        <p:sp>
          <p:nvSpPr>
            <p:cNvPr id="44" name="Google Shape;44;p2"/>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69;p2"/>
          <p:cNvSpPr/>
          <p:nvPr/>
        </p:nvSpPr>
        <p:spPr>
          <a:xfrm>
            <a:off x="2990700" y="21478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1085700" y="24335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4895700" y="20776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rot="8100000">
            <a:off x="8699949" y="18907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txBox="1">
            <a:spLocks noGrp="1"/>
          </p:cNvSpPr>
          <p:nvPr>
            <p:ph type="ctrTitle"/>
          </p:nvPr>
        </p:nvSpPr>
        <p:spPr>
          <a:xfrm>
            <a:off x="2847975" y="3363425"/>
            <a:ext cx="5610300" cy="1159800"/>
          </a:xfrm>
          <a:prstGeom prst="rect">
            <a:avLst/>
          </a:prstGeom>
        </p:spPr>
        <p:txBody>
          <a:bodyPr spcFirstLastPara="1" wrap="square" lIns="91425" tIns="91425" rIns="91425" bIns="91425" anchor="ctr" anchorCtr="0">
            <a:noAutofit/>
          </a:bodyPr>
          <a:lstStyle>
            <a:lvl1pPr lvl="0" algn="r">
              <a:spcBef>
                <a:spcPts val="0"/>
              </a:spcBef>
              <a:spcAft>
                <a:spcPts val="0"/>
              </a:spcAft>
              <a:buClr>
                <a:srgbClr val="FFFFFF"/>
              </a:buClr>
              <a:buSzPts val="4800"/>
              <a:buNone/>
              <a:defRPr sz="4800">
                <a:solidFill>
                  <a:srgbClr val="FFFFFF"/>
                </a:solidFill>
              </a:defRPr>
            </a:lvl1pPr>
            <a:lvl2pPr lvl="1" algn="r">
              <a:spcBef>
                <a:spcPts val="0"/>
              </a:spcBef>
              <a:spcAft>
                <a:spcPts val="0"/>
              </a:spcAft>
              <a:buClr>
                <a:srgbClr val="FFFFFF"/>
              </a:buClr>
              <a:buSzPts val="4800"/>
              <a:buNone/>
              <a:defRPr sz="4800">
                <a:solidFill>
                  <a:srgbClr val="FFFFFF"/>
                </a:solidFill>
              </a:defRPr>
            </a:lvl2pPr>
            <a:lvl3pPr lvl="2" algn="r">
              <a:spcBef>
                <a:spcPts val="0"/>
              </a:spcBef>
              <a:spcAft>
                <a:spcPts val="0"/>
              </a:spcAft>
              <a:buClr>
                <a:srgbClr val="FFFFFF"/>
              </a:buClr>
              <a:buSzPts val="4800"/>
              <a:buNone/>
              <a:defRPr sz="4800">
                <a:solidFill>
                  <a:srgbClr val="FFFFFF"/>
                </a:solidFill>
              </a:defRPr>
            </a:lvl3pPr>
            <a:lvl4pPr lvl="3" algn="r">
              <a:spcBef>
                <a:spcPts val="0"/>
              </a:spcBef>
              <a:spcAft>
                <a:spcPts val="0"/>
              </a:spcAft>
              <a:buClr>
                <a:srgbClr val="FFFFFF"/>
              </a:buClr>
              <a:buSzPts val="4800"/>
              <a:buNone/>
              <a:defRPr sz="4800">
                <a:solidFill>
                  <a:srgbClr val="FFFFFF"/>
                </a:solidFill>
              </a:defRPr>
            </a:lvl4pPr>
            <a:lvl5pPr lvl="4" algn="r">
              <a:spcBef>
                <a:spcPts val="0"/>
              </a:spcBef>
              <a:spcAft>
                <a:spcPts val="0"/>
              </a:spcAft>
              <a:buClr>
                <a:srgbClr val="FFFFFF"/>
              </a:buClr>
              <a:buSzPts val="4800"/>
              <a:buNone/>
              <a:defRPr sz="4800">
                <a:solidFill>
                  <a:srgbClr val="FFFFFF"/>
                </a:solidFill>
              </a:defRPr>
            </a:lvl5pPr>
            <a:lvl6pPr lvl="5" algn="r">
              <a:spcBef>
                <a:spcPts val="0"/>
              </a:spcBef>
              <a:spcAft>
                <a:spcPts val="0"/>
              </a:spcAft>
              <a:buClr>
                <a:srgbClr val="FFFFFF"/>
              </a:buClr>
              <a:buSzPts val="4800"/>
              <a:buNone/>
              <a:defRPr sz="4800">
                <a:solidFill>
                  <a:srgbClr val="FFFFFF"/>
                </a:solidFill>
              </a:defRPr>
            </a:lvl6pPr>
            <a:lvl7pPr lvl="6" algn="r">
              <a:spcBef>
                <a:spcPts val="0"/>
              </a:spcBef>
              <a:spcAft>
                <a:spcPts val="0"/>
              </a:spcAft>
              <a:buClr>
                <a:srgbClr val="FFFFFF"/>
              </a:buClr>
              <a:buSzPts val="4800"/>
              <a:buNone/>
              <a:defRPr sz="4800">
                <a:solidFill>
                  <a:srgbClr val="FFFFFF"/>
                </a:solidFill>
              </a:defRPr>
            </a:lvl7pPr>
            <a:lvl8pPr lvl="7" algn="r">
              <a:spcBef>
                <a:spcPts val="0"/>
              </a:spcBef>
              <a:spcAft>
                <a:spcPts val="0"/>
              </a:spcAft>
              <a:buClr>
                <a:srgbClr val="FFFFFF"/>
              </a:buClr>
              <a:buSzPts val="4800"/>
              <a:buNone/>
              <a:defRPr sz="4800">
                <a:solidFill>
                  <a:srgbClr val="FFFFFF"/>
                </a:solidFill>
              </a:defRPr>
            </a:lvl8pPr>
            <a:lvl9pPr lvl="8" algn="r">
              <a:spcBef>
                <a:spcPts val="0"/>
              </a:spcBef>
              <a:spcAft>
                <a:spcPts val="0"/>
              </a:spcAft>
              <a:buClr>
                <a:srgbClr val="FFFFFF"/>
              </a:buClr>
              <a:buSzPts val="4800"/>
              <a:buNone/>
              <a:defRPr sz="48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74"/>
        <p:cNvGrpSpPr/>
        <p:nvPr/>
      </p:nvGrpSpPr>
      <p:grpSpPr>
        <a:xfrm>
          <a:off x="0" y="0"/>
          <a:ext cx="0" cy="0"/>
          <a:chOff x="0" y="0"/>
          <a:chExt cx="0" cy="0"/>
        </a:xfrm>
      </p:grpSpPr>
      <p:sp>
        <p:nvSpPr>
          <p:cNvPr id="75" name="Google Shape;75;p3"/>
          <p:cNvSpPr/>
          <p:nvPr/>
        </p:nvSpPr>
        <p:spPr>
          <a:xfrm>
            <a:off x="-26775" y="2008375"/>
            <a:ext cx="9210650" cy="3172625"/>
          </a:xfrm>
          <a:custGeom>
            <a:avLst/>
            <a:gdLst/>
            <a:ahLst/>
            <a:cxnLst/>
            <a:rect l="l" t="t" r="r" b="b"/>
            <a:pathLst>
              <a:path w="368426" h="126905" extrusionOk="0">
                <a:moveTo>
                  <a:pt x="309" y="263"/>
                </a:moveTo>
                <a:lnTo>
                  <a:pt x="16502" y="11294"/>
                </a:lnTo>
                <a:lnTo>
                  <a:pt x="31551" y="5122"/>
                </a:lnTo>
                <a:lnTo>
                  <a:pt x="62412" y="4991"/>
                </a:lnTo>
                <a:lnTo>
                  <a:pt x="77652" y="0"/>
                </a:lnTo>
                <a:lnTo>
                  <a:pt x="92892" y="13527"/>
                </a:lnTo>
                <a:lnTo>
                  <a:pt x="107942" y="21276"/>
                </a:lnTo>
                <a:lnTo>
                  <a:pt x="122991" y="21145"/>
                </a:lnTo>
                <a:lnTo>
                  <a:pt x="138993" y="10375"/>
                </a:lnTo>
                <a:lnTo>
                  <a:pt x="154043" y="7880"/>
                </a:lnTo>
                <a:lnTo>
                  <a:pt x="168711" y="2349"/>
                </a:lnTo>
                <a:lnTo>
                  <a:pt x="184332" y="14841"/>
                </a:lnTo>
                <a:lnTo>
                  <a:pt x="199572" y="15274"/>
                </a:lnTo>
                <a:lnTo>
                  <a:pt x="214622" y="25085"/>
                </a:lnTo>
                <a:lnTo>
                  <a:pt x="230052" y="25085"/>
                </a:lnTo>
                <a:lnTo>
                  <a:pt x="246054" y="20094"/>
                </a:lnTo>
                <a:lnTo>
                  <a:pt x="261104" y="20094"/>
                </a:lnTo>
                <a:lnTo>
                  <a:pt x="275391" y="11426"/>
                </a:lnTo>
                <a:lnTo>
                  <a:pt x="291584" y="16810"/>
                </a:lnTo>
                <a:lnTo>
                  <a:pt x="305871" y="8143"/>
                </a:lnTo>
                <a:lnTo>
                  <a:pt x="336732" y="8012"/>
                </a:lnTo>
                <a:lnTo>
                  <a:pt x="351782" y="11294"/>
                </a:lnTo>
                <a:lnTo>
                  <a:pt x="367593" y="2758"/>
                </a:lnTo>
                <a:lnTo>
                  <a:pt x="368426" y="126905"/>
                </a:lnTo>
                <a:lnTo>
                  <a:pt x="0" y="126369"/>
                </a:lnTo>
                <a:close/>
              </a:path>
            </a:pathLst>
          </a:custGeom>
          <a:solidFill>
            <a:schemeClr val="accent5"/>
          </a:solidFill>
          <a:ln>
            <a:noFill/>
          </a:ln>
        </p:spPr>
      </p:sp>
      <p:sp>
        <p:nvSpPr>
          <p:cNvPr id="76" name="Google Shape;76;p3"/>
          <p:cNvSpPr/>
          <p:nvPr/>
        </p:nvSpPr>
        <p:spPr>
          <a:xfrm>
            <a:off x="-26775" y="2139700"/>
            <a:ext cx="9210650" cy="3041300"/>
          </a:xfrm>
          <a:custGeom>
            <a:avLst/>
            <a:gdLst/>
            <a:ahLst/>
            <a:cxnLst/>
            <a:rect l="l" t="t" r="r" b="b"/>
            <a:pathLst>
              <a:path w="368426" h="121652" extrusionOk="0">
                <a:moveTo>
                  <a:pt x="309" y="5516"/>
                </a:moveTo>
                <a:lnTo>
                  <a:pt x="16692" y="11214"/>
                </a:lnTo>
                <a:lnTo>
                  <a:pt x="47172" y="11214"/>
                </a:lnTo>
                <a:lnTo>
                  <a:pt x="62412" y="6843"/>
                </a:lnTo>
                <a:lnTo>
                  <a:pt x="77652" y="16156"/>
                </a:lnTo>
                <a:lnTo>
                  <a:pt x="92892" y="16156"/>
                </a:lnTo>
                <a:lnTo>
                  <a:pt x="107370" y="11214"/>
                </a:lnTo>
                <a:lnTo>
                  <a:pt x="122610" y="8173"/>
                </a:lnTo>
                <a:lnTo>
                  <a:pt x="138612" y="8173"/>
                </a:lnTo>
                <a:lnTo>
                  <a:pt x="153852" y="10834"/>
                </a:lnTo>
                <a:lnTo>
                  <a:pt x="168711" y="7603"/>
                </a:lnTo>
                <a:lnTo>
                  <a:pt x="183951" y="12734"/>
                </a:lnTo>
                <a:lnTo>
                  <a:pt x="199572" y="20527"/>
                </a:lnTo>
                <a:lnTo>
                  <a:pt x="214050" y="15205"/>
                </a:lnTo>
                <a:lnTo>
                  <a:pt x="229671" y="15205"/>
                </a:lnTo>
                <a:lnTo>
                  <a:pt x="245292" y="5892"/>
                </a:lnTo>
                <a:lnTo>
                  <a:pt x="260532" y="11214"/>
                </a:lnTo>
                <a:lnTo>
                  <a:pt x="275772" y="11214"/>
                </a:lnTo>
                <a:lnTo>
                  <a:pt x="291012" y="6843"/>
                </a:lnTo>
                <a:lnTo>
                  <a:pt x="321492" y="6843"/>
                </a:lnTo>
                <a:lnTo>
                  <a:pt x="336732" y="15966"/>
                </a:lnTo>
                <a:lnTo>
                  <a:pt x="351210" y="12734"/>
                </a:lnTo>
                <a:lnTo>
                  <a:pt x="367593" y="0"/>
                </a:lnTo>
                <a:lnTo>
                  <a:pt x="368426" y="121652"/>
                </a:lnTo>
                <a:lnTo>
                  <a:pt x="0" y="121652"/>
                </a:lnTo>
                <a:close/>
              </a:path>
            </a:pathLst>
          </a:custGeom>
          <a:solidFill>
            <a:srgbClr val="00CEF6">
              <a:alpha val="73460"/>
            </a:srgbClr>
          </a:solidFill>
          <a:ln>
            <a:noFill/>
          </a:ln>
        </p:spPr>
      </p:sp>
      <p:sp>
        <p:nvSpPr>
          <p:cNvPr id="77" name="Google Shape;77;p3"/>
          <p:cNvSpPr/>
          <p:nvPr/>
        </p:nvSpPr>
        <p:spPr>
          <a:xfrm rot="8100000">
            <a:off x="1847981" y="18145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rot="8100000">
            <a:off x="6038981" y="20984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rot="8100000">
            <a:off x="7181981" y="21317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0;p3"/>
          <p:cNvGrpSpPr/>
          <p:nvPr/>
        </p:nvGrpSpPr>
        <p:grpSpPr>
          <a:xfrm>
            <a:off x="-9525" y="2024075"/>
            <a:ext cx="9167825" cy="595300"/>
            <a:chOff x="-9525" y="4462475"/>
            <a:chExt cx="9167825" cy="595300"/>
          </a:xfrm>
        </p:grpSpPr>
        <p:sp>
          <p:nvSpPr>
            <p:cNvPr id="81" name="Google Shape;81;p3"/>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rgbClr val="3C78D8"/>
              </a:solidFill>
              <a:prstDash val="solid"/>
              <a:round/>
              <a:headEnd type="none" w="med" len="med"/>
              <a:tailEnd type="none" w="med" len="med"/>
            </a:ln>
          </p:spPr>
        </p:sp>
        <p:sp>
          <p:nvSpPr>
            <p:cNvPr id="82" name="Google Shape;82;p3"/>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rgbClr val="3C78D8"/>
              </a:solidFill>
              <a:prstDash val="solid"/>
              <a:round/>
              <a:headEnd type="none" w="med" len="med"/>
              <a:tailEnd type="none" w="med" len="med"/>
            </a:ln>
          </p:spPr>
        </p:sp>
        <p:sp>
          <p:nvSpPr>
            <p:cNvPr id="83" name="Google Shape;83;p3"/>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rgbClr val="3C78D8"/>
              </a:solidFill>
              <a:prstDash val="solid"/>
              <a:round/>
              <a:headEnd type="none" w="med" len="med"/>
              <a:tailEnd type="none" w="med" len="med"/>
            </a:ln>
          </p:spPr>
        </p:sp>
      </p:grpSp>
      <p:grpSp>
        <p:nvGrpSpPr>
          <p:cNvPr id="84" name="Google Shape;84;p3"/>
          <p:cNvGrpSpPr/>
          <p:nvPr/>
        </p:nvGrpSpPr>
        <p:grpSpPr>
          <a:xfrm>
            <a:off x="-42837" y="2005088"/>
            <a:ext cx="9229575" cy="642787"/>
            <a:chOff x="-42837" y="4443488"/>
            <a:chExt cx="9229575" cy="642787"/>
          </a:xfrm>
        </p:grpSpPr>
        <p:sp>
          <p:nvSpPr>
            <p:cNvPr id="85" name="Google Shape;85;p3"/>
            <p:cNvSpPr/>
            <p:nvPr/>
          </p:nvSpPr>
          <p:spPr>
            <a:xfrm>
              <a:off x="1114450" y="490068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1495450" y="5029275"/>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733450" y="4972125"/>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352450" y="496260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42837" y="46054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1876450" y="48340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2257450" y="482925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2638450" y="454826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3019450" y="461493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3400450" y="461493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3781450" y="49483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4162450" y="49483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4543450" y="4667325"/>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4924450" y="454350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5305450" y="477210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5686450" y="477210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6067450" y="484830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6448450" y="472923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6829450" y="50245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7210450" y="5024513"/>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7591450" y="444348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7972450" y="455778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8353450" y="455778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8734450" y="4557788"/>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9129738" y="4867350"/>
              <a:ext cx="57000" cy="57000"/>
            </a:xfrm>
            <a:prstGeom prst="ellipse">
              <a:avLst/>
            </a:prstGeom>
            <a:solidFill>
              <a:srgbClr val="3C7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Google Shape;110;p3"/>
          <p:cNvSpPr/>
          <p:nvPr/>
        </p:nvSpPr>
        <p:spPr>
          <a:xfrm>
            <a:off x="2990700" y="2147800"/>
            <a:ext cx="114600" cy="114600"/>
          </a:xfrm>
          <a:prstGeom prst="ellipse">
            <a:avLst/>
          </a:prstGeom>
          <a:noFill/>
          <a:ln w="9525"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1085700" y="2433550"/>
            <a:ext cx="114600" cy="114600"/>
          </a:xfrm>
          <a:prstGeom prst="ellipse">
            <a:avLst/>
          </a:prstGeom>
          <a:noFill/>
          <a:ln w="9525"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4895700" y="2077632"/>
            <a:ext cx="114600" cy="114600"/>
          </a:xfrm>
          <a:prstGeom prst="ellipse">
            <a:avLst/>
          </a:prstGeom>
          <a:noFill/>
          <a:ln w="9525"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rot="8100000">
            <a:off x="8699949" y="18907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txBox="1">
            <a:spLocks noGrp="1"/>
          </p:cNvSpPr>
          <p:nvPr>
            <p:ph type="ctrTitle"/>
          </p:nvPr>
        </p:nvSpPr>
        <p:spPr>
          <a:xfrm>
            <a:off x="2309350" y="3031150"/>
            <a:ext cx="5214600" cy="11598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3600"/>
              <a:buNone/>
              <a:defRPr sz="3600">
                <a:solidFill>
                  <a:srgbClr val="FFFFFF"/>
                </a:solidFill>
              </a:defRPr>
            </a:lvl1pPr>
            <a:lvl2pPr lvl="1" algn="r" rtl="0">
              <a:spcBef>
                <a:spcPts val="0"/>
              </a:spcBef>
              <a:spcAft>
                <a:spcPts val="0"/>
              </a:spcAft>
              <a:buClr>
                <a:srgbClr val="FFFFFF"/>
              </a:buClr>
              <a:buSzPts val="3600"/>
              <a:buNone/>
              <a:defRPr sz="3600">
                <a:solidFill>
                  <a:srgbClr val="FFFFFF"/>
                </a:solidFill>
              </a:defRPr>
            </a:lvl2pPr>
            <a:lvl3pPr lvl="2" algn="r" rtl="0">
              <a:spcBef>
                <a:spcPts val="0"/>
              </a:spcBef>
              <a:spcAft>
                <a:spcPts val="0"/>
              </a:spcAft>
              <a:buClr>
                <a:srgbClr val="FFFFFF"/>
              </a:buClr>
              <a:buSzPts val="3600"/>
              <a:buNone/>
              <a:defRPr sz="3600">
                <a:solidFill>
                  <a:srgbClr val="FFFFFF"/>
                </a:solidFill>
              </a:defRPr>
            </a:lvl3pPr>
            <a:lvl4pPr lvl="3" algn="r" rtl="0">
              <a:spcBef>
                <a:spcPts val="0"/>
              </a:spcBef>
              <a:spcAft>
                <a:spcPts val="0"/>
              </a:spcAft>
              <a:buClr>
                <a:srgbClr val="FFFFFF"/>
              </a:buClr>
              <a:buSzPts val="3600"/>
              <a:buNone/>
              <a:defRPr sz="3600">
                <a:solidFill>
                  <a:srgbClr val="FFFFFF"/>
                </a:solidFill>
              </a:defRPr>
            </a:lvl4pPr>
            <a:lvl5pPr lvl="4" algn="r" rtl="0">
              <a:spcBef>
                <a:spcPts val="0"/>
              </a:spcBef>
              <a:spcAft>
                <a:spcPts val="0"/>
              </a:spcAft>
              <a:buClr>
                <a:srgbClr val="FFFFFF"/>
              </a:buClr>
              <a:buSzPts val="3600"/>
              <a:buNone/>
              <a:defRPr sz="3600">
                <a:solidFill>
                  <a:srgbClr val="FFFFFF"/>
                </a:solidFill>
              </a:defRPr>
            </a:lvl5pPr>
            <a:lvl6pPr lvl="5" algn="r" rtl="0">
              <a:spcBef>
                <a:spcPts val="0"/>
              </a:spcBef>
              <a:spcAft>
                <a:spcPts val="0"/>
              </a:spcAft>
              <a:buClr>
                <a:srgbClr val="FFFFFF"/>
              </a:buClr>
              <a:buSzPts val="3600"/>
              <a:buNone/>
              <a:defRPr sz="3600">
                <a:solidFill>
                  <a:srgbClr val="FFFFFF"/>
                </a:solidFill>
              </a:defRPr>
            </a:lvl6pPr>
            <a:lvl7pPr lvl="6" algn="r" rtl="0">
              <a:spcBef>
                <a:spcPts val="0"/>
              </a:spcBef>
              <a:spcAft>
                <a:spcPts val="0"/>
              </a:spcAft>
              <a:buClr>
                <a:srgbClr val="FFFFFF"/>
              </a:buClr>
              <a:buSzPts val="3600"/>
              <a:buNone/>
              <a:defRPr sz="3600">
                <a:solidFill>
                  <a:srgbClr val="FFFFFF"/>
                </a:solidFill>
              </a:defRPr>
            </a:lvl7pPr>
            <a:lvl8pPr lvl="7" algn="r" rtl="0">
              <a:spcBef>
                <a:spcPts val="0"/>
              </a:spcBef>
              <a:spcAft>
                <a:spcPts val="0"/>
              </a:spcAft>
              <a:buClr>
                <a:srgbClr val="FFFFFF"/>
              </a:buClr>
              <a:buSzPts val="3600"/>
              <a:buNone/>
              <a:defRPr sz="3600">
                <a:solidFill>
                  <a:srgbClr val="FFFFFF"/>
                </a:solidFill>
              </a:defRPr>
            </a:lvl8pPr>
            <a:lvl9pPr lvl="8" algn="r" rtl="0">
              <a:spcBef>
                <a:spcPts val="0"/>
              </a:spcBef>
              <a:spcAft>
                <a:spcPts val="0"/>
              </a:spcAft>
              <a:buClr>
                <a:srgbClr val="FFFFFF"/>
              </a:buClr>
              <a:buSzPts val="3600"/>
              <a:buNone/>
              <a:defRPr sz="3600">
                <a:solidFill>
                  <a:srgbClr val="FFFFFF"/>
                </a:solidFill>
              </a:defRPr>
            </a:lvl9pPr>
          </a:lstStyle>
          <a:p>
            <a:endParaRPr/>
          </a:p>
        </p:txBody>
      </p:sp>
      <p:sp>
        <p:nvSpPr>
          <p:cNvPr id="115" name="Google Shape;115;p3"/>
          <p:cNvSpPr txBox="1">
            <a:spLocks noGrp="1"/>
          </p:cNvSpPr>
          <p:nvPr>
            <p:ph type="subTitle" idx="1"/>
          </p:nvPr>
        </p:nvSpPr>
        <p:spPr>
          <a:xfrm>
            <a:off x="2309441" y="4059250"/>
            <a:ext cx="5214600" cy="7848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FFFFF"/>
              </a:buClr>
              <a:buSzPts val="2000"/>
              <a:buNone/>
              <a:defRPr>
                <a:solidFill>
                  <a:srgbClr val="FFFFFF"/>
                </a:solidFill>
              </a:defRPr>
            </a:lvl1pPr>
            <a:lvl2pPr lvl="1" algn="r" rtl="0">
              <a:spcBef>
                <a:spcPts val="0"/>
              </a:spcBef>
              <a:spcAft>
                <a:spcPts val="0"/>
              </a:spcAft>
              <a:buClr>
                <a:srgbClr val="FFFFFF"/>
              </a:buClr>
              <a:buSzPts val="3000"/>
              <a:buNone/>
              <a:defRPr sz="3000">
                <a:solidFill>
                  <a:srgbClr val="FFFFFF"/>
                </a:solidFill>
              </a:defRPr>
            </a:lvl2pPr>
            <a:lvl3pPr lvl="2" algn="r" rtl="0">
              <a:spcBef>
                <a:spcPts val="0"/>
              </a:spcBef>
              <a:spcAft>
                <a:spcPts val="0"/>
              </a:spcAft>
              <a:buClr>
                <a:srgbClr val="FFFFFF"/>
              </a:buClr>
              <a:buSzPts val="3000"/>
              <a:buNone/>
              <a:defRPr sz="3000">
                <a:solidFill>
                  <a:srgbClr val="FFFFFF"/>
                </a:solidFill>
              </a:defRPr>
            </a:lvl3pPr>
            <a:lvl4pPr lvl="3" algn="r" rtl="0">
              <a:spcBef>
                <a:spcPts val="0"/>
              </a:spcBef>
              <a:spcAft>
                <a:spcPts val="0"/>
              </a:spcAft>
              <a:buClr>
                <a:srgbClr val="FFFFFF"/>
              </a:buClr>
              <a:buSzPts val="3000"/>
              <a:buNone/>
              <a:defRPr sz="3000">
                <a:solidFill>
                  <a:srgbClr val="FFFFFF"/>
                </a:solidFill>
              </a:defRPr>
            </a:lvl4pPr>
            <a:lvl5pPr lvl="4" algn="r" rtl="0">
              <a:spcBef>
                <a:spcPts val="0"/>
              </a:spcBef>
              <a:spcAft>
                <a:spcPts val="0"/>
              </a:spcAft>
              <a:buClr>
                <a:srgbClr val="FFFFFF"/>
              </a:buClr>
              <a:buSzPts val="3000"/>
              <a:buNone/>
              <a:defRPr sz="3000">
                <a:solidFill>
                  <a:srgbClr val="FFFFFF"/>
                </a:solidFill>
              </a:defRPr>
            </a:lvl5pPr>
            <a:lvl6pPr lvl="5" algn="r" rtl="0">
              <a:spcBef>
                <a:spcPts val="0"/>
              </a:spcBef>
              <a:spcAft>
                <a:spcPts val="0"/>
              </a:spcAft>
              <a:buClr>
                <a:srgbClr val="FFFFFF"/>
              </a:buClr>
              <a:buSzPts val="3000"/>
              <a:buNone/>
              <a:defRPr sz="3000">
                <a:solidFill>
                  <a:srgbClr val="FFFFFF"/>
                </a:solidFill>
              </a:defRPr>
            </a:lvl6pPr>
            <a:lvl7pPr lvl="6" algn="r" rtl="0">
              <a:spcBef>
                <a:spcPts val="0"/>
              </a:spcBef>
              <a:spcAft>
                <a:spcPts val="0"/>
              </a:spcAft>
              <a:buClr>
                <a:srgbClr val="FFFFFF"/>
              </a:buClr>
              <a:buSzPts val="3000"/>
              <a:buNone/>
              <a:defRPr sz="3000">
                <a:solidFill>
                  <a:srgbClr val="FFFFFF"/>
                </a:solidFill>
              </a:defRPr>
            </a:lvl7pPr>
            <a:lvl8pPr lvl="7" algn="r" rtl="0">
              <a:spcBef>
                <a:spcPts val="0"/>
              </a:spcBef>
              <a:spcAft>
                <a:spcPts val="0"/>
              </a:spcAft>
              <a:buClr>
                <a:srgbClr val="FFFFFF"/>
              </a:buClr>
              <a:buSzPts val="3000"/>
              <a:buNone/>
              <a:defRPr sz="3000">
                <a:solidFill>
                  <a:srgbClr val="FFFFFF"/>
                </a:solidFill>
              </a:defRPr>
            </a:lvl8pPr>
            <a:lvl9pPr lvl="8" algn="r" rtl="0">
              <a:spcBef>
                <a:spcPts val="0"/>
              </a:spcBef>
              <a:spcAft>
                <a:spcPts val="0"/>
              </a:spcAft>
              <a:buClr>
                <a:srgbClr val="FFFFFF"/>
              </a:buClr>
              <a:buSzPts val="3000"/>
              <a:buNone/>
              <a:defRPr sz="3000">
                <a:solidFill>
                  <a:srgbClr val="FFFFFF"/>
                </a:solidFill>
              </a:defRPr>
            </a:lvl9pPr>
          </a:lstStyle>
          <a:p>
            <a:endParaRPr/>
          </a:p>
        </p:txBody>
      </p:sp>
      <p:sp>
        <p:nvSpPr>
          <p:cNvPr id="116" name="Google Shape;116;p3"/>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60"/>
        <p:cNvGrpSpPr/>
        <p:nvPr/>
      </p:nvGrpSpPr>
      <p:grpSpPr>
        <a:xfrm>
          <a:off x="0" y="0"/>
          <a:ext cx="0" cy="0"/>
          <a:chOff x="0" y="0"/>
          <a:chExt cx="0" cy="0"/>
        </a:xfrm>
      </p:grpSpPr>
      <p:sp>
        <p:nvSpPr>
          <p:cNvPr id="161" name="Google Shape;161;p5"/>
          <p:cNvSpPr/>
          <p:nvPr/>
        </p:nvSpPr>
        <p:spPr>
          <a:xfrm>
            <a:off x="-28575" y="4446775"/>
            <a:ext cx="9191625" cy="712478"/>
          </a:xfrm>
          <a:custGeom>
            <a:avLst/>
            <a:gdLst/>
            <a:ahLst/>
            <a:cxnLst/>
            <a:rect l="l" t="t" r="r" b="b"/>
            <a:pathLst>
              <a:path w="367665" h="41339" extrusionOk="0">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chemeClr val="accent5"/>
          </a:solidFill>
          <a:ln>
            <a:noFill/>
          </a:ln>
        </p:spPr>
      </p:sp>
      <p:sp>
        <p:nvSpPr>
          <p:cNvPr id="162" name="Google Shape;162;p5"/>
          <p:cNvSpPr/>
          <p:nvPr/>
        </p:nvSpPr>
        <p:spPr>
          <a:xfrm>
            <a:off x="-28575" y="4578111"/>
            <a:ext cx="9191625" cy="584439"/>
          </a:xfrm>
          <a:custGeom>
            <a:avLst/>
            <a:gdLst/>
            <a:ahLst/>
            <a:cxnLst/>
            <a:rect l="l" t="t" r="r" b="b"/>
            <a:pathLst>
              <a:path w="367665" h="33910" extrusionOk="0">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163" name="Google Shape;163;p5"/>
          <p:cNvSpPr/>
          <p:nvPr/>
        </p:nvSpPr>
        <p:spPr>
          <a:xfrm rot="8100000">
            <a:off x="1847981" y="42529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5"/>
          <p:cNvSpPr/>
          <p:nvPr/>
        </p:nvSpPr>
        <p:spPr>
          <a:xfrm rot="8100000">
            <a:off x="6038981" y="45368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rot="8100000">
            <a:off x="7181981" y="45701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6" name="Google Shape;166;p5"/>
          <p:cNvGrpSpPr/>
          <p:nvPr/>
        </p:nvGrpSpPr>
        <p:grpSpPr>
          <a:xfrm>
            <a:off x="-9525" y="4462475"/>
            <a:ext cx="9167825" cy="595300"/>
            <a:chOff x="-9525" y="4462475"/>
            <a:chExt cx="9167825" cy="595300"/>
          </a:xfrm>
        </p:grpSpPr>
        <p:sp>
          <p:nvSpPr>
            <p:cNvPr id="167" name="Google Shape;167;p5"/>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168" name="Google Shape;168;p5"/>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169" name="Google Shape;169;p5"/>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170" name="Google Shape;170;p5"/>
          <p:cNvGrpSpPr/>
          <p:nvPr/>
        </p:nvGrpSpPr>
        <p:grpSpPr>
          <a:xfrm>
            <a:off x="-42837" y="4443488"/>
            <a:ext cx="9229575" cy="642788"/>
            <a:chOff x="-42837" y="4443488"/>
            <a:chExt cx="9229575" cy="642788"/>
          </a:xfrm>
        </p:grpSpPr>
        <p:sp>
          <p:nvSpPr>
            <p:cNvPr id="171" name="Google Shape;171;p5"/>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5"/>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5"/>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5"/>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5"/>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5"/>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5"/>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5"/>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5"/>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6" name="Google Shape;196;p5"/>
          <p:cNvSpPr/>
          <p:nvPr/>
        </p:nvSpPr>
        <p:spPr>
          <a:xfrm>
            <a:off x="2990700" y="45862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5"/>
          <p:cNvSpPr/>
          <p:nvPr/>
        </p:nvSpPr>
        <p:spPr>
          <a:xfrm>
            <a:off x="1085700" y="48719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5"/>
          <p:cNvSpPr/>
          <p:nvPr/>
        </p:nvSpPr>
        <p:spPr>
          <a:xfrm>
            <a:off x="4895700" y="45160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rot="8100000">
            <a:off x="8699949" y="43291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txBox="1">
            <a:spLocks noGrp="1"/>
          </p:cNvSpPr>
          <p:nvPr>
            <p:ph type="title"/>
          </p:nvPr>
        </p:nvSpPr>
        <p:spPr>
          <a:xfrm>
            <a:off x="1047750" y="634125"/>
            <a:ext cx="6996600" cy="7158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3200"/>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01" name="Google Shape;201;p5"/>
          <p:cNvSpPr txBox="1">
            <a:spLocks noGrp="1"/>
          </p:cNvSpPr>
          <p:nvPr>
            <p:ph type="body" idx="1"/>
          </p:nvPr>
        </p:nvSpPr>
        <p:spPr>
          <a:xfrm>
            <a:off x="1075850" y="1540175"/>
            <a:ext cx="6996600" cy="19221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02" name="Google Shape;202;p5"/>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03"/>
        <p:cNvGrpSpPr/>
        <p:nvPr/>
      </p:nvGrpSpPr>
      <p:grpSpPr>
        <a:xfrm>
          <a:off x="0" y="0"/>
          <a:ext cx="0" cy="0"/>
          <a:chOff x="0" y="0"/>
          <a:chExt cx="0" cy="0"/>
        </a:xfrm>
      </p:grpSpPr>
      <p:sp>
        <p:nvSpPr>
          <p:cNvPr id="204" name="Google Shape;204;p6"/>
          <p:cNvSpPr/>
          <p:nvPr/>
        </p:nvSpPr>
        <p:spPr>
          <a:xfrm>
            <a:off x="-28575" y="4446775"/>
            <a:ext cx="9191625" cy="712478"/>
          </a:xfrm>
          <a:custGeom>
            <a:avLst/>
            <a:gdLst/>
            <a:ahLst/>
            <a:cxnLst/>
            <a:rect l="l" t="t" r="r" b="b"/>
            <a:pathLst>
              <a:path w="367665" h="41339" extrusionOk="0">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chemeClr val="accent5"/>
          </a:solidFill>
          <a:ln>
            <a:noFill/>
          </a:ln>
        </p:spPr>
      </p:sp>
      <p:sp>
        <p:nvSpPr>
          <p:cNvPr id="205" name="Google Shape;205;p6"/>
          <p:cNvSpPr/>
          <p:nvPr/>
        </p:nvSpPr>
        <p:spPr>
          <a:xfrm>
            <a:off x="-28575" y="4578111"/>
            <a:ext cx="9191625" cy="584439"/>
          </a:xfrm>
          <a:custGeom>
            <a:avLst/>
            <a:gdLst/>
            <a:ahLst/>
            <a:cxnLst/>
            <a:rect l="l" t="t" r="r" b="b"/>
            <a:pathLst>
              <a:path w="367665" h="33910" extrusionOk="0">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206" name="Google Shape;206;p6"/>
          <p:cNvSpPr/>
          <p:nvPr/>
        </p:nvSpPr>
        <p:spPr>
          <a:xfrm rot="8100000">
            <a:off x="1847981" y="4252969"/>
            <a:ext cx="122612" cy="122612"/>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6"/>
          <p:cNvSpPr/>
          <p:nvPr/>
        </p:nvSpPr>
        <p:spPr>
          <a:xfrm rot="8100000">
            <a:off x="6038981" y="4536819"/>
            <a:ext cx="122612" cy="122612"/>
          </a:xfrm>
          <a:prstGeom prst="teardrop">
            <a:avLst>
              <a:gd name="adj" fmla="val 100000"/>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6"/>
          <p:cNvSpPr/>
          <p:nvPr/>
        </p:nvSpPr>
        <p:spPr>
          <a:xfrm rot="8100000">
            <a:off x="7181981" y="4570169"/>
            <a:ext cx="122612" cy="122612"/>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9" name="Google Shape;209;p6"/>
          <p:cNvGrpSpPr/>
          <p:nvPr/>
        </p:nvGrpSpPr>
        <p:grpSpPr>
          <a:xfrm>
            <a:off x="-9525" y="4462475"/>
            <a:ext cx="9167825" cy="595300"/>
            <a:chOff x="-9525" y="4462475"/>
            <a:chExt cx="9167825" cy="595300"/>
          </a:xfrm>
        </p:grpSpPr>
        <p:sp>
          <p:nvSpPr>
            <p:cNvPr id="210" name="Google Shape;210;p6"/>
            <p:cNvSpPr/>
            <p:nvPr/>
          </p:nvSpPr>
          <p:spPr>
            <a:xfrm>
              <a:off x="-9525" y="4581525"/>
              <a:ext cx="4205300" cy="476250"/>
            </a:xfrm>
            <a:custGeom>
              <a:avLst/>
              <a:gdLst/>
              <a:ahLst/>
              <a:cxnLst/>
              <a:rect l="l" t="t" r="r" b="b"/>
              <a:pathLst>
                <a:path w="168212" h="19050" extrusionOk="0">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w="9525" cap="flat" cmpd="sng">
              <a:solidFill>
                <a:schemeClr val="accent2"/>
              </a:solidFill>
              <a:prstDash val="solid"/>
              <a:round/>
              <a:headEnd type="none" w="med" len="med"/>
              <a:tailEnd type="none" w="med" len="med"/>
            </a:ln>
          </p:spPr>
        </p:sp>
        <p:sp>
          <p:nvSpPr>
            <p:cNvPr id="211" name="Google Shape;211;p6"/>
            <p:cNvSpPr/>
            <p:nvPr/>
          </p:nvSpPr>
          <p:spPr>
            <a:xfrm>
              <a:off x="4195775" y="4462475"/>
              <a:ext cx="3424225" cy="590550"/>
            </a:xfrm>
            <a:custGeom>
              <a:avLst/>
              <a:gdLst/>
              <a:ahLst/>
              <a:cxnLst/>
              <a:rect l="l" t="t" r="r" b="b"/>
              <a:pathLst>
                <a:path w="136969" h="23622" extrusionOk="0">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w="9525" cap="flat" cmpd="sng">
              <a:solidFill>
                <a:schemeClr val="accent2"/>
              </a:solidFill>
              <a:prstDash val="solid"/>
              <a:round/>
              <a:headEnd type="none" w="med" len="med"/>
              <a:tailEnd type="none" w="med" len="med"/>
            </a:ln>
          </p:spPr>
        </p:sp>
        <p:sp>
          <p:nvSpPr>
            <p:cNvPr id="212" name="Google Shape;212;p6"/>
            <p:cNvSpPr/>
            <p:nvPr/>
          </p:nvSpPr>
          <p:spPr>
            <a:xfrm>
              <a:off x="7624775" y="4472000"/>
              <a:ext cx="1533525" cy="414325"/>
            </a:xfrm>
            <a:custGeom>
              <a:avLst/>
              <a:gdLst/>
              <a:ahLst/>
              <a:cxnLst/>
              <a:rect l="l" t="t" r="r" b="b"/>
              <a:pathLst>
                <a:path w="61341" h="16573" extrusionOk="0">
                  <a:moveTo>
                    <a:pt x="0" y="0"/>
                  </a:moveTo>
                  <a:lnTo>
                    <a:pt x="15049" y="4762"/>
                  </a:lnTo>
                  <a:lnTo>
                    <a:pt x="30670" y="4762"/>
                  </a:lnTo>
                  <a:lnTo>
                    <a:pt x="45910" y="4762"/>
                  </a:lnTo>
                  <a:lnTo>
                    <a:pt x="61341" y="16573"/>
                  </a:lnTo>
                </a:path>
              </a:pathLst>
            </a:custGeom>
            <a:noFill/>
            <a:ln w="9525" cap="flat" cmpd="sng">
              <a:solidFill>
                <a:schemeClr val="accent2"/>
              </a:solidFill>
              <a:prstDash val="solid"/>
              <a:round/>
              <a:headEnd type="none" w="med" len="med"/>
              <a:tailEnd type="none" w="med" len="med"/>
            </a:ln>
          </p:spPr>
        </p:sp>
      </p:grpSp>
      <p:grpSp>
        <p:nvGrpSpPr>
          <p:cNvPr id="213" name="Google Shape;213;p6"/>
          <p:cNvGrpSpPr/>
          <p:nvPr/>
        </p:nvGrpSpPr>
        <p:grpSpPr>
          <a:xfrm>
            <a:off x="-42837" y="4443488"/>
            <a:ext cx="9229575" cy="642788"/>
            <a:chOff x="-42837" y="4443488"/>
            <a:chExt cx="9229575" cy="642788"/>
          </a:xfrm>
        </p:grpSpPr>
        <p:sp>
          <p:nvSpPr>
            <p:cNvPr id="214" name="Google Shape;214;p6"/>
            <p:cNvSpPr/>
            <p:nvPr/>
          </p:nvSpPr>
          <p:spPr>
            <a:xfrm>
              <a:off x="1114450" y="49006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6"/>
            <p:cNvSpPr/>
            <p:nvPr/>
          </p:nvSpPr>
          <p:spPr>
            <a:xfrm>
              <a:off x="1495450" y="502927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6"/>
            <p:cNvSpPr/>
            <p:nvPr/>
          </p:nvSpPr>
          <p:spPr>
            <a:xfrm>
              <a:off x="733450" y="49721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6"/>
            <p:cNvSpPr/>
            <p:nvPr/>
          </p:nvSpPr>
          <p:spPr>
            <a:xfrm>
              <a:off x="352450" y="49626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6"/>
            <p:cNvSpPr/>
            <p:nvPr/>
          </p:nvSpPr>
          <p:spPr>
            <a:xfrm>
              <a:off x="-42837" y="46054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6"/>
            <p:cNvSpPr/>
            <p:nvPr/>
          </p:nvSpPr>
          <p:spPr>
            <a:xfrm>
              <a:off x="1876450" y="48340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6"/>
            <p:cNvSpPr/>
            <p:nvPr/>
          </p:nvSpPr>
          <p:spPr>
            <a:xfrm>
              <a:off x="2257450" y="48292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6"/>
            <p:cNvSpPr/>
            <p:nvPr/>
          </p:nvSpPr>
          <p:spPr>
            <a:xfrm>
              <a:off x="2638450" y="454826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6"/>
            <p:cNvSpPr/>
            <p:nvPr/>
          </p:nvSpPr>
          <p:spPr>
            <a:xfrm>
              <a:off x="3019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6"/>
            <p:cNvSpPr/>
            <p:nvPr/>
          </p:nvSpPr>
          <p:spPr>
            <a:xfrm>
              <a:off x="3400450" y="46149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6"/>
            <p:cNvSpPr/>
            <p:nvPr/>
          </p:nvSpPr>
          <p:spPr>
            <a:xfrm>
              <a:off x="3781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6"/>
            <p:cNvSpPr/>
            <p:nvPr/>
          </p:nvSpPr>
          <p:spPr>
            <a:xfrm>
              <a:off x="4162450" y="49483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6"/>
            <p:cNvSpPr/>
            <p:nvPr/>
          </p:nvSpPr>
          <p:spPr>
            <a:xfrm>
              <a:off x="4543450" y="4667325"/>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6"/>
            <p:cNvSpPr/>
            <p:nvPr/>
          </p:nvSpPr>
          <p:spPr>
            <a:xfrm>
              <a:off x="4924450" y="45435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6"/>
            <p:cNvSpPr/>
            <p:nvPr/>
          </p:nvSpPr>
          <p:spPr>
            <a:xfrm>
              <a:off x="5305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6"/>
            <p:cNvSpPr/>
            <p:nvPr/>
          </p:nvSpPr>
          <p:spPr>
            <a:xfrm>
              <a:off x="5686450" y="47721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6"/>
            <p:cNvSpPr/>
            <p:nvPr/>
          </p:nvSpPr>
          <p:spPr>
            <a:xfrm>
              <a:off x="6067450" y="484830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6"/>
            <p:cNvSpPr/>
            <p:nvPr/>
          </p:nvSpPr>
          <p:spPr>
            <a:xfrm>
              <a:off x="6448450" y="472923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6"/>
            <p:cNvSpPr/>
            <p:nvPr/>
          </p:nvSpPr>
          <p:spPr>
            <a:xfrm>
              <a:off x="6829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6"/>
            <p:cNvSpPr/>
            <p:nvPr/>
          </p:nvSpPr>
          <p:spPr>
            <a:xfrm>
              <a:off x="7210450" y="5024513"/>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6"/>
            <p:cNvSpPr/>
            <p:nvPr/>
          </p:nvSpPr>
          <p:spPr>
            <a:xfrm>
              <a:off x="7591450" y="44434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6"/>
            <p:cNvSpPr/>
            <p:nvPr/>
          </p:nvSpPr>
          <p:spPr>
            <a:xfrm>
              <a:off x="7972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6"/>
            <p:cNvSpPr/>
            <p:nvPr/>
          </p:nvSpPr>
          <p:spPr>
            <a:xfrm>
              <a:off x="8353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6"/>
            <p:cNvSpPr/>
            <p:nvPr/>
          </p:nvSpPr>
          <p:spPr>
            <a:xfrm>
              <a:off x="8734450" y="4557788"/>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6"/>
            <p:cNvSpPr/>
            <p:nvPr/>
          </p:nvSpPr>
          <p:spPr>
            <a:xfrm>
              <a:off x="9129738" y="4867350"/>
              <a:ext cx="57000" cy="57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6"/>
          <p:cNvSpPr/>
          <p:nvPr/>
        </p:nvSpPr>
        <p:spPr>
          <a:xfrm>
            <a:off x="2990700" y="458620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6"/>
          <p:cNvSpPr/>
          <p:nvPr/>
        </p:nvSpPr>
        <p:spPr>
          <a:xfrm>
            <a:off x="1085700" y="4871950"/>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6"/>
          <p:cNvSpPr/>
          <p:nvPr/>
        </p:nvSpPr>
        <p:spPr>
          <a:xfrm>
            <a:off x="4895700" y="4516032"/>
            <a:ext cx="114600" cy="1146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6"/>
          <p:cNvSpPr/>
          <p:nvPr/>
        </p:nvSpPr>
        <p:spPr>
          <a:xfrm rot="8100000">
            <a:off x="8699949" y="4329169"/>
            <a:ext cx="122612" cy="122612"/>
          </a:xfrm>
          <a:prstGeom prst="teardrop">
            <a:avLst>
              <a:gd name="adj" fmla="val 100000"/>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6"/>
          <p:cNvSpPr txBox="1">
            <a:spLocks noGrp="1"/>
          </p:cNvSpPr>
          <p:nvPr>
            <p:ph type="title"/>
          </p:nvPr>
        </p:nvSpPr>
        <p:spPr>
          <a:xfrm>
            <a:off x="1047750" y="634125"/>
            <a:ext cx="6996600" cy="7158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3200"/>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44" name="Google Shape;244;p6"/>
          <p:cNvSpPr txBox="1">
            <a:spLocks noGrp="1"/>
          </p:cNvSpPr>
          <p:nvPr>
            <p:ph type="body" idx="1"/>
          </p:nvPr>
        </p:nvSpPr>
        <p:spPr>
          <a:xfrm>
            <a:off x="1131500" y="1552950"/>
            <a:ext cx="3339900" cy="26658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2000"/>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45" name="Google Shape;245;p6"/>
          <p:cNvSpPr txBox="1">
            <a:spLocks noGrp="1"/>
          </p:cNvSpPr>
          <p:nvPr>
            <p:ph type="body" idx="2"/>
          </p:nvPr>
        </p:nvSpPr>
        <p:spPr>
          <a:xfrm>
            <a:off x="4672563" y="1552950"/>
            <a:ext cx="3339900" cy="26658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2000"/>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46" name="Google Shape;246;p6"/>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458"/>
        <p:cNvGrpSpPr/>
        <p:nvPr/>
      </p:nvGrpSpPr>
      <p:grpSpPr>
        <a:xfrm>
          <a:off x="0" y="0"/>
          <a:ext cx="0" cy="0"/>
          <a:chOff x="0" y="0"/>
          <a:chExt cx="0" cy="0"/>
        </a:xfrm>
      </p:grpSpPr>
      <p:sp>
        <p:nvSpPr>
          <p:cNvPr id="459" name="Google Shape;459;p12"/>
          <p:cNvSpPr txBox="1">
            <a:spLocks noGrp="1"/>
          </p:cNvSpPr>
          <p:nvPr>
            <p:ph type="sldNum" idx="12"/>
          </p:nvPr>
        </p:nvSpPr>
        <p:spPr>
          <a:xfrm>
            <a:off x="8556775" y="4826200"/>
            <a:ext cx="548700" cy="3174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381000" y="7"/>
            <a:ext cx="8382000" cy="5162348"/>
            <a:chOff x="381000" y="-18750"/>
            <a:chExt cx="8382000" cy="5181000"/>
          </a:xfrm>
        </p:grpSpPr>
        <p:cxnSp>
          <p:nvCxnSpPr>
            <p:cNvPr id="7" name="Google Shape;7;p1"/>
            <p:cNvCxnSpPr/>
            <p:nvPr/>
          </p:nvCxnSpPr>
          <p:spPr>
            <a:xfrm>
              <a:off x="76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8" name="Google Shape;8;p1"/>
            <p:cNvCxnSpPr/>
            <p:nvPr/>
          </p:nvCxnSpPr>
          <p:spPr>
            <a:xfrm>
              <a:off x="1524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9" name="Google Shape;9;p1"/>
            <p:cNvCxnSpPr/>
            <p:nvPr/>
          </p:nvCxnSpPr>
          <p:spPr>
            <a:xfrm>
              <a:off x="2286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0" name="Google Shape;10;p1"/>
            <p:cNvCxnSpPr/>
            <p:nvPr/>
          </p:nvCxnSpPr>
          <p:spPr>
            <a:xfrm>
              <a:off x="3048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1" name="Google Shape;11;p1"/>
            <p:cNvCxnSpPr/>
            <p:nvPr/>
          </p:nvCxnSpPr>
          <p:spPr>
            <a:xfrm>
              <a:off x="3810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2" name="Google Shape;12;p1"/>
            <p:cNvCxnSpPr/>
            <p:nvPr/>
          </p:nvCxnSpPr>
          <p:spPr>
            <a:xfrm>
              <a:off x="457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3" name="Google Shape;13;p1"/>
            <p:cNvCxnSpPr/>
            <p:nvPr/>
          </p:nvCxnSpPr>
          <p:spPr>
            <a:xfrm>
              <a:off x="5334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4" name="Google Shape;14;p1"/>
            <p:cNvCxnSpPr/>
            <p:nvPr/>
          </p:nvCxnSpPr>
          <p:spPr>
            <a:xfrm>
              <a:off x="6096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5" name="Google Shape;15;p1"/>
            <p:cNvCxnSpPr/>
            <p:nvPr/>
          </p:nvCxnSpPr>
          <p:spPr>
            <a:xfrm>
              <a:off x="6858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6" name="Google Shape;16;p1"/>
            <p:cNvCxnSpPr/>
            <p:nvPr/>
          </p:nvCxnSpPr>
          <p:spPr>
            <a:xfrm>
              <a:off x="7620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7" name="Google Shape;17;p1"/>
            <p:cNvCxnSpPr/>
            <p:nvPr/>
          </p:nvCxnSpPr>
          <p:spPr>
            <a:xfrm>
              <a:off x="8382000" y="-18750"/>
              <a:ext cx="0" cy="5181000"/>
            </a:xfrm>
            <a:prstGeom prst="straightConnector1">
              <a:avLst/>
            </a:prstGeom>
            <a:noFill/>
            <a:ln w="9525" cap="flat" cmpd="sng">
              <a:solidFill>
                <a:srgbClr val="F3F3F3"/>
              </a:solidFill>
              <a:prstDash val="solid"/>
              <a:round/>
              <a:headEnd type="none" w="med" len="med"/>
              <a:tailEnd type="none" w="med" len="med"/>
            </a:ln>
          </p:spPr>
        </p:cxnSp>
        <p:cxnSp>
          <p:nvCxnSpPr>
            <p:cNvPr id="18" name="Google Shape;18;p1"/>
            <p:cNvCxnSpPr/>
            <p:nvPr/>
          </p:nvCxnSpPr>
          <p:spPr>
            <a:xfrm>
              <a:off x="38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19" name="Google Shape;19;p1"/>
            <p:cNvCxnSpPr/>
            <p:nvPr/>
          </p:nvCxnSpPr>
          <p:spPr>
            <a:xfrm>
              <a:off x="1143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0" name="Google Shape;20;p1"/>
            <p:cNvCxnSpPr/>
            <p:nvPr/>
          </p:nvCxnSpPr>
          <p:spPr>
            <a:xfrm>
              <a:off x="1905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1" name="Google Shape;21;p1"/>
            <p:cNvCxnSpPr/>
            <p:nvPr/>
          </p:nvCxnSpPr>
          <p:spPr>
            <a:xfrm>
              <a:off x="2667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2" name="Google Shape;22;p1"/>
            <p:cNvCxnSpPr/>
            <p:nvPr/>
          </p:nvCxnSpPr>
          <p:spPr>
            <a:xfrm>
              <a:off x="3429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3" name="Google Shape;23;p1"/>
            <p:cNvCxnSpPr/>
            <p:nvPr/>
          </p:nvCxnSpPr>
          <p:spPr>
            <a:xfrm>
              <a:off x="419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4" name="Google Shape;24;p1"/>
            <p:cNvCxnSpPr/>
            <p:nvPr/>
          </p:nvCxnSpPr>
          <p:spPr>
            <a:xfrm>
              <a:off x="4953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5" name="Google Shape;25;p1"/>
            <p:cNvCxnSpPr/>
            <p:nvPr/>
          </p:nvCxnSpPr>
          <p:spPr>
            <a:xfrm>
              <a:off x="5715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6" name="Google Shape;26;p1"/>
            <p:cNvCxnSpPr/>
            <p:nvPr/>
          </p:nvCxnSpPr>
          <p:spPr>
            <a:xfrm>
              <a:off x="6477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7" name="Google Shape;27;p1"/>
            <p:cNvCxnSpPr/>
            <p:nvPr/>
          </p:nvCxnSpPr>
          <p:spPr>
            <a:xfrm>
              <a:off x="7239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8" name="Google Shape;28;p1"/>
            <p:cNvCxnSpPr/>
            <p:nvPr/>
          </p:nvCxnSpPr>
          <p:spPr>
            <a:xfrm>
              <a:off x="8001000" y="-18750"/>
              <a:ext cx="0" cy="5181000"/>
            </a:xfrm>
            <a:prstGeom prst="straightConnector1">
              <a:avLst/>
            </a:prstGeom>
            <a:noFill/>
            <a:ln w="9525" cap="flat" cmpd="sng">
              <a:solidFill>
                <a:srgbClr val="F3F3F3"/>
              </a:solidFill>
              <a:prstDash val="dash"/>
              <a:round/>
              <a:headEnd type="none" w="med" len="med"/>
              <a:tailEnd type="none" w="med" len="med"/>
            </a:ln>
          </p:spPr>
        </p:cxnSp>
        <p:cxnSp>
          <p:nvCxnSpPr>
            <p:cNvPr id="29" name="Google Shape;29;p1"/>
            <p:cNvCxnSpPr/>
            <p:nvPr/>
          </p:nvCxnSpPr>
          <p:spPr>
            <a:xfrm>
              <a:off x="8763000" y="-18750"/>
              <a:ext cx="0" cy="5181000"/>
            </a:xfrm>
            <a:prstGeom prst="straightConnector1">
              <a:avLst/>
            </a:prstGeom>
            <a:noFill/>
            <a:ln w="9525" cap="flat" cmpd="sng">
              <a:solidFill>
                <a:srgbClr val="F3F3F3"/>
              </a:solidFill>
              <a:prstDash val="dash"/>
              <a:round/>
              <a:headEnd type="none" w="med" len="med"/>
              <a:tailEnd type="none" w="med" len="med"/>
            </a:ln>
          </p:spPr>
        </p:cxnSp>
      </p:grpSp>
      <p:sp>
        <p:nvSpPr>
          <p:cNvPr id="30" name="Google Shape;30;p1"/>
          <p:cNvSpPr txBox="1">
            <a:spLocks noGrp="1"/>
          </p:cNvSpPr>
          <p:nvPr>
            <p:ph type="title"/>
          </p:nvPr>
        </p:nvSpPr>
        <p:spPr>
          <a:xfrm>
            <a:off x="1047750" y="634125"/>
            <a:ext cx="6996600" cy="7158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1pPr>
            <a:lvl2pPr lvl="1"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2pPr>
            <a:lvl3pPr lvl="2"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3pPr>
            <a:lvl4pPr lvl="3"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4pPr>
            <a:lvl5pPr lvl="4"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5pPr>
            <a:lvl6pPr lvl="5"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6pPr>
            <a:lvl7pPr lvl="6"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7pPr>
            <a:lvl8pPr lvl="7"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8pPr>
            <a:lvl9pPr lvl="8" algn="ctr">
              <a:spcBef>
                <a:spcPts val="0"/>
              </a:spcBef>
              <a:spcAft>
                <a:spcPts val="0"/>
              </a:spcAft>
              <a:buClr>
                <a:schemeClr val="accent1"/>
              </a:buClr>
              <a:buSzPts val="2000"/>
              <a:buFont typeface="Oswald"/>
              <a:buNone/>
              <a:defRPr sz="2000" b="1">
                <a:solidFill>
                  <a:schemeClr val="accent1"/>
                </a:solidFill>
                <a:latin typeface="Oswald"/>
                <a:ea typeface="Oswald"/>
                <a:cs typeface="Oswald"/>
                <a:sym typeface="Oswald"/>
              </a:defRPr>
            </a:lvl9pPr>
          </a:lstStyle>
          <a:p>
            <a:endParaRPr/>
          </a:p>
        </p:txBody>
      </p:sp>
      <p:sp>
        <p:nvSpPr>
          <p:cNvPr id="31" name="Google Shape;31;p1"/>
          <p:cNvSpPr txBox="1">
            <a:spLocks noGrp="1"/>
          </p:cNvSpPr>
          <p:nvPr>
            <p:ph type="body" idx="1"/>
          </p:nvPr>
        </p:nvSpPr>
        <p:spPr>
          <a:xfrm>
            <a:off x="1075850" y="1540175"/>
            <a:ext cx="6996600" cy="19221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1"/>
              </a:buClr>
              <a:buSzPts val="2000"/>
              <a:buFont typeface="Source Sans Pro"/>
              <a:buChar char="◉"/>
              <a:defRPr sz="2000">
                <a:solidFill>
                  <a:schemeClr val="dk1"/>
                </a:solidFill>
                <a:latin typeface="Source Sans Pro"/>
                <a:ea typeface="Source Sans Pro"/>
                <a:cs typeface="Source Sans Pro"/>
                <a:sym typeface="Source Sans Pro"/>
              </a:defRPr>
            </a:lvl1pPr>
            <a:lvl2pPr marL="914400" lvl="1"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2pPr>
            <a:lvl3pPr marL="1371600" lvl="2"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3pPr>
            <a:lvl4pPr marL="1828800" lvl="3"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marL="2286000" lvl="4"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marL="2743200" lvl="5"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marL="3200400" lvl="6"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marL="3657600" lvl="7"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marL="4114800" lvl="8"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a:endParaRPr/>
          </a:p>
        </p:txBody>
      </p:sp>
      <p:sp>
        <p:nvSpPr>
          <p:cNvPr id="32" name="Google Shape;32;p1"/>
          <p:cNvSpPr txBox="1">
            <a:spLocks noGrp="1"/>
          </p:cNvSpPr>
          <p:nvPr>
            <p:ph type="sldNum" idx="12"/>
          </p:nvPr>
        </p:nvSpPr>
        <p:spPr>
          <a:xfrm>
            <a:off x="8556775" y="4826200"/>
            <a:ext cx="548700" cy="317400"/>
          </a:xfrm>
          <a:prstGeom prst="rect">
            <a:avLst/>
          </a:prstGeom>
          <a:noFill/>
          <a:ln>
            <a:noFill/>
          </a:ln>
        </p:spPr>
        <p:txBody>
          <a:bodyPr spcFirstLastPara="1" wrap="square" lIns="91425" tIns="91425" rIns="91425" bIns="91425" anchor="t" anchorCtr="0">
            <a:noAutofit/>
          </a:bodyPr>
          <a:lstStyle>
            <a:lvl1pPr lvl="0" algn="r">
              <a:buNone/>
              <a:defRPr sz="1000">
                <a:solidFill>
                  <a:srgbClr val="FFFFFF"/>
                </a:solidFill>
                <a:latin typeface="Oswald"/>
                <a:ea typeface="Oswald"/>
                <a:cs typeface="Oswald"/>
                <a:sym typeface="Oswald"/>
              </a:defRPr>
            </a:lvl1pPr>
            <a:lvl2pPr lvl="1" algn="r">
              <a:buNone/>
              <a:defRPr sz="1000">
                <a:solidFill>
                  <a:srgbClr val="FFFFFF"/>
                </a:solidFill>
                <a:latin typeface="Oswald"/>
                <a:ea typeface="Oswald"/>
                <a:cs typeface="Oswald"/>
                <a:sym typeface="Oswald"/>
              </a:defRPr>
            </a:lvl2pPr>
            <a:lvl3pPr lvl="2" algn="r">
              <a:buNone/>
              <a:defRPr sz="1000">
                <a:solidFill>
                  <a:srgbClr val="FFFFFF"/>
                </a:solidFill>
                <a:latin typeface="Oswald"/>
                <a:ea typeface="Oswald"/>
                <a:cs typeface="Oswald"/>
                <a:sym typeface="Oswald"/>
              </a:defRPr>
            </a:lvl3pPr>
            <a:lvl4pPr lvl="3" algn="r">
              <a:buNone/>
              <a:defRPr sz="1000">
                <a:solidFill>
                  <a:srgbClr val="FFFFFF"/>
                </a:solidFill>
                <a:latin typeface="Oswald"/>
                <a:ea typeface="Oswald"/>
                <a:cs typeface="Oswald"/>
                <a:sym typeface="Oswald"/>
              </a:defRPr>
            </a:lvl4pPr>
            <a:lvl5pPr lvl="4" algn="r">
              <a:buNone/>
              <a:defRPr sz="1000">
                <a:solidFill>
                  <a:srgbClr val="FFFFFF"/>
                </a:solidFill>
                <a:latin typeface="Oswald"/>
                <a:ea typeface="Oswald"/>
                <a:cs typeface="Oswald"/>
                <a:sym typeface="Oswald"/>
              </a:defRPr>
            </a:lvl5pPr>
            <a:lvl6pPr lvl="5" algn="r">
              <a:buNone/>
              <a:defRPr sz="1000">
                <a:solidFill>
                  <a:srgbClr val="FFFFFF"/>
                </a:solidFill>
                <a:latin typeface="Oswald"/>
                <a:ea typeface="Oswald"/>
                <a:cs typeface="Oswald"/>
                <a:sym typeface="Oswald"/>
              </a:defRPr>
            </a:lvl6pPr>
            <a:lvl7pPr lvl="6" algn="r">
              <a:buNone/>
              <a:defRPr sz="1000">
                <a:solidFill>
                  <a:srgbClr val="FFFFFF"/>
                </a:solidFill>
                <a:latin typeface="Oswald"/>
                <a:ea typeface="Oswald"/>
                <a:cs typeface="Oswald"/>
                <a:sym typeface="Oswald"/>
              </a:defRPr>
            </a:lvl7pPr>
            <a:lvl8pPr lvl="7" algn="r">
              <a:buNone/>
              <a:defRPr sz="1000">
                <a:solidFill>
                  <a:srgbClr val="FFFFFF"/>
                </a:solidFill>
                <a:latin typeface="Oswald"/>
                <a:ea typeface="Oswald"/>
                <a:cs typeface="Oswald"/>
                <a:sym typeface="Oswald"/>
              </a:defRPr>
            </a:lvl8pPr>
            <a:lvl9pPr lvl="8" algn="r">
              <a:buNone/>
              <a:defRPr sz="1000">
                <a:solidFill>
                  <a:srgbClr val="FFFFFF"/>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8"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o.osu.edu/dhc-oe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hyperlink" Target="https://creativecommons.org/licenses/by/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bingobaker.com/#6580d3b0f50ec677"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eia.gov/todayinenergy/detail.php?id=48936" TargetMode="External"/><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hyperlink" Target="https://www.epa.gov/sc-mining/basic-information-about-surface-coal-mining-appalachia#what"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hyperlink" Target="https://www.greenleafcommunities.org/the-many-benefits-of-community-gardens/"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books/NBK425844/" TargetMode="External"/><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atsdr.cdc.gov/place-health/php/eji/eji-explorer.html" TargetMode="Externa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hyperlink" Target="https://www.greenleafcommunities.org/the-many-benefits-of-community-gardens/"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8" Type="http://schemas.openxmlformats.org/officeDocument/2006/relationships/image" Target="../media/image46.svg"/><Relationship Id="rId3" Type="http://schemas.microsoft.com/office/2007/relationships/hdphoto" Target="../media/hdphoto1.wdp"/><Relationship Id="rId7" Type="http://schemas.openxmlformats.org/officeDocument/2006/relationships/image" Target="../media/image45.png"/><Relationship Id="rId2"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57.svg"/><Relationship Id="rId4" Type="http://schemas.openxmlformats.org/officeDocument/2006/relationships/image" Target="../media/image56.png"/></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62.svg"/><Relationship Id="rId7" Type="http://schemas.openxmlformats.org/officeDocument/2006/relationships/image" Target="../media/image66.svg"/><Relationship Id="rId2"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62.svg"/><Relationship Id="rId7" Type="http://schemas.openxmlformats.org/officeDocument/2006/relationships/image" Target="../media/image66.svg"/><Relationship Id="rId2"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13"/>
          <p:cNvSpPr txBox="1">
            <a:spLocks noGrp="1"/>
          </p:cNvSpPr>
          <p:nvPr>
            <p:ph type="ctrTitle"/>
          </p:nvPr>
        </p:nvSpPr>
        <p:spPr>
          <a:xfrm>
            <a:off x="463550" y="2571750"/>
            <a:ext cx="7994725" cy="1951475"/>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Data for Healthy Communities: Community Garden Project</a:t>
            </a:r>
            <a:endParaRPr dirty="0"/>
          </a:p>
        </p:txBody>
      </p:sp>
      <p:grpSp>
        <p:nvGrpSpPr>
          <p:cNvPr id="3" name="Group 2">
            <a:extLst>
              <a:ext uri="{FF2B5EF4-FFF2-40B4-BE49-F238E27FC236}">
                <a16:creationId xmlns:a16="http://schemas.microsoft.com/office/drawing/2014/main" id="{35D975F5-B08D-4811-B48B-4CF7403E13ED}"/>
              </a:ext>
            </a:extLst>
          </p:cNvPr>
          <p:cNvGrpSpPr/>
          <p:nvPr/>
        </p:nvGrpSpPr>
        <p:grpSpPr>
          <a:xfrm>
            <a:off x="-25810" y="4585167"/>
            <a:ext cx="9195619" cy="784830"/>
            <a:chOff x="-25810" y="4585167"/>
            <a:chExt cx="9195619" cy="784830"/>
          </a:xfrm>
        </p:grpSpPr>
        <p:sp>
          <p:nvSpPr>
            <p:cNvPr id="4" name="Rectangle 11">
              <a:extLst>
                <a:ext uri="{FF2B5EF4-FFF2-40B4-BE49-F238E27FC236}">
                  <a16:creationId xmlns:a16="http://schemas.microsoft.com/office/drawing/2014/main" id="{BA01E1DF-5F88-4351-8D73-6CE7DF3FA76B}"/>
                </a:ext>
              </a:extLst>
            </p:cNvPr>
            <p:cNvSpPr>
              <a:spLocks noChangeArrowheads="1"/>
            </p:cNvSpPr>
            <p:nvPr/>
          </p:nvSpPr>
          <p:spPr bwMode="auto">
            <a:xfrm>
              <a:off x="-25810" y="4585167"/>
              <a:ext cx="919561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3"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hlinkClick r:id="rId3"/>
                </a:rPr>
                <a:t>Data for Healthy Communities</a:t>
              </a: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 Project </a:t>
              </a: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rPr>
                <a:t>Version 1.0 </a:t>
              </a: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900" dirty="0">
                <a:solidFill>
                  <a:schemeClr val="tx1"/>
                </a:solidFill>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chemeClr val="tx1"/>
                </a:solidFill>
                <a:effectLst/>
                <a:latin typeface="Arial" panose="020B0604020202020204" pitchFamily="34" charset="0"/>
                <a:ea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t>Created by Emily Nutwell and Kelsey Badger</a:t>
              </a:r>
              <a:b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b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rPr>
                <a:t>Licensed for reuse under </a:t>
              </a:r>
              <a:r>
                <a:rPr kumimoji="0" lang="en-US" altLang="en-US" sz="850" b="0" i="0" u="none" strike="noStrike" cap="none" normalizeH="0" baseline="0" dirty="0">
                  <a:ln>
                    <a:noFill/>
                  </a:ln>
                  <a:solidFill>
                    <a:schemeClr val="tx1"/>
                  </a:solidFill>
                  <a:effectLst/>
                  <a:latin typeface="Arial" panose="020B0604020202020204" pitchFamily="34" charset="0"/>
                  <a:ea typeface="Arial" panose="020B0604020202020204" pitchFamily="34" charset="0"/>
                  <a:hlinkClick r:id="rId4"/>
                </a:rPr>
                <a:t>CC-BY 4.0</a:t>
              </a:r>
              <a:br>
                <a:rPr kumimoji="0" lang="en-US" altLang="en-US" sz="850" b="0" i="0" u="sng" strike="noStrike" cap="none" normalizeH="0" baseline="0" dirty="0">
                  <a:ln>
                    <a:noFill/>
                  </a:ln>
                  <a:solidFill>
                    <a:srgbClr val="0000FF"/>
                  </a:solidFill>
                  <a:effectLst/>
                  <a:latin typeface="Arial" panose="020B0604020202020204" pitchFamily="34" charset="0"/>
                  <a:ea typeface="Arial" panose="020B0604020202020204" pitchFamily="34" charset="0"/>
                </a:rPr>
              </a:br>
              <a:endParaRPr kumimoji="0" lang="en-US" altLang="en-US" sz="850" b="0" i="0" u="none" strike="noStrike" cap="none" normalizeH="0" baseline="0" dirty="0">
                <a:ln>
                  <a:noFill/>
                </a:ln>
                <a:solidFill>
                  <a:schemeClr val="tx1"/>
                </a:solidFill>
                <a:effectLst/>
                <a:latin typeface="Arial" panose="020B0604020202020204" pitchFamily="34" charset="0"/>
              </a:endParaRPr>
            </a:p>
          </p:txBody>
        </p:sp>
        <p:pic>
          <p:nvPicPr>
            <p:cNvPr id="5" name="Picture 1" descr="A picture containing text, clipart&#10;&#10;Description automatically generated">
              <a:hlinkClick r:id="rId4"/>
              <a:extLst>
                <a:ext uri="{FF2B5EF4-FFF2-40B4-BE49-F238E27FC236}">
                  <a16:creationId xmlns:a16="http://schemas.microsoft.com/office/drawing/2014/main" id="{3E1EF1FD-96A2-4D29-ADB6-8447CF8883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4897" y="4923504"/>
              <a:ext cx="549275" cy="19050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7B88-B011-5CD6-6E07-9B527E97D01B}"/>
              </a:ext>
            </a:extLst>
          </p:cNvPr>
          <p:cNvSpPr>
            <a:spLocks noGrp="1"/>
          </p:cNvSpPr>
          <p:nvPr>
            <p:ph type="title"/>
          </p:nvPr>
        </p:nvSpPr>
        <p:spPr>
          <a:xfrm>
            <a:off x="998444" y="96805"/>
            <a:ext cx="6996600" cy="715800"/>
          </a:xfrm>
        </p:spPr>
        <p:txBody>
          <a:bodyPr/>
          <a:lstStyle/>
          <a:p>
            <a:r>
              <a:rPr lang="en-US"/>
              <a:t>EJI BINGO</a:t>
            </a:r>
          </a:p>
        </p:txBody>
      </p:sp>
      <p:sp>
        <p:nvSpPr>
          <p:cNvPr id="4" name="Slide Number Placeholder 3">
            <a:extLst>
              <a:ext uri="{FF2B5EF4-FFF2-40B4-BE49-F238E27FC236}">
                <a16:creationId xmlns:a16="http://schemas.microsoft.com/office/drawing/2014/main" id="{0E5A2DB5-AEBC-979B-0398-F410CFB7A0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5" name="Rectangle 4">
            <a:extLst>
              <a:ext uri="{FF2B5EF4-FFF2-40B4-BE49-F238E27FC236}">
                <a16:creationId xmlns:a16="http://schemas.microsoft.com/office/drawing/2014/main" id="{0D86252E-3543-54E7-AFE5-D5F3D5540D62}"/>
              </a:ext>
            </a:extLst>
          </p:cNvPr>
          <p:cNvSpPr/>
          <p:nvPr/>
        </p:nvSpPr>
        <p:spPr>
          <a:xfrm>
            <a:off x="349623" y="1773503"/>
            <a:ext cx="968189" cy="902457"/>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2459A87-F657-0DFF-3429-99756DA0670F}"/>
              </a:ext>
            </a:extLst>
          </p:cNvPr>
          <p:cNvSpPr txBox="1"/>
          <p:nvPr/>
        </p:nvSpPr>
        <p:spPr>
          <a:xfrm>
            <a:off x="1601144" y="938741"/>
            <a:ext cx="5889812" cy="523220"/>
          </a:xfrm>
          <a:prstGeom prst="rect">
            <a:avLst/>
          </a:prstGeom>
          <a:noFill/>
        </p:spPr>
        <p:txBody>
          <a:bodyPr wrap="square" rtlCol="0">
            <a:spAutoFit/>
          </a:bodyPr>
          <a:lstStyle/>
          <a:p>
            <a:r>
              <a:rPr lang="en-US"/>
              <a:t>Data measuring or describing social vulnerability (minority status, poverty, education, age, disability, unemployment…)</a:t>
            </a:r>
          </a:p>
        </p:txBody>
      </p:sp>
      <p:sp>
        <p:nvSpPr>
          <p:cNvPr id="7" name="Rectangle 6">
            <a:extLst>
              <a:ext uri="{FF2B5EF4-FFF2-40B4-BE49-F238E27FC236}">
                <a16:creationId xmlns:a16="http://schemas.microsoft.com/office/drawing/2014/main" id="{D5104513-C4DC-524E-E985-3381E0B51275}"/>
              </a:ext>
            </a:extLst>
          </p:cNvPr>
          <p:cNvSpPr/>
          <p:nvPr/>
        </p:nvSpPr>
        <p:spPr>
          <a:xfrm>
            <a:off x="349623" y="2817908"/>
            <a:ext cx="968189" cy="902457"/>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57D3950-3E01-B823-D43F-024D2D42175B}"/>
              </a:ext>
            </a:extLst>
          </p:cNvPr>
          <p:cNvSpPr txBox="1"/>
          <p:nvPr/>
        </p:nvSpPr>
        <p:spPr>
          <a:xfrm>
            <a:off x="1601144" y="3007526"/>
            <a:ext cx="5889812" cy="523220"/>
          </a:xfrm>
          <a:prstGeom prst="rect">
            <a:avLst/>
          </a:prstGeom>
          <a:noFill/>
        </p:spPr>
        <p:txBody>
          <a:bodyPr wrap="square" rtlCol="0">
            <a:spAutoFit/>
          </a:bodyPr>
          <a:lstStyle/>
          <a:p>
            <a:r>
              <a:rPr lang="en-US"/>
              <a:t>Data measuring or describing health vulnerability (asthma, diabetes, mental health…)</a:t>
            </a:r>
          </a:p>
        </p:txBody>
      </p:sp>
      <p:sp>
        <p:nvSpPr>
          <p:cNvPr id="9" name="Rectangle 8">
            <a:extLst>
              <a:ext uri="{FF2B5EF4-FFF2-40B4-BE49-F238E27FC236}">
                <a16:creationId xmlns:a16="http://schemas.microsoft.com/office/drawing/2014/main" id="{B3AE8B69-3F5A-F463-0A6A-B7BCB5A59C2E}"/>
              </a:ext>
            </a:extLst>
          </p:cNvPr>
          <p:cNvSpPr/>
          <p:nvPr/>
        </p:nvSpPr>
        <p:spPr>
          <a:xfrm>
            <a:off x="349623" y="729098"/>
            <a:ext cx="968189" cy="902457"/>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0592E1F-7BCA-2AAF-244A-DC145875D505}"/>
              </a:ext>
            </a:extLst>
          </p:cNvPr>
          <p:cNvSpPr txBox="1"/>
          <p:nvPr/>
        </p:nvSpPr>
        <p:spPr>
          <a:xfrm>
            <a:off x="1551838" y="2047311"/>
            <a:ext cx="5889812" cy="523220"/>
          </a:xfrm>
          <a:prstGeom prst="rect">
            <a:avLst/>
          </a:prstGeom>
          <a:noFill/>
        </p:spPr>
        <p:txBody>
          <a:bodyPr wrap="square" rtlCol="0">
            <a:spAutoFit/>
          </a:bodyPr>
          <a:lstStyle/>
          <a:p>
            <a:r>
              <a:rPr lang="en-US"/>
              <a:t>Data measuring or describing environmental burden (air/water pollution, toxic sites, parks, housing, walkability…)</a:t>
            </a:r>
          </a:p>
        </p:txBody>
      </p:sp>
      <p:pic>
        <p:nvPicPr>
          <p:cNvPr id="11" name="Picture 10" descr="A green and blue text&#10;&#10;Description automatically generated">
            <a:hlinkClick r:id="rId2"/>
            <a:extLst>
              <a:ext uri="{FF2B5EF4-FFF2-40B4-BE49-F238E27FC236}">
                <a16:creationId xmlns:a16="http://schemas.microsoft.com/office/drawing/2014/main" id="{89F43A5B-E888-789A-A714-81EE7ACD0492}"/>
              </a:ext>
            </a:extLst>
          </p:cNvPr>
          <p:cNvPicPr>
            <a:picLocks noChangeAspect="1"/>
          </p:cNvPicPr>
          <p:nvPr/>
        </p:nvPicPr>
        <p:blipFill>
          <a:blip r:embed="rId3"/>
          <a:stretch>
            <a:fillRect/>
          </a:stretch>
        </p:blipFill>
        <p:spPr>
          <a:xfrm>
            <a:off x="2560649" y="3758786"/>
            <a:ext cx="3651894" cy="545778"/>
          </a:xfrm>
          <a:prstGeom prst="rect">
            <a:avLst/>
          </a:prstGeom>
        </p:spPr>
      </p:pic>
    </p:spTree>
    <p:extLst>
      <p:ext uri="{BB962C8B-B14F-4D97-AF65-F5344CB8AC3E}">
        <p14:creationId xmlns:p14="http://schemas.microsoft.com/office/powerpoint/2010/main" val="3679979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logo&#10;&#10;Description automatically generated">
            <a:extLst>
              <a:ext uri="{FF2B5EF4-FFF2-40B4-BE49-F238E27FC236}">
                <a16:creationId xmlns:a16="http://schemas.microsoft.com/office/drawing/2014/main" id="{6425A3CC-9F6A-1F25-6682-60C15647A298}"/>
              </a:ext>
            </a:extLst>
          </p:cNvPr>
          <p:cNvPicPr>
            <a:picLocks noChangeAspect="1"/>
          </p:cNvPicPr>
          <p:nvPr/>
        </p:nvPicPr>
        <p:blipFill>
          <a:blip r:embed="rId2"/>
          <a:stretch>
            <a:fillRect/>
          </a:stretch>
        </p:blipFill>
        <p:spPr>
          <a:xfrm>
            <a:off x="865814" y="1188903"/>
            <a:ext cx="3149594" cy="2910988"/>
          </a:xfrm>
          <a:prstGeom prst="rect">
            <a:avLst/>
          </a:prstGeom>
        </p:spPr>
      </p:pic>
      <p:sp>
        <p:nvSpPr>
          <p:cNvPr id="7" name="TextBox 6">
            <a:extLst>
              <a:ext uri="{FF2B5EF4-FFF2-40B4-BE49-F238E27FC236}">
                <a16:creationId xmlns:a16="http://schemas.microsoft.com/office/drawing/2014/main" id="{F4C8BC9E-214C-EA2D-DD25-EBC44898FECB}"/>
              </a:ext>
            </a:extLst>
          </p:cNvPr>
          <p:cNvSpPr txBox="1"/>
          <p:nvPr/>
        </p:nvSpPr>
        <p:spPr>
          <a:xfrm>
            <a:off x="4394205" y="1188903"/>
            <a:ext cx="4401925" cy="1815882"/>
          </a:xfrm>
          <a:prstGeom prst="rect">
            <a:avLst/>
          </a:prstGeom>
          <a:noFill/>
        </p:spPr>
        <p:txBody>
          <a:bodyPr wrap="square">
            <a:spAutoFit/>
          </a:bodyPr>
          <a:lstStyle/>
          <a:p>
            <a:r>
              <a:rPr lang="en-US" b="0" i="0">
                <a:solidFill>
                  <a:srgbClr val="000000"/>
                </a:solidFill>
                <a:effectLst/>
                <a:latin typeface="Open Sans" panose="020B0606030504020204" pitchFamily="34" charset="0"/>
              </a:rPr>
              <a:t>Inhalation of particulate matter with a diameter of 2.5 microns or less (PM2.5) can have a number of adverse effects on health and well-being. Acute exposure to elevated levels of PM2.5 can lead to irritation of eyes, nose, throat and lungs , and increases relative risk of acute cardiovascular events including admission to a hospital for stoke (Rajagopalan et al., 2018).</a:t>
            </a:r>
            <a:endParaRPr lang="en-US"/>
          </a:p>
        </p:txBody>
      </p:sp>
    </p:spTree>
    <p:extLst>
      <p:ext uri="{BB962C8B-B14F-4D97-AF65-F5344CB8AC3E}">
        <p14:creationId xmlns:p14="http://schemas.microsoft.com/office/powerpoint/2010/main" val="4053560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person blowing a cigarette&#10;&#10;Description automatically generated with medium confidence">
            <a:extLst>
              <a:ext uri="{FF2B5EF4-FFF2-40B4-BE49-F238E27FC236}">
                <a16:creationId xmlns:a16="http://schemas.microsoft.com/office/drawing/2014/main" id="{1D5A7CE5-37EF-1B5D-FBA5-44DAB691B6EA}"/>
              </a:ext>
            </a:extLst>
          </p:cNvPr>
          <p:cNvPicPr>
            <a:picLocks noChangeAspect="1"/>
          </p:cNvPicPr>
          <p:nvPr/>
        </p:nvPicPr>
        <p:blipFill>
          <a:blip r:embed="rId2"/>
          <a:stretch>
            <a:fillRect/>
          </a:stretch>
        </p:blipFill>
        <p:spPr>
          <a:xfrm>
            <a:off x="855875" y="1205694"/>
            <a:ext cx="3209229" cy="2966105"/>
          </a:xfrm>
          <a:prstGeom prst="rect">
            <a:avLst/>
          </a:prstGeom>
        </p:spPr>
      </p:pic>
      <p:sp>
        <p:nvSpPr>
          <p:cNvPr id="8" name="TextBox 7">
            <a:extLst>
              <a:ext uri="{FF2B5EF4-FFF2-40B4-BE49-F238E27FC236}">
                <a16:creationId xmlns:a16="http://schemas.microsoft.com/office/drawing/2014/main" id="{CCD02EE2-B2F5-4E26-8565-6C6CBF613E73}"/>
              </a:ext>
            </a:extLst>
          </p:cNvPr>
          <p:cNvSpPr txBox="1"/>
          <p:nvPr/>
        </p:nvSpPr>
        <p:spPr>
          <a:xfrm>
            <a:off x="4493719" y="1198814"/>
            <a:ext cx="4611756" cy="2677656"/>
          </a:xfrm>
          <a:prstGeom prst="rect">
            <a:avLst/>
          </a:prstGeom>
          <a:noFill/>
        </p:spPr>
        <p:txBody>
          <a:bodyPr wrap="square">
            <a:spAutoFit/>
          </a:bodyPr>
          <a:lstStyle/>
          <a:p>
            <a:r>
              <a:rPr lang="en-US" b="0" i="0">
                <a:solidFill>
                  <a:srgbClr val="000000"/>
                </a:solidFill>
                <a:effectLst/>
                <a:latin typeface="Open Sans" panose="020B0606030504020204" pitchFamily="34" charset="0"/>
              </a:rPr>
              <a:t>Outdoor air pollution is associated with increases in asthma attacks (Centers for Disease Control and Prevention, 2020; Peel et al., 2005) and asthma-related ED visits (Norris et al., 1999; Slaughter et al., 2005; </a:t>
            </a:r>
            <a:r>
              <a:rPr lang="en-US" b="0" i="0" err="1">
                <a:solidFill>
                  <a:srgbClr val="000000"/>
                </a:solidFill>
                <a:effectLst/>
                <a:latin typeface="Open Sans" panose="020B0606030504020204" pitchFamily="34" charset="0"/>
              </a:rPr>
              <a:t>Stieb</a:t>
            </a:r>
            <a:r>
              <a:rPr lang="en-US" b="0" i="0">
                <a:solidFill>
                  <a:srgbClr val="000000"/>
                </a:solidFill>
                <a:effectLst/>
                <a:latin typeface="Open Sans" panose="020B0606030504020204" pitchFamily="34" charset="0"/>
              </a:rPr>
              <a:t> et al., 1996; P. E. Tolbert et al., 2000; Villeneuve et al., 2007). Inhalation of pollutants such as PM2.5, ozone, and diesel particulate matter can lead to oxidative stress which inflames the airways and exacerbates asthma symptoms, and both acute and long-term exposure to asthma are associated with worsening asthma symptoms (</a:t>
            </a:r>
            <a:r>
              <a:rPr lang="en-US" b="0" i="0" err="1">
                <a:solidFill>
                  <a:srgbClr val="000000"/>
                </a:solidFill>
                <a:effectLst/>
                <a:latin typeface="Open Sans" panose="020B0606030504020204" pitchFamily="34" charset="0"/>
              </a:rPr>
              <a:t>Guarnieri</a:t>
            </a:r>
            <a:r>
              <a:rPr lang="en-US" b="0" i="0">
                <a:solidFill>
                  <a:srgbClr val="000000"/>
                </a:solidFill>
                <a:effectLst/>
                <a:latin typeface="Open Sans" panose="020B0606030504020204" pitchFamily="34" charset="0"/>
              </a:rPr>
              <a:t> &amp; </a:t>
            </a:r>
            <a:r>
              <a:rPr lang="en-US" b="0" i="0" err="1">
                <a:solidFill>
                  <a:srgbClr val="000000"/>
                </a:solidFill>
                <a:effectLst/>
                <a:latin typeface="Open Sans" panose="020B0606030504020204" pitchFamily="34" charset="0"/>
              </a:rPr>
              <a:t>Balmes</a:t>
            </a:r>
            <a:r>
              <a:rPr lang="en-US" b="0" i="0">
                <a:solidFill>
                  <a:srgbClr val="000000"/>
                </a:solidFill>
                <a:effectLst/>
                <a:latin typeface="Open Sans" panose="020B0606030504020204" pitchFamily="34" charset="0"/>
              </a:rPr>
              <a:t>, 2014).</a:t>
            </a:r>
            <a:endParaRPr lang="en-US"/>
          </a:p>
        </p:txBody>
      </p:sp>
    </p:spTree>
    <p:extLst>
      <p:ext uri="{BB962C8B-B14F-4D97-AF65-F5344CB8AC3E}">
        <p14:creationId xmlns:p14="http://schemas.microsoft.com/office/powerpoint/2010/main" val="680599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ench and trees with text&#10;&#10;Description automatically generated">
            <a:extLst>
              <a:ext uri="{FF2B5EF4-FFF2-40B4-BE49-F238E27FC236}">
                <a16:creationId xmlns:a16="http://schemas.microsoft.com/office/drawing/2014/main" id="{5571A515-74C7-2A15-23B5-5F7145D365C3}"/>
              </a:ext>
            </a:extLst>
          </p:cNvPr>
          <p:cNvPicPr>
            <a:picLocks noChangeAspect="1"/>
          </p:cNvPicPr>
          <p:nvPr/>
        </p:nvPicPr>
        <p:blipFill>
          <a:blip r:embed="rId2"/>
          <a:stretch>
            <a:fillRect/>
          </a:stretch>
        </p:blipFill>
        <p:spPr>
          <a:xfrm>
            <a:off x="826057" y="1161344"/>
            <a:ext cx="3179412" cy="2938547"/>
          </a:xfrm>
          <a:prstGeom prst="rect">
            <a:avLst/>
          </a:prstGeom>
        </p:spPr>
      </p:pic>
      <p:sp>
        <p:nvSpPr>
          <p:cNvPr id="8" name="TextBox 7">
            <a:extLst>
              <a:ext uri="{FF2B5EF4-FFF2-40B4-BE49-F238E27FC236}">
                <a16:creationId xmlns:a16="http://schemas.microsoft.com/office/drawing/2014/main" id="{F1270416-57E8-60EF-181B-61A299021D18}"/>
              </a:ext>
            </a:extLst>
          </p:cNvPr>
          <p:cNvSpPr txBox="1"/>
          <p:nvPr/>
        </p:nvSpPr>
        <p:spPr>
          <a:xfrm>
            <a:off x="4354448" y="1043609"/>
            <a:ext cx="4611756" cy="2862322"/>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Parks and greenspaces represent important healthy features of the built environment, providing spaces for physical recreation and promoting physical activity (</a:t>
            </a:r>
            <a:r>
              <a:rPr lang="en-US" sz="1200" b="0" i="0" err="1">
                <a:solidFill>
                  <a:srgbClr val="000000"/>
                </a:solidFill>
                <a:effectLst/>
                <a:latin typeface="Open Sans" panose="020B0606030504020204" pitchFamily="34" charset="0"/>
              </a:rPr>
              <a:t>Bedimo</a:t>
            </a:r>
            <a:r>
              <a:rPr lang="en-US" sz="1200" b="0" i="0">
                <a:solidFill>
                  <a:srgbClr val="000000"/>
                </a:solidFill>
                <a:effectLst/>
                <a:latin typeface="Open Sans" panose="020B0606030504020204" pitchFamily="34" charset="0"/>
              </a:rPr>
              <a:t>-Rung et al., 2005; Cohen et al., 2007), though evidence that parks promote physical activity in rural areas is mixed (Reuben et al., 2020; </a:t>
            </a:r>
            <a:r>
              <a:rPr lang="en-US" sz="1200" b="0" i="0" err="1">
                <a:solidFill>
                  <a:srgbClr val="000000"/>
                </a:solidFill>
                <a:effectLst/>
                <a:latin typeface="Open Sans" panose="020B0606030504020204" pitchFamily="34" charset="0"/>
              </a:rPr>
              <a:t>Roemmich</a:t>
            </a:r>
            <a:r>
              <a:rPr lang="en-US" sz="1200" b="0" i="0">
                <a:solidFill>
                  <a:srgbClr val="000000"/>
                </a:solidFill>
                <a:effectLst/>
                <a:latin typeface="Open Sans" panose="020B0606030504020204" pitchFamily="34" charset="0"/>
              </a:rPr>
              <a:t> et al., 2018). Parks and greenspaces also play an important role in mitigating urban heat island effects (P. Lin et al., 2017; </a:t>
            </a:r>
            <a:r>
              <a:rPr lang="en-US" sz="1200" b="0" i="0" err="1">
                <a:solidFill>
                  <a:srgbClr val="000000"/>
                </a:solidFill>
                <a:effectLst/>
                <a:latin typeface="Open Sans" panose="020B0606030504020204" pitchFamily="34" charset="0"/>
              </a:rPr>
              <a:t>Shishegar</a:t>
            </a:r>
            <a:r>
              <a:rPr lang="en-US" sz="1200" b="0" i="0">
                <a:solidFill>
                  <a:srgbClr val="000000"/>
                </a:solidFill>
                <a:effectLst/>
                <a:latin typeface="Open Sans" panose="020B0606030504020204" pitchFamily="34" charset="0"/>
              </a:rPr>
              <a:t>, 2014) and can offer refuge on extreme heat days (Brown et al., 2015; </a:t>
            </a:r>
            <a:r>
              <a:rPr lang="en-US" sz="1200" b="0" i="0" err="1">
                <a:solidFill>
                  <a:srgbClr val="000000"/>
                </a:solidFill>
                <a:effectLst/>
                <a:latin typeface="Open Sans" panose="020B0606030504020204" pitchFamily="34" charset="0"/>
              </a:rPr>
              <a:t>Voelkel</a:t>
            </a:r>
            <a:r>
              <a:rPr lang="en-US" sz="1200" b="0" i="0">
                <a:solidFill>
                  <a:srgbClr val="000000"/>
                </a:solidFill>
                <a:effectLst/>
                <a:latin typeface="Open Sans" panose="020B0606030504020204" pitchFamily="34" charset="0"/>
              </a:rPr>
              <a:t> et al., 2018). Proximity and access to parks and greenspaces can also have important implications for mental health, with studies indicating that measures of proximity and access to these spaces are associated with better overall mental health (</a:t>
            </a:r>
            <a:r>
              <a:rPr lang="en-US" sz="1200" b="0" i="0" err="1">
                <a:solidFill>
                  <a:srgbClr val="000000"/>
                </a:solidFill>
                <a:effectLst/>
                <a:latin typeface="Open Sans" panose="020B0606030504020204" pitchFamily="34" charset="0"/>
              </a:rPr>
              <a:t>Bojorquez</a:t>
            </a:r>
            <a:r>
              <a:rPr lang="en-US" sz="1200" b="0" i="0">
                <a:solidFill>
                  <a:srgbClr val="000000"/>
                </a:solidFill>
                <a:effectLst/>
                <a:latin typeface="Open Sans" panose="020B0606030504020204" pitchFamily="34" charset="0"/>
              </a:rPr>
              <a:t> &amp; Ojeda-</a:t>
            </a:r>
            <a:r>
              <a:rPr lang="en-US" sz="1200" b="0" i="0" err="1">
                <a:solidFill>
                  <a:srgbClr val="000000"/>
                </a:solidFill>
                <a:effectLst/>
                <a:latin typeface="Open Sans" panose="020B0606030504020204" pitchFamily="34" charset="0"/>
              </a:rPr>
              <a:t>Revah</a:t>
            </a:r>
            <a:r>
              <a:rPr lang="en-US" sz="1200" b="0" i="0">
                <a:solidFill>
                  <a:srgbClr val="000000"/>
                </a:solidFill>
                <a:effectLst/>
                <a:latin typeface="Open Sans" panose="020B0606030504020204" pitchFamily="34" charset="0"/>
              </a:rPr>
              <a:t>, 2018; Sturm &amp; Cohen, 2014; Wood et al., 2017). </a:t>
            </a:r>
            <a:endParaRPr lang="en-US" sz="1200"/>
          </a:p>
        </p:txBody>
      </p:sp>
    </p:spTree>
    <p:extLst>
      <p:ext uri="{BB962C8B-B14F-4D97-AF65-F5344CB8AC3E}">
        <p14:creationId xmlns:p14="http://schemas.microsoft.com/office/powerpoint/2010/main" val="2313192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group of people with a sun and text&#10;&#10;Description automatically generated">
            <a:extLst>
              <a:ext uri="{FF2B5EF4-FFF2-40B4-BE49-F238E27FC236}">
                <a16:creationId xmlns:a16="http://schemas.microsoft.com/office/drawing/2014/main" id="{C2DCBC7E-21D9-4D36-E092-C596F4633DD1}"/>
              </a:ext>
            </a:extLst>
          </p:cNvPr>
          <p:cNvPicPr>
            <a:picLocks noChangeAspect="1"/>
          </p:cNvPicPr>
          <p:nvPr/>
        </p:nvPicPr>
        <p:blipFill>
          <a:blip r:embed="rId2"/>
          <a:stretch>
            <a:fillRect/>
          </a:stretch>
        </p:blipFill>
        <p:spPr>
          <a:xfrm>
            <a:off x="835998" y="1208723"/>
            <a:ext cx="3219168" cy="2975292"/>
          </a:xfrm>
          <a:prstGeom prst="rect">
            <a:avLst/>
          </a:prstGeom>
        </p:spPr>
      </p:pic>
      <p:sp>
        <p:nvSpPr>
          <p:cNvPr id="7" name="TextBox 6">
            <a:extLst>
              <a:ext uri="{FF2B5EF4-FFF2-40B4-BE49-F238E27FC236}">
                <a16:creationId xmlns:a16="http://schemas.microsoft.com/office/drawing/2014/main" id="{DEF13DEB-18A9-6FC7-8966-60214BDFA5CA}"/>
              </a:ext>
            </a:extLst>
          </p:cNvPr>
          <p:cNvSpPr txBox="1"/>
          <p:nvPr/>
        </p:nvSpPr>
        <p:spPr>
          <a:xfrm>
            <a:off x="4364389" y="1125200"/>
            <a:ext cx="4611756" cy="2893100"/>
          </a:xfrm>
          <a:prstGeom prst="rect">
            <a:avLst/>
          </a:prstGeom>
          <a:noFill/>
        </p:spPr>
        <p:txBody>
          <a:bodyPr wrap="square">
            <a:spAutoFit/>
          </a:bodyPr>
          <a:lstStyle/>
          <a:p>
            <a:r>
              <a:rPr lang="en-US" b="0" i="0">
                <a:solidFill>
                  <a:srgbClr val="000000"/>
                </a:solidFill>
                <a:effectLst/>
                <a:latin typeface="Open Sans" panose="020B0606030504020204" pitchFamily="34" charset="0"/>
              </a:rPr>
              <a:t> A growing body of data suggest that aspects of systemic and structural racism contribute to health disparities, including those associated with environmental pollution, through a number of pathways, including discrimination by the institutional medical system (Boateng &amp; </a:t>
            </a:r>
            <a:r>
              <a:rPr lang="en-US" b="0" i="0" err="1">
                <a:solidFill>
                  <a:srgbClr val="000000"/>
                </a:solidFill>
                <a:effectLst/>
                <a:latin typeface="Open Sans" panose="020B0606030504020204" pitchFamily="34" charset="0"/>
              </a:rPr>
              <a:t>Aslakson</a:t>
            </a:r>
            <a:r>
              <a:rPr lang="en-US" b="0" i="0">
                <a:solidFill>
                  <a:srgbClr val="000000"/>
                </a:solidFill>
                <a:effectLst/>
                <a:latin typeface="Open Sans" panose="020B0606030504020204" pitchFamily="34" charset="0"/>
              </a:rPr>
              <a:t>, 2021). Minorities experiencing negative health effects associated with environmental pollution may experience barriers to accessing health care due to discrimination and other factors and may suffer disproportionately adverse outcomes (Neighbors et al., 2007; Smedley, 2012; Williams &amp; Mohammed, 2009).</a:t>
            </a:r>
            <a:endParaRPr lang="en-US"/>
          </a:p>
        </p:txBody>
      </p:sp>
    </p:spTree>
    <p:extLst>
      <p:ext uri="{BB962C8B-B14F-4D97-AF65-F5344CB8AC3E}">
        <p14:creationId xmlns:p14="http://schemas.microsoft.com/office/powerpoint/2010/main" val="4160273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symbol of a walk&#10;&#10;Description automatically generated">
            <a:extLst>
              <a:ext uri="{FF2B5EF4-FFF2-40B4-BE49-F238E27FC236}">
                <a16:creationId xmlns:a16="http://schemas.microsoft.com/office/drawing/2014/main" id="{554F198E-8300-3F98-3C7F-9A012911A320}"/>
              </a:ext>
            </a:extLst>
          </p:cNvPr>
          <p:cNvPicPr>
            <a:picLocks noChangeAspect="1"/>
          </p:cNvPicPr>
          <p:nvPr/>
        </p:nvPicPr>
        <p:blipFill>
          <a:blip r:embed="rId2"/>
          <a:stretch>
            <a:fillRect/>
          </a:stretch>
        </p:blipFill>
        <p:spPr>
          <a:xfrm>
            <a:off x="861877" y="1203134"/>
            <a:ext cx="3163471" cy="2851798"/>
          </a:xfrm>
          <a:prstGeom prst="rect">
            <a:avLst/>
          </a:prstGeom>
        </p:spPr>
      </p:pic>
      <p:sp>
        <p:nvSpPr>
          <p:cNvPr id="8" name="TextBox 7">
            <a:extLst>
              <a:ext uri="{FF2B5EF4-FFF2-40B4-BE49-F238E27FC236}">
                <a16:creationId xmlns:a16="http://schemas.microsoft.com/office/drawing/2014/main" id="{53C9E93E-7D4C-3BFC-1B91-2CB79B32737D}"/>
              </a:ext>
            </a:extLst>
          </p:cNvPr>
          <p:cNvSpPr txBox="1"/>
          <p:nvPr/>
        </p:nvSpPr>
        <p:spPr>
          <a:xfrm>
            <a:off x="4390268" y="1063488"/>
            <a:ext cx="4611756"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Research shows that nearby available locations for walking and biking promote physical activity. Higher residential neighborhood walkability has been associated with more walking, higher overall physical activity, lower body mass index (BMI), lower incidence of diabetes, improved glycemic control among residents, and lower premature mortality (</a:t>
            </a:r>
            <a:r>
              <a:rPr lang="en-US" b="0" i="0" err="1">
                <a:solidFill>
                  <a:srgbClr val="000000"/>
                </a:solidFill>
                <a:effectLst/>
                <a:latin typeface="Open Sans" panose="020B0606030504020204" pitchFamily="34" charset="0"/>
              </a:rPr>
              <a:t>Awuor</a:t>
            </a:r>
            <a:r>
              <a:rPr lang="en-US" b="0" i="0">
                <a:solidFill>
                  <a:srgbClr val="000000"/>
                </a:solidFill>
                <a:effectLst/>
                <a:latin typeface="Open Sans" panose="020B0606030504020204" pitchFamily="34" charset="0"/>
              </a:rPr>
              <a:t> &amp; </a:t>
            </a:r>
            <a:r>
              <a:rPr lang="en-US" b="0" i="0" err="1">
                <a:solidFill>
                  <a:srgbClr val="000000"/>
                </a:solidFill>
                <a:effectLst/>
                <a:latin typeface="Open Sans" panose="020B0606030504020204" pitchFamily="34" charset="0"/>
              </a:rPr>
              <a:t>Melles</a:t>
            </a:r>
            <a:r>
              <a:rPr lang="en-US" b="0" i="0">
                <a:solidFill>
                  <a:srgbClr val="000000"/>
                </a:solidFill>
                <a:effectLst/>
                <a:latin typeface="Open Sans" panose="020B0606030504020204" pitchFamily="34" charset="0"/>
              </a:rPr>
              <a:t>, 2019; Chen &amp; Kwan, 2015; L. Frank et al., 2010; L. D. Frank et al., 2004, 2005, 2006; Freeman et al., 2013; Hirsch et al., 2014; US Environmental Protection Agency, 2014, 2017). </a:t>
            </a:r>
            <a:endParaRPr lang="en-US"/>
          </a:p>
        </p:txBody>
      </p:sp>
    </p:spTree>
    <p:extLst>
      <p:ext uri="{BB962C8B-B14F-4D97-AF65-F5344CB8AC3E}">
        <p14:creationId xmlns:p14="http://schemas.microsoft.com/office/powerpoint/2010/main" val="3075381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hand holding a coin&#10;&#10;Description automatically generated">
            <a:extLst>
              <a:ext uri="{FF2B5EF4-FFF2-40B4-BE49-F238E27FC236}">
                <a16:creationId xmlns:a16="http://schemas.microsoft.com/office/drawing/2014/main" id="{9D163714-0FEA-9AC1-9686-0F2B351FFDAB}"/>
              </a:ext>
            </a:extLst>
          </p:cNvPr>
          <p:cNvPicPr>
            <a:picLocks noChangeAspect="1"/>
          </p:cNvPicPr>
          <p:nvPr/>
        </p:nvPicPr>
        <p:blipFill>
          <a:blip r:embed="rId2"/>
          <a:stretch>
            <a:fillRect/>
          </a:stretch>
        </p:blipFill>
        <p:spPr>
          <a:xfrm>
            <a:off x="879690" y="1188903"/>
            <a:ext cx="3135717" cy="2843267"/>
          </a:xfrm>
          <a:prstGeom prst="rect">
            <a:avLst/>
          </a:prstGeom>
        </p:spPr>
      </p:pic>
      <p:sp>
        <p:nvSpPr>
          <p:cNvPr id="8" name="TextBox 7">
            <a:extLst>
              <a:ext uri="{FF2B5EF4-FFF2-40B4-BE49-F238E27FC236}">
                <a16:creationId xmlns:a16="http://schemas.microsoft.com/office/drawing/2014/main" id="{2B89E781-4505-C9CD-73CD-927AEB8204F9}"/>
              </a:ext>
            </a:extLst>
          </p:cNvPr>
          <p:cNvSpPr txBox="1"/>
          <p:nvPr/>
        </p:nvSpPr>
        <p:spPr>
          <a:xfrm>
            <a:off x="4408081" y="1043609"/>
            <a:ext cx="4611756"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Poverty is an indication of economic hardship. Lack of financial resources may hinder a community’s ability to influence environmental decision-making, leading to contamination sites being disproportionately located in impoverished areas (</a:t>
            </a:r>
            <a:r>
              <a:rPr lang="en-US" b="0" i="0" err="1">
                <a:solidFill>
                  <a:srgbClr val="000000"/>
                </a:solidFill>
                <a:effectLst/>
                <a:latin typeface="Open Sans" panose="020B0606030504020204" pitchFamily="34" charset="0"/>
              </a:rPr>
              <a:t>Mohai</a:t>
            </a:r>
            <a:r>
              <a:rPr lang="en-US" b="0" i="0">
                <a:solidFill>
                  <a:srgbClr val="000000"/>
                </a:solidFill>
                <a:effectLst/>
                <a:latin typeface="Open Sans" panose="020B0606030504020204" pitchFamily="34" charset="0"/>
              </a:rPr>
              <a:t> &amp; Bryant, 1991; </a:t>
            </a:r>
            <a:r>
              <a:rPr lang="en-US" b="0" i="0" err="1">
                <a:solidFill>
                  <a:srgbClr val="000000"/>
                </a:solidFill>
                <a:effectLst/>
                <a:latin typeface="Open Sans" panose="020B0606030504020204" pitchFamily="34" charset="0"/>
              </a:rPr>
              <a:t>Mohai</a:t>
            </a:r>
            <a:r>
              <a:rPr lang="en-US" b="0" i="0">
                <a:solidFill>
                  <a:srgbClr val="000000"/>
                </a:solidFill>
                <a:effectLst/>
                <a:latin typeface="Open Sans" panose="020B0606030504020204" pitchFamily="34" charset="0"/>
              </a:rPr>
              <a:t> &amp; Saha, 2015; </a:t>
            </a:r>
            <a:r>
              <a:rPr lang="en-US" b="0" i="0" err="1">
                <a:solidFill>
                  <a:srgbClr val="000000"/>
                </a:solidFill>
                <a:effectLst/>
                <a:latin typeface="Open Sans" panose="020B0606030504020204" pitchFamily="34" charset="0"/>
              </a:rPr>
              <a:t>Tanzer</a:t>
            </a:r>
            <a:r>
              <a:rPr lang="en-US" b="0" i="0">
                <a:solidFill>
                  <a:srgbClr val="000000"/>
                </a:solidFill>
                <a:effectLst/>
                <a:latin typeface="Open Sans" panose="020B0606030504020204" pitchFamily="34" charset="0"/>
              </a:rPr>
              <a:t> et al., 2019). Low-income populations are also particularly susceptible to adverse health outcomes, at least in part due to psychosocial and chronic stress and lack of healthcare access (Evans &amp; Kim, 2013; Haushofer &amp; Fehr, 2014; Wright et al., 1998). </a:t>
            </a:r>
            <a:endParaRPr lang="en-US"/>
          </a:p>
        </p:txBody>
      </p:sp>
    </p:spTree>
    <p:extLst>
      <p:ext uri="{BB962C8B-B14F-4D97-AF65-F5344CB8AC3E}">
        <p14:creationId xmlns:p14="http://schemas.microsoft.com/office/powerpoint/2010/main" val="1917192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image of a cloud with bubbles&#10;&#10;Description automatically generated">
            <a:extLst>
              <a:ext uri="{FF2B5EF4-FFF2-40B4-BE49-F238E27FC236}">
                <a16:creationId xmlns:a16="http://schemas.microsoft.com/office/drawing/2014/main" id="{E75CD99B-C0DD-D7EE-309C-641D0E45FB8F}"/>
              </a:ext>
            </a:extLst>
          </p:cNvPr>
          <p:cNvPicPr>
            <a:picLocks noChangeAspect="1"/>
          </p:cNvPicPr>
          <p:nvPr/>
        </p:nvPicPr>
        <p:blipFill>
          <a:blip r:embed="rId2"/>
          <a:stretch>
            <a:fillRect/>
          </a:stretch>
        </p:blipFill>
        <p:spPr>
          <a:xfrm>
            <a:off x="825502" y="1171448"/>
            <a:ext cx="3229107" cy="2984478"/>
          </a:xfrm>
          <a:prstGeom prst="rect">
            <a:avLst/>
          </a:prstGeom>
        </p:spPr>
      </p:pic>
      <p:sp>
        <p:nvSpPr>
          <p:cNvPr id="7" name="TextBox 6">
            <a:extLst>
              <a:ext uri="{FF2B5EF4-FFF2-40B4-BE49-F238E27FC236}">
                <a16:creationId xmlns:a16="http://schemas.microsoft.com/office/drawing/2014/main" id="{22A5BC3B-A98C-27BC-0AFE-53EA2E9ABE4D}"/>
              </a:ext>
            </a:extLst>
          </p:cNvPr>
          <p:cNvSpPr txBox="1"/>
          <p:nvPr/>
        </p:nvSpPr>
        <p:spPr>
          <a:xfrm>
            <a:off x="4572000" y="1043609"/>
            <a:ext cx="4263889" cy="2246769"/>
          </a:xfrm>
          <a:prstGeom prst="rect">
            <a:avLst/>
          </a:prstGeom>
          <a:noFill/>
        </p:spPr>
        <p:txBody>
          <a:bodyPr wrap="square">
            <a:spAutoFit/>
          </a:bodyPr>
          <a:lstStyle/>
          <a:p>
            <a:r>
              <a:rPr lang="en-US" b="0" i="0">
                <a:solidFill>
                  <a:srgbClr val="000000"/>
                </a:solidFill>
                <a:effectLst/>
                <a:latin typeface="Open Sans" panose="020B0606030504020204" pitchFamily="34" charset="0"/>
              </a:rPr>
              <a:t>Both acute and long-term exposure to elevated levels of ozone in air are associated with negative health effects ranging from increased morbidity and mortality due to respiratory and cardiovascular disease (Crouse et al., 2015; Last et al., 2017). Together with PM2.5, ozone is a major contributor to air pollution-related morbidity and mortality, with an estimated 4,700 ozone-related deaths in the United States in 2005 (</a:t>
            </a:r>
            <a:r>
              <a:rPr lang="en-US" b="0" i="0" err="1">
                <a:solidFill>
                  <a:srgbClr val="000000"/>
                </a:solidFill>
                <a:effectLst/>
                <a:latin typeface="Open Sans" panose="020B0606030504020204" pitchFamily="34" charset="0"/>
              </a:rPr>
              <a:t>Fann</a:t>
            </a:r>
            <a:r>
              <a:rPr lang="en-US" b="0" i="0">
                <a:solidFill>
                  <a:srgbClr val="000000"/>
                </a:solidFill>
                <a:effectLst/>
                <a:latin typeface="Open Sans" panose="020B0606030504020204" pitchFamily="34" charset="0"/>
              </a:rPr>
              <a:t> et al., 2012).</a:t>
            </a:r>
            <a:endParaRPr lang="en-US"/>
          </a:p>
        </p:txBody>
      </p:sp>
    </p:spTree>
    <p:extLst>
      <p:ext uri="{BB962C8B-B14F-4D97-AF65-F5344CB8AC3E}">
        <p14:creationId xmlns:p14="http://schemas.microsoft.com/office/powerpoint/2010/main" val="1419642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graduation cap and rolled up diploma&#10;&#10;Description automatically generated">
            <a:extLst>
              <a:ext uri="{FF2B5EF4-FFF2-40B4-BE49-F238E27FC236}">
                <a16:creationId xmlns:a16="http://schemas.microsoft.com/office/drawing/2014/main" id="{B9F0FAEF-FC0A-DAD7-A3CB-A51531118247}"/>
              </a:ext>
            </a:extLst>
          </p:cNvPr>
          <p:cNvPicPr>
            <a:picLocks noChangeAspect="1"/>
          </p:cNvPicPr>
          <p:nvPr/>
        </p:nvPicPr>
        <p:blipFill>
          <a:blip r:embed="rId2"/>
          <a:stretch>
            <a:fillRect/>
          </a:stretch>
        </p:blipFill>
        <p:spPr>
          <a:xfrm>
            <a:off x="861877" y="1252830"/>
            <a:ext cx="3233045" cy="2914518"/>
          </a:xfrm>
          <a:prstGeom prst="rect">
            <a:avLst/>
          </a:prstGeom>
        </p:spPr>
      </p:pic>
      <p:sp>
        <p:nvSpPr>
          <p:cNvPr id="8" name="TextBox 7">
            <a:extLst>
              <a:ext uri="{FF2B5EF4-FFF2-40B4-BE49-F238E27FC236}">
                <a16:creationId xmlns:a16="http://schemas.microsoft.com/office/drawing/2014/main" id="{A53C953F-402D-3BEA-F07F-EE2916040207}"/>
              </a:ext>
            </a:extLst>
          </p:cNvPr>
          <p:cNvSpPr txBox="1"/>
          <p:nvPr/>
        </p:nvSpPr>
        <p:spPr>
          <a:xfrm>
            <a:off x="4390268" y="1232922"/>
            <a:ext cx="4611756" cy="2677656"/>
          </a:xfrm>
          <a:prstGeom prst="rect">
            <a:avLst/>
          </a:prstGeom>
          <a:noFill/>
        </p:spPr>
        <p:txBody>
          <a:bodyPr wrap="square">
            <a:spAutoFit/>
          </a:bodyPr>
          <a:lstStyle/>
          <a:p>
            <a:r>
              <a:rPr lang="en-US" b="0" i="0">
                <a:solidFill>
                  <a:srgbClr val="000000"/>
                </a:solidFill>
                <a:effectLst/>
                <a:latin typeface="Open Sans" panose="020B0606030504020204" pitchFamily="34" charset="0"/>
              </a:rPr>
              <a:t>Educational attainment is an important factor of socioeconomic status and may influence communities’ ability to navigate information about pollution, environmental law, and community-scale resources to influence environmental decision-making (Helfand &amp; Peyton, 1999). Education also influences populations’ susceptibility to health impacts of negative environmental conditions. Low educational attainment has been shown to be associated with increased risk of adverse birth outcomes (Gray et al., 2014; </a:t>
            </a:r>
            <a:r>
              <a:rPr lang="en-US" b="0" i="0" err="1">
                <a:solidFill>
                  <a:srgbClr val="000000"/>
                </a:solidFill>
                <a:effectLst/>
                <a:latin typeface="Open Sans" panose="020B0606030504020204" pitchFamily="34" charset="0"/>
              </a:rPr>
              <a:t>Thayamballi</a:t>
            </a:r>
            <a:r>
              <a:rPr lang="en-US" b="0" i="0">
                <a:solidFill>
                  <a:srgbClr val="000000"/>
                </a:solidFill>
                <a:effectLst/>
                <a:latin typeface="Open Sans" panose="020B0606030504020204" pitchFamily="34" charset="0"/>
              </a:rPr>
              <a:t> et al., 2021) and overall mortality (Kan et al., 2008).</a:t>
            </a:r>
            <a:endParaRPr lang="en-US"/>
          </a:p>
        </p:txBody>
      </p:sp>
    </p:spTree>
    <p:extLst>
      <p:ext uri="{BB962C8B-B14F-4D97-AF65-F5344CB8AC3E}">
        <p14:creationId xmlns:p14="http://schemas.microsoft.com/office/powerpoint/2010/main" val="20210428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image of a blood pressure meter&#10;&#10;Description automatically generated">
            <a:extLst>
              <a:ext uri="{FF2B5EF4-FFF2-40B4-BE49-F238E27FC236}">
                <a16:creationId xmlns:a16="http://schemas.microsoft.com/office/drawing/2014/main" id="{F8C99B90-194D-F064-AF50-9ADD4A76624E}"/>
              </a:ext>
            </a:extLst>
          </p:cNvPr>
          <p:cNvPicPr>
            <a:picLocks noChangeAspect="1"/>
          </p:cNvPicPr>
          <p:nvPr/>
        </p:nvPicPr>
        <p:blipFill>
          <a:blip r:embed="rId2"/>
          <a:stretch>
            <a:fillRect/>
          </a:stretch>
        </p:blipFill>
        <p:spPr>
          <a:xfrm>
            <a:off x="797066" y="1198813"/>
            <a:ext cx="3258099" cy="2951643"/>
          </a:xfrm>
          <a:prstGeom prst="rect">
            <a:avLst/>
          </a:prstGeom>
        </p:spPr>
      </p:pic>
      <p:sp>
        <p:nvSpPr>
          <p:cNvPr id="7" name="TextBox 6">
            <a:extLst>
              <a:ext uri="{FF2B5EF4-FFF2-40B4-BE49-F238E27FC236}">
                <a16:creationId xmlns:a16="http://schemas.microsoft.com/office/drawing/2014/main" id="{41920876-EF84-97A0-6018-F670B1396450}"/>
              </a:ext>
            </a:extLst>
          </p:cNvPr>
          <p:cNvSpPr txBox="1"/>
          <p:nvPr/>
        </p:nvSpPr>
        <p:spPr>
          <a:xfrm>
            <a:off x="4412974" y="1335806"/>
            <a:ext cx="4611756" cy="267765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Elevated levels of ambient PM2.5, ozone, and other air pollutants are associated with the increased prevalence and elevated risk of adverse health outcomes like heart attack and overall increases in blood pressure, including hypertension (Coogan et al., 2012; </a:t>
            </a:r>
            <a:r>
              <a:rPr lang="en-US" sz="1200" b="0" i="0" err="1">
                <a:solidFill>
                  <a:srgbClr val="000000"/>
                </a:solidFill>
                <a:effectLst/>
                <a:latin typeface="Open Sans" panose="020B0606030504020204" pitchFamily="34" charset="0"/>
              </a:rPr>
              <a:t>Giorgini</a:t>
            </a:r>
            <a:r>
              <a:rPr lang="en-US" sz="1200" b="0" i="0">
                <a:solidFill>
                  <a:srgbClr val="000000"/>
                </a:solidFill>
                <a:effectLst/>
                <a:latin typeface="Open Sans" panose="020B0606030504020204" pitchFamily="34" charset="0"/>
              </a:rPr>
              <a:t> et al., 2016; Lee, 2020). Long-term exposure to particulate matter, other traffic-related air pollution, and traffic noise pollution have been associated with increased blood pressure and a higher risk of developing hypertension (Dong et al., 2013; </a:t>
            </a:r>
            <a:r>
              <a:rPr lang="en-US" sz="1200" b="0" i="0" err="1">
                <a:solidFill>
                  <a:srgbClr val="000000"/>
                </a:solidFill>
                <a:effectLst/>
                <a:latin typeface="Open Sans" panose="020B0606030504020204" pitchFamily="34" charset="0"/>
              </a:rPr>
              <a:t>Foraster</a:t>
            </a:r>
            <a:r>
              <a:rPr lang="en-US" sz="1200" b="0" i="0">
                <a:solidFill>
                  <a:srgbClr val="000000"/>
                </a:solidFill>
                <a:effectLst/>
                <a:latin typeface="Open Sans" panose="020B0606030504020204" pitchFamily="34" charset="0"/>
              </a:rPr>
              <a:t> et al., 2014; </a:t>
            </a:r>
            <a:r>
              <a:rPr lang="en-US" sz="1200" b="0" i="0" err="1">
                <a:solidFill>
                  <a:srgbClr val="000000"/>
                </a:solidFill>
                <a:effectLst/>
                <a:latin typeface="Open Sans" panose="020B0606030504020204" pitchFamily="34" charset="0"/>
              </a:rPr>
              <a:t>Fuks</a:t>
            </a:r>
            <a:r>
              <a:rPr lang="en-US" sz="1200" b="0" i="0">
                <a:solidFill>
                  <a:srgbClr val="000000"/>
                </a:solidFill>
                <a:effectLst/>
                <a:latin typeface="Open Sans" panose="020B0606030504020204" pitchFamily="34" charset="0"/>
              </a:rPr>
              <a:t> et al., 2014). Hypertension is an established risk factor for a number of negative cardiovascular health outcomes, including coronary heart disease and stroke, but cardiovascular complications related to high blood pressure can occur before the onset of established hypertension (Go et al., 2013).</a:t>
            </a:r>
            <a:endParaRPr lang="en-US" sz="1200"/>
          </a:p>
        </p:txBody>
      </p:sp>
    </p:spTree>
    <p:extLst>
      <p:ext uri="{BB962C8B-B14F-4D97-AF65-F5344CB8AC3E}">
        <p14:creationId xmlns:p14="http://schemas.microsoft.com/office/powerpoint/2010/main" val="1500046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9E1C-DF37-4A40-ABD6-3C72DA4684D2}"/>
              </a:ext>
            </a:extLst>
          </p:cNvPr>
          <p:cNvSpPr>
            <a:spLocks noGrp="1"/>
          </p:cNvSpPr>
          <p:nvPr>
            <p:ph type="ctrTitle"/>
          </p:nvPr>
        </p:nvSpPr>
        <p:spPr/>
        <p:txBody>
          <a:bodyPr/>
          <a:lstStyle/>
          <a:p>
            <a:r>
              <a:rPr lang="en-US"/>
              <a:t>Step 1:</a:t>
            </a:r>
          </a:p>
        </p:txBody>
      </p:sp>
      <p:sp>
        <p:nvSpPr>
          <p:cNvPr id="3" name="Subtitle 2">
            <a:extLst>
              <a:ext uri="{FF2B5EF4-FFF2-40B4-BE49-F238E27FC236}">
                <a16:creationId xmlns:a16="http://schemas.microsoft.com/office/drawing/2014/main" id="{43398DD4-9D92-44EC-AA92-B70E049D208E}"/>
              </a:ext>
            </a:extLst>
          </p:cNvPr>
          <p:cNvSpPr>
            <a:spLocks noGrp="1"/>
          </p:cNvSpPr>
          <p:nvPr>
            <p:ph type="subTitle" idx="1"/>
          </p:nvPr>
        </p:nvSpPr>
        <p:spPr/>
        <p:txBody>
          <a:bodyPr/>
          <a:lstStyle/>
          <a:p>
            <a:r>
              <a:rPr lang="en-US"/>
              <a:t>Health inequity and data</a:t>
            </a:r>
          </a:p>
        </p:txBody>
      </p:sp>
      <p:sp>
        <p:nvSpPr>
          <p:cNvPr id="4" name="Slide Number Placeholder 3">
            <a:extLst>
              <a:ext uri="{FF2B5EF4-FFF2-40B4-BE49-F238E27FC236}">
                <a16:creationId xmlns:a16="http://schemas.microsoft.com/office/drawing/2014/main" id="{B5CA054A-499F-4375-A0B2-E67B8DADCA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5" name="Google Shape;487;p16">
            <a:extLst>
              <a:ext uri="{FF2B5EF4-FFF2-40B4-BE49-F238E27FC236}">
                <a16:creationId xmlns:a16="http://schemas.microsoft.com/office/drawing/2014/main" id="{D3ECEE71-72A9-4211-9D21-3ECAA7FA4A1B}"/>
              </a:ext>
            </a:extLst>
          </p:cNvPr>
          <p:cNvSpPr txBox="1"/>
          <p:nvPr/>
        </p:nvSpPr>
        <p:spPr>
          <a:xfrm>
            <a:off x="7416725" y="3661925"/>
            <a:ext cx="1760400" cy="1204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2000" b="1">
                <a:solidFill>
                  <a:schemeClr val="accent2"/>
                </a:solidFill>
                <a:latin typeface="Oswald"/>
                <a:ea typeface="Oswald"/>
                <a:cs typeface="Oswald"/>
                <a:sym typeface="Oswald"/>
              </a:rPr>
              <a:t>1</a:t>
            </a:r>
            <a:endParaRPr sz="12000">
              <a:solidFill>
                <a:schemeClr val="accent2"/>
              </a:solidFill>
            </a:endParaRPr>
          </a:p>
        </p:txBody>
      </p:sp>
    </p:spTree>
    <p:extLst>
      <p:ext uri="{BB962C8B-B14F-4D97-AF65-F5344CB8AC3E}">
        <p14:creationId xmlns:p14="http://schemas.microsoft.com/office/powerpoint/2010/main" val="3157612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group of black icons&#10;&#10;Description automatically generated">
            <a:extLst>
              <a:ext uri="{FF2B5EF4-FFF2-40B4-BE49-F238E27FC236}">
                <a16:creationId xmlns:a16="http://schemas.microsoft.com/office/drawing/2014/main" id="{1B31941B-A978-729A-726A-ADDCDA73B6C1}"/>
              </a:ext>
            </a:extLst>
          </p:cNvPr>
          <p:cNvPicPr>
            <a:picLocks noChangeAspect="1"/>
          </p:cNvPicPr>
          <p:nvPr/>
        </p:nvPicPr>
        <p:blipFill>
          <a:blip r:embed="rId2"/>
          <a:stretch>
            <a:fillRect/>
          </a:stretch>
        </p:blipFill>
        <p:spPr>
          <a:xfrm>
            <a:off x="856701" y="1232922"/>
            <a:ext cx="3218343" cy="2915626"/>
          </a:xfrm>
          <a:prstGeom prst="rect">
            <a:avLst/>
          </a:prstGeom>
        </p:spPr>
      </p:pic>
      <p:sp>
        <p:nvSpPr>
          <p:cNvPr id="7" name="TextBox 6">
            <a:extLst>
              <a:ext uri="{FF2B5EF4-FFF2-40B4-BE49-F238E27FC236}">
                <a16:creationId xmlns:a16="http://schemas.microsoft.com/office/drawing/2014/main" id="{83C2D70C-434B-A999-C630-460A3FB44C3E}"/>
              </a:ext>
            </a:extLst>
          </p:cNvPr>
          <p:cNvSpPr txBox="1"/>
          <p:nvPr/>
        </p:nvSpPr>
        <p:spPr>
          <a:xfrm>
            <a:off x="4385092" y="1340643"/>
            <a:ext cx="4611756"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Those living with a disability may experience social or physiological barriers to full participation in the environmental decision-making process. Persons with disabilities are often disproportionately affected at every stage of disaster events and disaster recovery (Chakraborty et al., 2019; Peek &amp; </a:t>
            </a:r>
            <a:r>
              <a:rPr lang="en-US" b="0" i="0" err="1">
                <a:solidFill>
                  <a:srgbClr val="000000"/>
                </a:solidFill>
                <a:effectLst/>
                <a:latin typeface="Open Sans" panose="020B0606030504020204" pitchFamily="34" charset="0"/>
              </a:rPr>
              <a:t>Stough</a:t>
            </a:r>
            <a:r>
              <a:rPr lang="en-US" b="0" i="0">
                <a:solidFill>
                  <a:srgbClr val="000000"/>
                </a:solidFill>
                <a:effectLst/>
                <a:latin typeface="Open Sans" panose="020B0606030504020204" pitchFamily="34" charset="0"/>
              </a:rPr>
              <a:t>, 2010). Furthermore, certain types of disability are associated with increased physiological susceptibility to environmental pollution, particularly PM2.5 and other forms of air pollution (Dales &amp; </a:t>
            </a:r>
            <a:r>
              <a:rPr lang="en-US" b="0" i="0" err="1">
                <a:solidFill>
                  <a:srgbClr val="000000"/>
                </a:solidFill>
                <a:effectLst/>
                <a:latin typeface="Open Sans" panose="020B0606030504020204" pitchFamily="34" charset="0"/>
              </a:rPr>
              <a:t>Cakmak</a:t>
            </a:r>
            <a:r>
              <a:rPr lang="en-US" b="0" i="0">
                <a:solidFill>
                  <a:srgbClr val="000000"/>
                </a:solidFill>
                <a:effectLst/>
                <a:latin typeface="Open Sans" panose="020B0606030504020204" pitchFamily="34" charset="0"/>
              </a:rPr>
              <a:t>, 2016; H. Lin et al., 2017; </a:t>
            </a:r>
            <a:r>
              <a:rPr lang="en-US" b="0" i="0" err="1">
                <a:solidFill>
                  <a:srgbClr val="000000"/>
                </a:solidFill>
                <a:effectLst/>
                <a:latin typeface="Open Sans" panose="020B0606030504020204" pitchFamily="34" charset="0"/>
              </a:rPr>
              <a:t>Weuve</a:t>
            </a:r>
            <a:r>
              <a:rPr lang="en-US" b="0" i="0">
                <a:solidFill>
                  <a:srgbClr val="000000"/>
                </a:solidFill>
                <a:effectLst/>
                <a:latin typeface="Open Sans" panose="020B0606030504020204" pitchFamily="34" charset="0"/>
              </a:rPr>
              <a:t> et al., 2016).</a:t>
            </a:r>
            <a:endParaRPr lang="en-US"/>
          </a:p>
        </p:txBody>
      </p:sp>
    </p:spTree>
    <p:extLst>
      <p:ext uri="{BB962C8B-B14F-4D97-AF65-F5344CB8AC3E}">
        <p14:creationId xmlns:p14="http://schemas.microsoft.com/office/powerpoint/2010/main" val="3053960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road with a city in the background&#10;&#10;Description automatically generated">
            <a:extLst>
              <a:ext uri="{FF2B5EF4-FFF2-40B4-BE49-F238E27FC236}">
                <a16:creationId xmlns:a16="http://schemas.microsoft.com/office/drawing/2014/main" id="{4ECF5008-39C0-03CC-8CAE-F3AEFB0B167C}"/>
              </a:ext>
            </a:extLst>
          </p:cNvPr>
          <p:cNvPicPr>
            <a:picLocks noChangeAspect="1"/>
          </p:cNvPicPr>
          <p:nvPr/>
        </p:nvPicPr>
        <p:blipFill>
          <a:blip r:embed="rId2"/>
          <a:stretch>
            <a:fillRect/>
          </a:stretch>
        </p:blipFill>
        <p:spPr>
          <a:xfrm>
            <a:off x="855875" y="1173316"/>
            <a:ext cx="3169472" cy="2929360"/>
          </a:xfrm>
          <a:prstGeom prst="rect">
            <a:avLst/>
          </a:prstGeom>
        </p:spPr>
      </p:pic>
      <p:sp>
        <p:nvSpPr>
          <p:cNvPr id="7" name="TextBox 6">
            <a:extLst>
              <a:ext uri="{FF2B5EF4-FFF2-40B4-BE49-F238E27FC236}">
                <a16:creationId xmlns:a16="http://schemas.microsoft.com/office/drawing/2014/main" id="{557919E1-91A4-2FC0-C457-6117A9F16D4D}"/>
              </a:ext>
            </a:extLst>
          </p:cNvPr>
          <p:cNvSpPr txBox="1"/>
          <p:nvPr/>
        </p:nvSpPr>
        <p:spPr>
          <a:xfrm>
            <a:off x="4384266" y="1043609"/>
            <a:ext cx="4611756" cy="2862322"/>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High-volume roads, such as interstate highways, can constitute major hazards to surrounding communities. Vehicular emissions are a major source of air pollutants such as ozone and diesel particulate matter, and proximity to busy roads has been associated with a number of adverse respiratory symptoms, childhood cancers, adverse birth outcomes, and overall mortality (Boothe &amp; </a:t>
            </a:r>
            <a:r>
              <a:rPr lang="en-US" sz="1200" b="0" i="0" err="1">
                <a:solidFill>
                  <a:srgbClr val="000000"/>
                </a:solidFill>
                <a:effectLst/>
                <a:latin typeface="Open Sans" panose="020B0606030504020204" pitchFamily="34" charset="0"/>
              </a:rPr>
              <a:t>Shendell</a:t>
            </a:r>
            <a:r>
              <a:rPr lang="en-US" sz="1200" b="0" i="0">
                <a:solidFill>
                  <a:srgbClr val="000000"/>
                </a:solidFill>
                <a:effectLst/>
                <a:latin typeface="Open Sans" panose="020B0606030504020204" pitchFamily="34" charset="0"/>
              </a:rPr>
              <a:t>, 2008). Water runoff from roads can also lead to deposition of heavy metals and other pollutants in nearby soils and waters (Khalid et al., 2018; Sutherland &amp; </a:t>
            </a:r>
            <a:r>
              <a:rPr lang="en-US" sz="1200" b="0" i="0" err="1">
                <a:solidFill>
                  <a:srgbClr val="000000"/>
                </a:solidFill>
                <a:effectLst/>
                <a:latin typeface="Open Sans" panose="020B0606030504020204" pitchFamily="34" charset="0"/>
              </a:rPr>
              <a:t>Tolosa</a:t>
            </a:r>
            <a:r>
              <a:rPr lang="en-US" sz="1200" b="0" i="0">
                <a:solidFill>
                  <a:srgbClr val="000000"/>
                </a:solidFill>
                <a:effectLst/>
                <a:latin typeface="Open Sans" panose="020B0606030504020204" pitchFamily="34" charset="0"/>
              </a:rPr>
              <a:t>, 2001).  Noise pollution associated with traffic is also associated with significant increases in community stress (Barbaresco et al., 2019) and can lead to elevated risk of cardiovascular disease (</a:t>
            </a:r>
            <a:r>
              <a:rPr lang="en-US" sz="1200" b="0" i="0" err="1">
                <a:solidFill>
                  <a:srgbClr val="000000"/>
                </a:solidFill>
                <a:effectLst/>
                <a:latin typeface="Open Sans" panose="020B0606030504020204" pitchFamily="34" charset="0"/>
              </a:rPr>
              <a:t>Münzel</a:t>
            </a:r>
            <a:r>
              <a:rPr lang="en-US" sz="1200" b="0" i="0">
                <a:solidFill>
                  <a:srgbClr val="000000"/>
                </a:solidFill>
                <a:effectLst/>
                <a:latin typeface="Open Sans" panose="020B0606030504020204" pitchFamily="34" charset="0"/>
              </a:rPr>
              <a:t> et al., 2021) and adverse mental health outcomes (Díaz et al., 2020).</a:t>
            </a:r>
            <a:endParaRPr lang="en-US" sz="1200"/>
          </a:p>
        </p:txBody>
      </p:sp>
    </p:spTree>
    <p:extLst>
      <p:ext uri="{BB962C8B-B14F-4D97-AF65-F5344CB8AC3E}">
        <p14:creationId xmlns:p14="http://schemas.microsoft.com/office/powerpoint/2010/main" val="3195015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pic>
        <p:nvPicPr>
          <p:cNvPr id="6" name="Picture 5" descr="A cartoon of two people&#10;&#10;Description automatically generated">
            <a:extLst>
              <a:ext uri="{FF2B5EF4-FFF2-40B4-BE49-F238E27FC236}">
                <a16:creationId xmlns:a16="http://schemas.microsoft.com/office/drawing/2014/main" id="{67295B40-6704-4E0D-DD53-3F1A3B5E5621}"/>
              </a:ext>
            </a:extLst>
          </p:cNvPr>
          <p:cNvPicPr>
            <a:picLocks noChangeAspect="1"/>
          </p:cNvPicPr>
          <p:nvPr/>
        </p:nvPicPr>
        <p:blipFill>
          <a:blip r:embed="rId2"/>
          <a:stretch>
            <a:fillRect/>
          </a:stretch>
        </p:blipFill>
        <p:spPr>
          <a:xfrm>
            <a:off x="887219" y="1260328"/>
            <a:ext cx="3130239" cy="2893100"/>
          </a:xfrm>
          <a:prstGeom prst="rect">
            <a:avLst/>
          </a:prstGeom>
        </p:spPr>
      </p:pic>
      <p:sp>
        <p:nvSpPr>
          <p:cNvPr id="8" name="TextBox 7">
            <a:extLst>
              <a:ext uri="{FF2B5EF4-FFF2-40B4-BE49-F238E27FC236}">
                <a16:creationId xmlns:a16="http://schemas.microsoft.com/office/drawing/2014/main" id="{37810278-E6B5-3515-2E30-730971F5C9B3}"/>
              </a:ext>
            </a:extLst>
          </p:cNvPr>
          <p:cNvSpPr txBox="1"/>
          <p:nvPr/>
        </p:nvSpPr>
        <p:spPr>
          <a:xfrm>
            <a:off x="5126543" y="1260328"/>
            <a:ext cx="3697356" cy="2893100"/>
          </a:xfrm>
          <a:prstGeom prst="rect">
            <a:avLst/>
          </a:prstGeom>
          <a:noFill/>
        </p:spPr>
        <p:txBody>
          <a:bodyPr wrap="square">
            <a:spAutoFit/>
          </a:bodyPr>
          <a:lstStyle/>
          <a:p>
            <a:r>
              <a:rPr lang="en-US" b="0" i="0">
                <a:solidFill>
                  <a:srgbClr val="000000"/>
                </a:solidFill>
                <a:effectLst/>
                <a:latin typeface="Open Sans" panose="020B0606030504020204" pitchFamily="34" charset="0"/>
              </a:rPr>
              <a:t>Adults aged 65 and older face higher rates of social isolation than the general population, which can affect their ability to affect change or influence environmental decision-making in their communities (Andrew &amp; Keefe, 2014). Additionally, older populations may be more susceptible to environmental pollution due to lowered immune function and accumulated oxidative stress associated with a lifetime of exposures (</a:t>
            </a:r>
            <a:r>
              <a:rPr lang="en-US" b="0" i="0" err="1">
                <a:solidFill>
                  <a:srgbClr val="000000"/>
                </a:solidFill>
                <a:effectLst/>
                <a:latin typeface="Open Sans" panose="020B0606030504020204" pitchFamily="34" charset="0"/>
              </a:rPr>
              <a:t>Cakmak</a:t>
            </a:r>
            <a:r>
              <a:rPr lang="en-US" b="0" i="0">
                <a:solidFill>
                  <a:srgbClr val="000000"/>
                </a:solidFill>
                <a:effectLst/>
                <a:latin typeface="Open Sans" panose="020B0606030504020204" pitchFamily="34" charset="0"/>
              </a:rPr>
              <a:t> et al., 2007; Hong, 2013; Morello-Frosch et al., 2011).</a:t>
            </a:r>
            <a:endParaRPr lang="en-US"/>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spTree>
    <p:extLst>
      <p:ext uri="{BB962C8B-B14F-4D97-AF65-F5344CB8AC3E}">
        <p14:creationId xmlns:p14="http://schemas.microsoft.com/office/powerpoint/2010/main" val="1191316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ue and green logo with text&#10;&#10;Description automatically generated">
            <a:extLst>
              <a:ext uri="{FF2B5EF4-FFF2-40B4-BE49-F238E27FC236}">
                <a16:creationId xmlns:a16="http://schemas.microsoft.com/office/drawing/2014/main" id="{C76B418F-CC04-222E-7AF5-D1D0C9D8B27A}"/>
              </a:ext>
            </a:extLst>
          </p:cNvPr>
          <p:cNvPicPr>
            <a:picLocks noChangeAspect="1"/>
          </p:cNvPicPr>
          <p:nvPr/>
        </p:nvPicPr>
        <p:blipFill>
          <a:blip r:embed="rId2"/>
          <a:stretch>
            <a:fillRect/>
          </a:stretch>
        </p:blipFill>
        <p:spPr>
          <a:xfrm>
            <a:off x="826058" y="1173316"/>
            <a:ext cx="3209229" cy="2966105"/>
          </a:xfrm>
          <a:prstGeom prst="rect">
            <a:avLst/>
          </a:prstGeom>
        </p:spPr>
      </p:pic>
      <p:sp>
        <p:nvSpPr>
          <p:cNvPr id="8" name="TextBox 7">
            <a:extLst>
              <a:ext uri="{FF2B5EF4-FFF2-40B4-BE49-F238E27FC236}">
                <a16:creationId xmlns:a16="http://schemas.microsoft.com/office/drawing/2014/main" id="{F82E5ED6-6C4E-71EB-A80C-A4255018FF14}"/>
              </a:ext>
            </a:extLst>
          </p:cNvPr>
          <p:cNvSpPr txBox="1"/>
          <p:nvPr/>
        </p:nvSpPr>
        <p:spPr>
          <a:xfrm>
            <a:off x="4354449" y="1173316"/>
            <a:ext cx="4451621"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While actual risks to health vary by sites, proximity to these sites can have important and complex effects on community stress and perceptions of risk (Kiel &amp; Zabel, 2001; Pearsall, 2010). Furthermore, legacy contaminants associated with many of these sites can affect multiple environmental media, becoming airborne with windblown dust or leaching into soil and groundwater and possibly exposing surrounding communities through drinking water or vapor intrusion.</a:t>
            </a:r>
            <a:endParaRPr lang="en-US"/>
          </a:p>
        </p:txBody>
      </p:sp>
    </p:spTree>
    <p:extLst>
      <p:ext uri="{BB962C8B-B14F-4D97-AF65-F5344CB8AC3E}">
        <p14:creationId xmlns:p14="http://schemas.microsoft.com/office/powerpoint/2010/main" val="233212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and white symbol of a health insurance&#10;&#10;Description automatically generated">
            <a:extLst>
              <a:ext uri="{FF2B5EF4-FFF2-40B4-BE49-F238E27FC236}">
                <a16:creationId xmlns:a16="http://schemas.microsoft.com/office/drawing/2014/main" id="{7675E772-A07E-8FA8-2682-B7D1942EC284}"/>
              </a:ext>
            </a:extLst>
          </p:cNvPr>
          <p:cNvPicPr>
            <a:picLocks noChangeAspect="1"/>
          </p:cNvPicPr>
          <p:nvPr/>
        </p:nvPicPr>
        <p:blipFill>
          <a:blip r:embed="rId2"/>
          <a:stretch>
            <a:fillRect/>
          </a:stretch>
        </p:blipFill>
        <p:spPr>
          <a:xfrm>
            <a:off x="845380" y="1189820"/>
            <a:ext cx="3189351" cy="2947733"/>
          </a:xfrm>
          <a:prstGeom prst="rect">
            <a:avLst/>
          </a:prstGeom>
        </p:spPr>
      </p:pic>
      <p:sp>
        <p:nvSpPr>
          <p:cNvPr id="8" name="TextBox 7">
            <a:extLst>
              <a:ext uri="{FF2B5EF4-FFF2-40B4-BE49-F238E27FC236}">
                <a16:creationId xmlns:a16="http://schemas.microsoft.com/office/drawing/2014/main" id="{5D9E164C-E179-58FD-DE6A-BB3C1597A198}"/>
              </a:ext>
            </a:extLst>
          </p:cNvPr>
          <p:cNvSpPr txBox="1"/>
          <p:nvPr/>
        </p:nvSpPr>
        <p:spPr>
          <a:xfrm>
            <a:off x="4394205" y="1384637"/>
            <a:ext cx="4362169" cy="2031325"/>
          </a:xfrm>
          <a:prstGeom prst="rect">
            <a:avLst/>
          </a:prstGeom>
          <a:noFill/>
        </p:spPr>
        <p:txBody>
          <a:bodyPr wrap="square">
            <a:spAutoFit/>
          </a:bodyPr>
          <a:lstStyle/>
          <a:p>
            <a:r>
              <a:rPr lang="en-US" b="0" i="0">
                <a:solidFill>
                  <a:srgbClr val="000000"/>
                </a:solidFill>
                <a:effectLst/>
                <a:latin typeface="Open Sans" panose="020B0606030504020204" pitchFamily="34" charset="0"/>
              </a:rPr>
              <a:t>Financial burdens associated with healthcare may the reduce uninsured populations’ ability to engage in the environmental decision-making process. Further, individuals without insurance have barriers to accessing preventative care following adverse environmental events, increasing risk of morbidity and mortality among uninsured populations (</a:t>
            </a:r>
            <a:r>
              <a:rPr lang="en-US" b="0" i="0" err="1">
                <a:solidFill>
                  <a:srgbClr val="000000"/>
                </a:solidFill>
                <a:effectLst/>
                <a:latin typeface="Open Sans" panose="020B0606030504020204" pitchFamily="34" charset="0"/>
              </a:rPr>
              <a:t>Mulchandani</a:t>
            </a:r>
            <a:r>
              <a:rPr lang="en-US" b="0" i="0">
                <a:solidFill>
                  <a:srgbClr val="000000"/>
                </a:solidFill>
                <a:effectLst/>
                <a:latin typeface="Open Sans" panose="020B0606030504020204" pitchFamily="34" charset="0"/>
              </a:rPr>
              <a:t> et al., 2019; </a:t>
            </a:r>
            <a:r>
              <a:rPr lang="en-US" b="0" i="0" err="1">
                <a:solidFill>
                  <a:srgbClr val="000000"/>
                </a:solidFill>
                <a:effectLst/>
                <a:latin typeface="Open Sans" panose="020B0606030504020204" pitchFamily="34" charset="0"/>
              </a:rPr>
              <a:t>Woolhandler</a:t>
            </a:r>
            <a:r>
              <a:rPr lang="en-US" b="0" i="0">
                <a:solidFill>
                  <a:srgbClr val="000000"/>
                </a:solidFill>
                <a:effectLst/>
                <a:latin typeface="Open Sans" panose="020B0606030504020204" pitchFamily="34" charset="0"/>
              </a:rPr>
              <a:t> &amp; Himmelstein, 2017).</a:t>
            </a:r>
            <a:endParaRPr lang="en-US"/>
          </a:p>
        </p:txBody>
      </p:sp>
    </p:spTree>
    <p:extLst>
      <p:ext uri="{BB962C8B-B14F-4D97-AF65-F5344CB8AC3E}">
        <p14:creationId xmlns:p14="http://schemas.microsoft.com/office/powerpoint/2010/main" val="3280300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picture of an airplane&#10;&#10;Description automatically generated">
            <a:extLst>
              <a:ext uri="{FF2B5EF4-FFF2-40B4-BE49-F238E27FC236}">
                <a16:creationId xmlns:a16="http://schemas.microsoft.com/office/drawing/2014/main" id="{5873C27F-75CD-1582-961E-49C3D17408A9}"/>
              </a:ext>
            </a:extLst>
          </p:cNvPr>
          <p:cNvPicPr>
            <a:picLocks noChangeAspect="1"/>
          </p:cNvPicPr>
          <p:nvPr/>
        </p:nvPicPr>
        <p:blipFill>
          <a:blip r:embed="rId2"/>
          <a:stretch>
            <a:fillRect/>
          </a:stretch>
        </p:blipFill>
        <p:spPr>
          <a:xfrm>
            <a:off x="816118" y="1205695"/>
            <a:ext cx="3189351" cy="2947733"/>
          </a:xfrm>
          <a:prstGeom prst="rect">
            <a:avLst/>
          </a:prstGeom>
        </p:spPr>
      </p:pic>
      <p:sp>
        <p:nvSpPr>
          <p:cNvPr id="7" name="TextBox 6">
            <a:extLst>
              <a:ext uri="{FF2B5EF4-FFF2-40B4-BE49-F238E27FC236}">
                <a16:creationId xmlns:a16="http://schemas.microsoft.com/office/drawing/2014/main" id="{13D145D3-43DA-1649-64A5-BE0CADC313B7}"/>
              </a:ext>
            </a:extLst>
          </p:cNvPr>
          <p:cNvSpPr txBox="1"/>
          <p:nvPr/>
        </p:nvSpPr>
        <p:spPr>
          <a:xfrm>
            <a:off x="4805777" y="1205695"/>
            <a:ext cx="4025348" cy="267765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Airports are important sources of noise pollution. Studies indicate that noise pollution associated with residential proximity to airports can constitute a significant nuisance, and can lead to elevated levels of stress and sleep disturbance (</a:t>
            </a:r>
            <a:r>
              <a:rPr lang="en-US" sz="1200" b="0" i="0" err="1">
                <a:solidFill>
                  <a:srgbClr val="000000"/>
                </a:solidFill>
                <a:effectLst/>
                <a:latin typeface="Open Sans" panose="020B0606030504020204" pitchFamily="34" charset="0"/>
              </a:rPr>
              <a:t>Elmenhorst</a:t>
            </a:r>
            <a:r>
              <a:rPr lang="en-US" sz="1200" b="0" i="0">
                <a:solidFill>
                  <a:srgbClr val="000000"/>
                </a:solidFill>
                <a:effectLst/>
                <a:latin typeface="Open Sans" panose="020B0606030504020204" pitchFamily="34" charset="0"/>
              </a:rPr>
              <a:t> et al., 2019; </a:t>
            </a:r>
            <a:r>
              <a:rPr lang="en-US" sz="1200" b="0" i="0" err="1">
                <a:solidFill>
                  <a:srgbClr val="000000"/>
                </a:solidFill>
                <a:effectLst/>
                <a:latin typeface="Open Sans" panose="020B0606030504020204" pitchFamily="34" charset="0"/>
              </a:rPr>
              <a:t>Ogneva-Himmelberger</a:t>
            </a:r>
            <a:r>
              <a:rPr lang="en-US" sz="1200" b="0" i="0">
                <a:solidFill>
                  <a:srgbClr val="000000"/>
                </a:solidFill>
                <a:effectLst/>
                <a:latin typeface="Open Sans" panose="020B0606030504020204" pitchFamily="34" charset="0"/>
              </a:rPr>
              <a:t> &amp; Cooperman, 2010; </a:t>
            </a:r>
            <a:r>
              <a:rPr lang="en-US" sz="1200" b="0" i="0" err="1">
                <a:solidFill>
                  <a:srgbClr val="000000"/>
                </a:solidFill>
                <a:effectLst/>
                <a:latin typeface="Open Sans" panose="020B0606030504020204" pitchFamily="34" charset="0"/>
              </a:rPr>
              <a:t>Ozkurt</a:t>
            </a:r>
            <a:r>
              <a:rPr lang="en-US" sz="1200" b="0" i="0">
                <a:solidFill>
                  <a:srgbClr val="000000"/>
                </a:solidFill>
                <a:effectLst/>
                <a:latin typeface="Open Sans" panose="020B0606030504020204" pitchFamily="34" charset="0"/>
              </a:rPr>
              <a:t> et al., 2015). Airports are also important sources of air, soil, and groundwater contamination. Accidental releases from leaky storage tanks, use of hazardous chemicals in rescue and firefighting training, and stormwater runoff all contribute to infiltration of chemicals such as benzene, trichloroethylene, carbon tetrachloride, and a range of perfluorochemicals into soil and groundwater (Nunes et al., 2011).</a:t>
            </a:r>
            <a:endParaRPr lang="en-US" sz="1200"/>
          </a:p>
        </p:txBody>
      </p:sp>
    </p:spTree>
    <p:extLst>
      <p:ext uri="{BB962C8B-B14F-4D97-AF65-F5344CB8AC3E}">
        <p14:creationId xmlns:p14="http://schemas.microsoft.com/office/powerpoint/2010/main" val="3088504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group quarters sign with text&#10;&#10;Description automatically generated">
            <a:extLst>
              <a:ext uri="{FF2B5EF4-FFF2-40B4-BE49-F238E27FC236}">
                <a16:creationId xmlns:a16="http://schemas.microsoft.com/office/drawing/2014/main" id="{05CE13C9-F27D-3098-17B9-0FC6CAD122F6}"/>
              </a:ext>
            </a:extLst>
          </p:cNvPr>
          <p:cNvPicPr>
            <a:picLocks noChangeAspect="1"/>
          </p:cNvPicPr>
          <p:nvPr/>
        </p:nvPicPr>
        <p:blipFill>
          <a:blip r:embed="rId2"/>
          <a:stretch>
            <a:fillRect/>
          </a:stretch>
        </p:blipFill>
        <p:spPr>
          <a:xfrm>
            <a:off x="855876" y="1223012"/>
            <a:ext cx="3169472" cy="2929360"/>
          </a:xfrm>
          <a:prstGeom prst="rect">
            <a:avLst/>
          </a:prstGeom>
        </p:spPr>
      </p:pic>
      <p:sp>
        <p:nvSpPr>
          <p:cNvPr id="7" name="TextBox 6">
            <a:extLst>
              <a:ext uri="{FF2B5EF4-FFF2-40B4-BE49-F238E27FC236}">
                <a16:creationId xmlns:a16="http://schemas.microsoft.com/office/drawing/2014/main" id="{B076E57B-4245-9627-8B58-790FF11F57A9}"/>
              </a:ext>
            </a:extLst>
          </p:cNvPr>
          <p:cNvSpPr txBox="1"/>
          <p:nvPr/>
        </p:nvSpPr>
        <p:spPr>
          <a:xfrm>
            <a:off x="4384267" y="1043609"/>
            <a:ext cx="4611756" cy="175432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Institutionalized persons, those in correctional facilities, nursing homes, and mental hospitals, are particularly vulnerable to environmental injustice and often have limited ability to influence environmental decision-making. For example, persons who are incarcerated or detained often face disproportionate exposures to environmental contaminants due to poor institutional conditions, exposures through hazardous work programs, and a lack of social capital to improve conditions for themselves (Pellow, 2021).</a:t>
            </a:r>
            <a:endParaRPr lang="en-US" sz="1200"/>
          </a:p>
        </p:txBody>
      </p:sp>
      <p:sp>
        <p:nvSpPr>
          <p:cNvPr id="12" name="TextBox 11">
            <a:extLst>
              <a:ext uri="{FF2B5EF4-FFF2-40B4-BE49-F238E27FC236}">
                <a16:creationId xmlns:a16="http://schemas.microsoft.com/office/drawing/2014/main" id="{9B6D91AE-6B0D-D8D3-328D-0CD97775642B}"/>
              </a:ext>
            </a:extLst>
          </p:cNvPr>
          <p:cNvSpPr txBox="1"/>
          <p:nvPr/>
        </p:nvSpPr>
        <p:spPr>
          <a:xfrm>
            <a:off x="4384267" y="2898770"/>
            <a:ext cx="4611756" cy="1384995"/>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Non-institutionalized persons living in group quarters are also vulnerable to environmental injustice, though perhaps not as clearly as institutionalized persons…People living in group homes, missions, and shelters may have limited legal status, limited time, and limited resources, and thus diminished ability to influence environmental decision-making (Goodling, 2020).</a:t>
            </a:r>
            <a:endParaRPr lang="en-US" sz="1200"/>
          </a:p>
        </p:txBody>
      </p:sp>
    </p:spTree>
    <p:extLst>
      <p:ext uri="{BB962C8B-B14F-4D97-AF65-F5344CB8AC3E}">
        <p14:creationId xmlns:p14="http://schemas.microsoft.com/office/powerpoint/2010/main" val="3014300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picture of a train&#10;&#10;Description automatically generated">
            <a:extLst>
              <a:ext uri="{FF2B5EF4-FFF2-40B4-BE49-F238E27FC236}">
                <a16:creationId xmlns:a16="http://schemas.microsoft.com/office/drawing/2014/main" id="{4D2ABDE1-3EF0-F387-FB44-5D911605ADD7}"/>
              </a:ext>
            </a:extLst>
          </p:cNvPr>
          <p:cNvPicPr>
            <a:picLocks noChangeAspect="1"/>
          </p:cNvPicPr>
          <p:nvPr/>
        </p:nvPicPr>
        <p:blipFill>
          <a:blip r:embed="rId2"/>
          <a:stretch>
            <a:fillRect/>
          </a:stretch>
        </p:blipFill>
        <p:spPr>
          <a:xfrm>
            <a:off x="876579" y="1223012"/>
            <a:ext cx="3188525" cy="2888613"/>
          </a:xfrm>
          <a:prstGeom prst="rect">
            <a:avLst/>
          </a:prstGeom>
        </p:spPr>
      </p:pic>
      <p:sp>
        <p:nvSpPr>
          <p:cNvPr id="7" name="TextBox 6">
            <a:extLst>
              <a:ext uri="{FF2B5EF4-FFF2-40B4-BE49-F238E27FC236}">
                <a16:creationId xmlns:a16="http://schemas.microsoft.com/office/drawing/2014/main" id="{D0F638F8-E828-7ABE-1102-1E07C4666A1C}"/>
              </a:ext>
            </a:extLst>
          </p:cNvPr>
          <p:cNvSpPr txBox="1"/>
          <p:nvPr/>
        </p:nvSpPr>
        <p:spPr>
          <a:xfrm>
            <a:off x="4492262" y="1043609"/>
            <a:ext cx="4611756"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Like roads, railways can also present a significant source of noise pollution to nearby communities. This noise pollution can constitute a major annoyance and source of community stress, especially when combined with noise pollution from traffic (</a:t>
            </a:r>
            <a:r>
              <a:rPr lang="en-US" b="0" i="0" err="1">
                <a:solidFill>
                  <a:srgbClr val="000000"/>
                </a:solidFill>
                <a:effectLst/>
                <a:latin typeface="Open Sans" panose="020B0606030504020204" pitchFamily="34" charset="0"/>
              </a:rPr>
              <a:t>Öhrström</a:t>
            </a:r>
            <a:r>
              <a:rPr lang="en-US" b="0" i="0">
                <a:solidFill>
                  <a:srgbClr val="000000"/>
                </a:solidFill>
                <a:effectLst/>
                <a:latin typeface="Open Sans" panose="020B0606030504020204" pitchFamily="34" charset="0"/>
              </a:rPr>
              <a:t> et al., 2007). Among all transportation-associated sources of noise pollution, railway noise is associated with the most significant levels of sleep disruption and associated increases in stress and diastolic blood pressure (</a:t>
            </a:r>
            <a:r>
              <a:rPr lang="en-US" b="0" i="0" err="1">
                <a:solidFill>
                  <a:srgbClr val="000000"/>
                </a:solidFill>
                <a:effectLst/>
                <a:latin typeface="Open Sans" panose="020B0606030504020204" pitchFamily="34" charset="0"/>
              </a:rPr>
              <a:t>Elmenhorst</a:t>
            </a:r>
            <a:r>
              <a:rPr lang="en-US" b="0" i="0">
                <a:solidFill>
                  <a:srgbClr val="000000"/>
                </a:solidFill>
                <a:effectLst/>
                <a:latin typeface="Open Sans" panose="020B0606030504020204" pitchFamily="34" charset="0"/>
              </a:rPr>
              <a:t> et al., 2019; Petri et al., 2021).</a:t>
            </a:r>
            <a:endParaRPr lang="en-US"/>
          </a:p>
        </p:txBody>
      </p:sp>
    </p:spTree>
    <p:extLst>
      <p:ext uri="{BB962C8B-B14F-4D97-AF65-F5344CB8AC3E}">
        <p14:creationId xmlns:p14="http://schemas.microsoft.com/office/powerpoint/2010/main" val="38803114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line icon of a briefcase with a cross&#10;&#10;Description automatically generated">
            <a:extLst>
              <a:ext uri="{FF2B5EF4-FFF2-40B4-BE49-F238E27FC236}">
                <a16:creationId xmlns:a16="http://schemas.microsoft.com/office/drawing/2014/main" id="{2884FB57-83FE-E3FD-DE9A-CEA84D9B29B8}"/>
              </a:ext>
            </a:extLst>
          </p:cNvPr>
          <p:cNvPicPr>
            <a:picLocks noChangeAspect="1"/>
          </p:cNvPicPr>
          <p:nvPr/>
        </p:nvPicPr>
        <p:blipFill>
          <a:blip r:embed="rId2"/>
          <a:stretch>
            <a:fillRect/>
          </a:stretch>
        </p:blipFill>
        <p:spPr>
          <a:xfrm>
            <a:off x="871816" y="1212254"/>
            <a:ext cx="3203227" cy="2887637"/>
          </a:xfrm>
          <a:prstGeom prst="rect">
            <a:avLst/>
          </a:prstGeom>
        </p:spPr>
      </p:pic>
      <p:sp>
        <p:nvSpPr>
          <p:cNvPr id="8" name="TextBox 7">
            <a:extLst>
              <a:ext uri="{FF2B5EF4-FFF2-40B4-BE49-F238E27FC236}">
                <a16:creationId xmlns:a16="http://schemas.microsoft.com/office/drawing/2014/main" id="{5A99B9B5-6723-96A0-DC60-21FC6FFE1083}"/>
              </a:ext>
            </a:extLst>
          </p:cNvPr>
          <p:cNvSpPr txBox="1"/>
          <p:nvPr/>
        </p:nvSpPr>
        <p:spPr>
          <a:xfrm>
            <a:off x="4400207" y="1043609"/>
            <a:ext cx="4611756" cy="2462213"/>
          </a:xfrm>
          <a:prstGeom prst="rect">
            <a:avLst/>
          </a:prstGeom>
          <a:noFill/>
        </p:spPr>
        <p:txBody>
          <a:bodyPr wrap="square">
            <a:spAutoFit/>
          </a:bodyPr>
          <a:lstStyle/>
          <a:p>
            <a:r>
              <a:rPr lang="en-US" b="0" i="0">
                <a:solidFill>
                  <a:srgbClr val="000000"/>
                </a:solidFill>
                <a:effectLst/>
                <a:latin typeface="Open Sans" panose="020B0606030504020204" pitchFamily="34" charset="0"/>
              </a:rPr>
              <a:t>Unemployment is an important marker of community socioeconomic status. Lack of employment often means limited financial resources as well as decreased social capital due to stigma. These factors can reduce this population’s ability to influence environmental decision-making… Unemployment is also associated with stress and stress-related inflammation, potentially rendering these populations more vulnerable to health effects mediated by stress (Ala-</a:t>
            </a:r>
            <a:r>
              <a:rPr lang="en-US" b="0" i="0" err="1">
                <a:solidFill>
                  <a:srgbClr val="000000"/>
                </a:solidFill>
                <a:effectLst/>
                <a:latin typeface="Open Sans" panose="020B0606030504020204" pitchFamily="34" charset="0"/>
              </a:rPr>
              <a:t>Mursula</a:t>
            </a:r>
            <a:r>
              <a:rPr lang="en-US" b="0" i="0">
                <a:solidFill>
                  <a:srgbClr val="000000"/>
                </a:solidFill>
                <a:effectLst/>
                <a:latin typeface="Open Sans" panose="020B0606030504020204" pitchFamily="34" charset="0"/>
              </a:rPr>
              <a:t> et al., 2013; </a:t>
            </a:r>
            <a:r>
              <a:rPr lang="en-US" b="0" i="0" err="1">
                <a:solidFill>
                  <a:srgbClr val="000000"/>
                </a:solidFill>
                <a:effectLst/>
                <a:latin typeface="Open Sans" panose="020B0606030504020204" pitchFamily="34" charset="0"/>
              </a:rPr>
              <a:t>Dettenborn</a:t>
            </a:r>
            <a:r>
              <a:rPr lang="en-US" b="0" i="0">
                <a:solidFill>
                  <a:srgbClr val="000000"/>
                </a:solidFill>
                <a:effectLst/>
                <a:latin typeface="Open Sans" panose="020B0606030504020204" pitchFamily="34" charset="0"/>
              </a:rPr>
              <a:t> et al., 2010; </a:t>
            </a:r>
            <a:r>
              <a:rPr lang="en-US" b="0" i="0" err="1">
                <a:solidFill>
                  <a:srgbClr val="000000"/>
                </a:solidFill>
                <a:effectLst/>
                <a:latin typeface="Open Sans" panose="020B0606030504020204" pitchFamily="34" charset="0"/>
              </a:rPr>
              <a:t>Heikkala</a:t>
            </a:r>
            <a:r>
              <a:rPr lang="en-US" b="0" i="0">
                <a:solidFill>
                  <a:srgbClr val="000000"/>
                </a:solidFill>
                <a:effectLst/>
                <a:latin typeface="Open Sans" panose="020B0606030504020204" pitchFamily="34" charset="0"/>
              </a:rPr>
              <a:t> et al., 2020).</a:t>
            </a:r>
            <a:endParaRPr lang="en-US"/>
          </a:p>
        </p:txBody>
      </p:sp>
    </p:spTree>
    <p:extLst>
      <p:ext uri="{BB962C8B-B14F-4D97-AF65-F5344CB8AC3E}">
        <p14:creationId xmlns:p14="http://schemas.microsoft.com/office/powerpoint/2010/main" val="1353148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black and white image of a diesel particulate matter&#10;&#10;Description automatically generated">
            <a:extLst>
              <a:ext uri="{FF2B5EF4-FFF2-40B4-BE49-F238E27FC236}">
                <a16:creationId xmlns:a16="http://schemas.microsoft.com/office/drawing/2014/main" id="{877241F5-BF57-6B67-855C-1EFD82F23D39}"/>
              </a:ext>
            </a:extLst>
          </p:cNvPr>
          <p:cNvPicPr>
            <a:picLocks noChangeAspect="1"/>
          </p:cNvPicPr>
          <p:nvPr/>
        </p:nvPicPr>
        <p:blipFill>
          <a:blip r:embed="rId2"/>
          <a:stretch>
            <a:fillRect/>
          </a:stretch>
        </p:blipFill>
        <p:spPr>
          <a:xfrm>
            <a:off x="826058" y="1173317"/>
            <a:ext cx="3189351" cy="2947733"/>
          </a:xfrm>
          <a:prstGeom prst="rect">
            <a:avLst/>
          </a:prstGeom>
        </p:spPr>
      </p:pic>
      <p:sp>
        <p:nvSpPr>
          <p:cNvPr id="7" name="TextBox 6">
            <a:extLst>
              <a:ext uri="{FF2B5EF4-FFF2-40B4-BE49-F238E27FC236}">
                <a16:creationId xmlns:a16="http://schemas.microsoft.com/office/drawing/2014/main" id="{7A158FC4-CEAA-C21D-952F-118ACC12980C}"/>
              </a:ext>
            </a:extLst>
          </p:cNvPr>
          <p:cNvSpPr txBox="1"/>
          <p:nvPr/>
        </p:nvSpPr>
        <p:spPr>
          <a:xfrm>
            <a:off x="4354449" y="1173317"/>
            <a:ext cx="4611756" cy="2893100"/>
          </a:xfrm>
          <a:prstGeom prst="rect">
            <a:avLst/>
          </a:prstGeom>
          <a:noFill/>
        </p:spPr>
        <p:txBody>
          <a:bodyPr wrap="square">
            <a:spAutoFit/>
          </a:bodyPr>
          <a:lstStyle/>
          <a:p>
            <a:r>
              <a:rPr lang="en-US" b="0" i="0">
                <a:solidFill>
                  <a:srgbClr val="000000"/>
                </a:solidFill>
                <a:effectLst/>
                <a:latin typeface="Open Sans" panose="020B0606030504020204" pitchFamily="34" charset="0"/>
              </a:rPr>
              <a:t>Diesel particulate matter (DPM) is a particle emission from a diesel motor made of an elemental carbon core and various adsorbed organics compounds and other chemical components (Wichmann, 2007). Evidence indicates that DPM exposure may cause respiratory symptoms via inflammation and oxidative stress (Ristovski et al., 2012). Acute exposure to DPM has been associated with acute coronary syndrome (ACS) and other cardiovascular issues (Peters et al., 2001) and DPM contains carcinogens such as benzene and formaldehyde that may lead to the development of certain kinds of cancer (</a:t>
            </a:r>
            <a:r>
              <a:rPr lang="en-US" b="0" i="0" err="1">
                <a:solidFill>
                  <a:srgbClr val="000000"/>
                </a:solidFill>
                <a:effectLst/>
                <a:latin typeface="Open Sans" panose="020B0606030504020204" pitchFamily="34" charset="0"/>
              </a:rPr>
              <a:t>Krivoshto</a:t>
            </a:r>
            <a:r>
              <a:rPr lang="en-US" b="0" i="0">
                <a:solidFill>
                  <a:srgbClr val="000000"/>
                </a:solidFill>
                <a:effectLst/>
                <a:latin typeface="Open Sans" panose="020B0606030504020204" pitchFamily="34" charset="0"/>
              </a:rPr>
              <a:t> et al., 2008).</a:t>
            </a:r>
            <a:endParaRPr lang="en-US"/>
          </a:p>
        </p:txBody>
      </p:sp>
    </p:spTree>
    <p:extLst>
      <p:ext uri="{BB962C8B-B14F-4D97-AF65-F5344CB8AC3E}">
        <p14:creationId xmlns:p14="http://schemas.microsoft.com/office/powerpoint/2010/main" val="126027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109690"/>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598394" y="1082488"/>
            <a:ext cx="6824382" cy="2616101"/>
          </a:xfrm>
          <a:prstGeom prst="rect">
            <a:avLst/>
          </a:prstGeom>
          <a:noFill/>
        </p:spPr>
        <p:txBody>
          <a:bodyPr wrap="square" rtlCol="0">
            <a:spAutoFit/>
          </a:bodyPr>
          <a:lstStyle/>
          <a:p>
            <a:pPr marL="285750" indent="-285750">
              <a:lnSpc>
                <a:spcPct val="150000"/>
              </a:lnSpc>
              <a:buFont typeface="Wingdings" panose="05000000000000000000" pitchFamily="2" charset="2"/>
              <a:buChar char="q"/>
            </a:pPr>
            <a:r>
              <a:rPr lang="en-US" sz="2000"/>
              <a:t>What are health inequities?</a:t>
            </a:r>
          </a:p>
          <a:p>
            <a:pPr marL="285750" indent="-285750">
              <a:lnSpc>
                <a:spcPct val="150000"/>
              </a:lnSpc>
              <a:buFont typeface="Wingdings" panose="05000000000000000000" pitchFamily="2" charset="2"/>
              <a:buChar char="q"/>
            </a:pPr>
            <a:endParaRPr lang="en-US" sz="2000"/>
          </a:p>
          <a:p>
            <a:pPr marL="285750" indent="-285750">
              <a:lnSpc>
                <a:spcPct val="150000"/>
              </a:lnSpc>
              <a:buFont typeface="Wingdings" panose="05000000000000000000" pitchFamily="2" charset="2"/>
              <a:buChar char="q"/>
            </a:pPr>
            <a:r>
              <a:rPr lang="en-US" sz="2000"/>
              <a:t>Measuring health inequities with data</a:t>
            </a:r>
          </a:p>
          <a:p>
            <a:pPr marL="285750" indent="-285750">
              <a:lnSpc>
                <a:spcPct val="150000"/>
              </a:lnSpc>
              <a:buFont typeface="Wingdings" panose="05000000000000000000" pitchFamily="2" charset="2"/>
              <a:buChar char="q"/>
            </a:pPr>
            <a:endParaRPr lang="en-US" sz="2000"/>
          </a:p>
          <a:p>
            <a:pPr marL="285750" indent="-285750">
              <a:lnSpc>
                <a:spcPct val="150000"/>
              </a:lnSpc>
              <a:buFont typeface="Wingdings" panose="05000000000000000000" pitchFamily="2" charset="2"/>
              <a:buChar char="q"/>
            </a:pPr>
            <a:r>
              <a:rPr lang="en-US" sz="2000"/>
              <a:t>Activity: EJI Bingo!</a:t>
            </a:r>
          </a:p>
          <a:p>
            <a:endParaRPr lang="en-US"/>
          </a:p>
        </p:txBody>
      </p:sp>
    </p:spTree>
    <p:extLst>
      <p:ext uri="{BB962C8B-B14F-4D97-AF65-F5344CB8AC3E}">
        <p14:creationId xmlns:p14="http://schemas.microsoft.com/office/powerpoint/2010/main" val="1690031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3" name="Picture 2" descr="A house with a dollar sign&#10;&#10;Description automatically generated">
            <a:extLst>
              <a:ext uri="{FF2B5EF4-FFF2-40B4-BE49-F238E27FC236}">
                <a16:creationId xmlns:a16="http://schemas.microsoft.com/office/drawing/2014/main" id="{CFD2B6F0-B0E6-056E-B219-93145845A4C2}"/>
              </a:ext>
            </a:extLst>
          </p:cNvPr>
          <p:cNvPicPr>
            <a:picLocks noChangeAspect="1"/>
          </p:cNvPicPr>
          <p:nvPr/>
        </p:nvPicPr>
        <p:blipFill>
          <a:blip r:embed="rId2"/>
          <a:stretch>
            <a:fillRect/>
          </a:stretch>
        </p:blipFill>
        <p:spPr>
          <a:xfrm>
            <a:off x="807005" y="1163378"/>
            <a:ext cx="3287917" cy="2978656"/>
          </a:xfrm>
          <a:prstGeom prst="rect">
            <a:avLst/>
          </a:prstGeom>
        </p:spPr>
      </p:pic>
      <p:sp>
        <p:nvSpPr>
          <p:cNvPr id="7" name="TextBox 6">
            <a:extLst>
              <a:ext uri="{FF2B5EF4-FFF2-40B4-BE49-F238E27FC236}">
                <a16:creationId xmlns:a16="http://schemas.microsoft.com/office/drawing/2014/main" id="{CF5516D2-EAB5-0AEE-FA8E-1CC304E9DE00}"/>
              </a:ext>
            </a:extLst>
          </p:cNvPr>
          <p:cNvSpPr txBox="1"/>
          <p:nvPr/>
        </p:nvSpPr>
        <p:spPr>
          <a:xfrm>
            <a:off x="4492262" y="1305124"/>
            <a:ext cx="4375152" cy="2246769"/>
          </a:xfrm>
          <a:prstGeom prst="rect">
            <a:avLst/>
          </a:prstGeom>
          <a:noFill/>
        </p:spPr>
        <p:txBody>
          <a:bodyPr wrap="square">
            <a:spAutoFit/>
          </a:bodyPr>
          <a:lstStyle/>
          <a:p>
            <a:r>
              <a:rPr lang="en-US" b="0" i="0">
                <a:solidFill>
                  <a:srgbClr val="000000"/>
                </a:solidFill>
                <a:effectLst/>
                <a:latin typeface="Open Sans" panose="020B0606030504020204" pitchFamily="34" charset="0"/>
              </a:rPr>
              <a:t>The U.S. Department of Housing and Urban Development (HUD) and the U.S. Census Bureau define a household as “housing cost burdened” if that household pays greater than 30% of monthly income on housing costs. Housing costs represent a significant financial burden for most households, and populations burdened by housing costs and associated debt may lack financial resources or time to devote to improving environmental conditions.</a:t>
            </a:r>
            <a:endParaRPr lang="en-US"/>
          </a:p>
        </p:txBody>
      </p:sp>
    </p:spTree>
    <p:extLst>
      <p:ext uri="{BB962C8B-B14F-4D97-AF65-F5344CB8AC3E}">
        <p14:creationId xmlns:p14="http://schemas.microsoft.com/office/powerpoint/2010/main" val="3902239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and white logo with a person's face&#10;&#10;Description automatically generated">
            <a:extLst>
              <a:ext uri="{FF2B5EF4-FFF2-40B4-BE49-F238E27FC236}">
                <a16:creationId xmlns:a16="http://schemas.microsoft.com/office/drawing/2014/main" id="{6AD83A02-3AFC-8945-4F5C-39B9A9068100}"/>
              </a:ext>
            </a:extLst>
          </p:cNvPr>
          <p:cNvPicPr>
            <a:picLocks noChangeAspect="1"/>
          </p:cNvPicPr>
          <p:nvPr/>
        </p:nvPicPr>
        <p:blipFill>
          <a:blip r:embed="rId2"/>
          <a:stretch>
            <a:fillRect/>
          </a:stretch>
        </p:blipFill>
        <p:spPr>
          <a:xfrm>
            <a:off x="836823" y="1223012"/>
            <a:ext cx="3258099" cy="2951643"/>
          </a:xfrm>
          <a:prstGeom prst="rect">
            <a:avLst/>
          </a:prstGeom>
        </p:spPr>
      </p:pic>
      <p:sp>
        <p:nvSpPr>
          <p:cNvPr id="8" name="TextBox 7">
            <a:extLst>
              <a:ext uri="{FF2B5EF4-FFF2-40B4-BE49-F238E27FC236}">
                <a16:creationId xmlns:a16="http://schemas.microsoft.com/office/drawing/2014/main" id="{911991BB-630D-6302-7F79-035839115770}"/>
              </a:ext>
            </a:extLst>
          </p:cNvPr>
          <p:cNvSpPr txBox="1"/>
          <p:nvPr/>
        </p:nvSpPr>
        <p:spPr>
          <a:xfrm>
            <a:off x="4492262" y="1223012"/>
            <a:ext cx="4611756" cy="267765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The ability to communicate in English can be an important factor in determining a community’s ability to participate in civil discourse surrounding environmental decision-making. Documents and news sources covering environmental issues are often not available in languages other than English, hampering non-English speakers’ ability to inform themselves and engage in these issues (</a:t>
            </a:r>
            <a:r>
              <a:rPr lang="en-US" sz="1200" b="0" i="0" err="1">
                <a:solidFill>
                  <a:srgbClr val="000000"/>
                </a:solidFill>
                <a:effectLst/>
                <a:latin typeface="Open Sans" panose="020B0606030504020204" pitchFamily="34" charset="0"/>
              </a:rPr>
              <a:t>Teron</a:t>
            </a:r>
            <a:r>
              <a:rPr lang="en-US" sz="1200" b="0" i="0">
                <a:solidFill>
                  <a:srgbClr val="000000"/>
                </a:solidFill>
                <a:effectLst/>
                <a:latin typeface="Open Sans" panose="020B0606030504020204" pitchFamily="34" charset="0"/>
              </a:rPr>
              <a:t>, 2016). Furthermore, discrimination against non-English speakers can lead to exclusion from decision making and is correlated with increased stress and reduced quality of life (Gee &amp; Ponce, 2010). Non-English speakers may also be more vulnerable during disasters or extreme climate events if materials aimed at dissemination of emergency information are available only in English (Nepal et al., 2012; White-Newsome et al., 2009).</a:t>
            </a:r>
            <a:endParaRPr lang="en-US" sz="1200"/>
          </a:p>
        </p:txBody>
      </p:sp>
    </p:spTree>
    <p:extLst>
      <p:ext uri="{BB962C8B-B14F-4D97-AF65-F5344CB8AC3E}">
        <p14:creationId xmlns:p14="http://schemas.microsoft.com/office/powerpoint/2010/main" val="29834883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and white picture of a coal mine cart&#10;&#10;Description automatically generated">
            <a:extLst>
              <a:ext uri="{FF2B5EF4-FFF2-40B4-BE49-F238E27FC236}">
                <a16:creationId xmlns:a16="http://schemas.microsoft.com/office/drawing/2014/main" id="{D98C9710-DB9A-081B-BFBC-D60C0F7B833D}"/>
              </a:ext>
            </a:extLst>
          </p:cNvPr>
          <p:cNvPicPr>
            <a:picLocks noChangeAspect="1"/>
          </p:cNvPicPr>
          <p:nvPr/>
        </p:nvPicPr>
        <p:blipFill>
          <a:blip r:embed="rId2"/>
          <a:stretch>
            <a:fillRect/>
          </a:stretch>
        </p:blipFill>
        <p:spPr>
          <a:xfrm>
            <a:off x="796241" y="1173318"/>
            <a:ext cx="3239046" cy="2993664"/>
          </a:xfrm>
          <a:prstGeom prst="rect">
            <a:avLst/>
          </a:prstGeom>
        </p:spPr>
      </p:pic>
      <p:sp>
        <p:nvSpPr>
          <p:cNvPr id="8" name="TextBox 7">
            <a:extLst>
              <a:ext uri="{FF2B5EF4-FFF2-40B4-BE49-F238E27FC236}">
                <a16:creationId xmlns:a16="http://schemas.microsoft.com/office/drawing/2014/main" id="{AA455949-4DAC-3ABB-0EF0-18C0562A0E40}"/>
              </a:ext>
            </a:extLst>
          </p:cNvPr>
          <p:cNvSpPr txBox="1"/>
          <p:nvPr/>
        </p:nvSpPr>
        <p:spPr>
          <a:xfrm>
            <a:off x="4324632" y="1173318"/>
            <a:ext cx="4611756" cy="267765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Coal mining, while on the </a:t>
            </a:r>
            <a:r>
              <a:rPr lang="en-US" sz="1200" b="0" i="0" u="sng">
                <a:solidFill>
                  <a:srgbClr val="075290"/>
                </a:solidFill>
                <a:effectLst/>
                <a:latin typeface="Open Sans" panose="020B0606030504020204" pitchFamily="34" charset="0"/>
                <a:hlinkClick r:id="rId3"/>
              </a:rPr>
              <a:t>decline</a:t>
            </a:r>
            <a:r>
              <a:rPr lang="en-US" sz="1200" b="0" i="0">
                <a:solidFill>
                  <a:srgbClr val="000000"/>
                </a:solidFill>
                <a:effectLst/>
                <a:latin typeface="Open Sans" panose="020B0606030504020204" pitchFamily="34" charset="0"/>
              </a:rPr>
              <a:t> in the United States, is still of substantial concern for the health of exposed communities, including both traditional underground mining methods and surface mining methods, such as </a:t>
            </a:r>
            <a:r>
              <a:rPr lang="en-US" sz="1200" b="0" i="0" u="sng">
                <a:solidFill>
                  <a:srgbClr val="075290"/>
                </a:solidFill>
                <a:effectLst/>
                <a:latin typeface="Open Sans" panose="020B0606030504020204" pitchFamily="34" charset="0"/>
                <a:hlinkClick r:id="rId4"/>
              </a:rPr>
              <a:t>mountaintop removal</a:t>
            </a:r>
            <a:r>
              <a:rPr lang="en-US" sz="1200" b="0" i="0">
                <a:solidFill>
                  <a:srgbClr val="000000"/>
                </a:solidFill>
                <a:effectLst/>
                <a:latin typeface="Open Sans" panose="020B0606030504020204" pitchFamily="34" charset="0"/>
              </a:rPr>
              <a:t> (MTR). Studies have observed elevated blood inflammation levels, increased cardiopulmonary, lung, and kidney disease, and increased rates of lung cancer mortality in heavy Appalachian coal mining communities as a result of air pollution from mining activity (Hendryx et al., 2010; Hendryx &amp; Ahern, 2008; Hendryx &amp; Luo, 2015). Proximity to MTR sites has been linked to impaired respiratory health, including increased occurrence of chronic obstructive pulmonary disease (COPD)(Hendryx &amp; Luo, 2015) and may predict increased risk for depressive and substance use disorders (</a:t>
            </a:r>
            <a:r>
              <a:rPr lang="en-US" sz="1200" b="0" i="0" err="1">
                <a:solidFill>
                  <a:srgbClr val="000000"/>
                </a:solidFill>
                <a:effectLst/>
                <a:latin typeface="Open Sans" panose="020B0606030504020204" pitchFamily="34" charset="0"/>
              </a:rPr>
              <a:t>Canu</a:t>
            </a:r>
            <a:r>
              <a:rPr lang="en-US" sz="1200" b="0" i="0">
                <a:solidFill>
                  <a:srgbClr val="000000"/>
                </a:solidFill>
                <a:effectLst/>
                <a:latin typeface="Open Sans" panose="020B0606030504020204" pitchFamily="34" charset="0"/>
              </a:rPr>
              <a:t> et al., 2017). </a:t>
            </a:r>
            <a:endParaRPr lang="en-US" sz="1200"/>
          </a:p>
        </p:txBody>
      </p:sp>
    </p:spTree>
    <p:extLst>
      <p:ext uri="{BB962C8B-B14F-4D97-AF65-F5344CB8AC3E}">
        <p14:creationId xmlns:p14="http://schemas.microsoft.com/office/powerpoint/2010/main" val="10172669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and white picture of a house&#10;&#10;Description automatically generated">
            <a:extLst>
              <a:ext uri="{FF2B5EF4-FFF2-40B4-BE49-F238E27FC236}">
                <a16:creationId xmlns:a16="http://schemas.microsoft.com/office/drawing/2014/main" id="{C4932E44-4D0F-36D1-3593-74E8267A6CB9}"/>
              </a:ext>
            </a:extLst>
          </p:cNvPr>
          <p:cNvPicPr>
            <a:picLocks noChangeAspect="1"/>
          </p:cNvPicPr>
          <p:nvPr/>
        </p:nvPicPr>
        <p:blipFill>
          <a:blip r:embed="rId2"/>
          <a:stretch>
            <a:fillRect/>
          </a:stretch>
        </p:blipFill>
        <p:spPr>
          <a:xfrm>
            <a:off x="807005" y="1203134"/>
            <a:ext cx="3277978" cy="2969652"/>
          </a:xfrm>
          <a:prstGeom prst="rect">
            <a:avLst/>
          </a:prstGeom>
        </p:spPr>
      </p:pic>
      <p:sp>
        <p:nvSpPr>
          <p:cNvPr id="8" name="TextBox 7">
            <a:extLst>
              <a:ext uri="{FF2B5EF4-FFF2-40B4-BE49-F238E27FC236}">
                <a16:creationId xmlns:a16="http://schemas.microsoft.com/office/drawing/2014/main" id="{6F1443B4-A624-E528-D0DF-2274C74F0DAD}"/>
              </a:ext>
            </a:extLst>
          </p:cNvPr>
          <p:cNvSpPr txBox="1"/>
          <p:nvPr/>
        </p:nvSpPr>
        <p:spPr>
          <a:xfrm>
            <a:off x="4335396" y="1043609"/>
            <a:ext cx="4611756" cy="2677656"/>
          </a:xfrm>
          <a:prstGeom prst="rect">
            <a:avLst/>
          </a:prstGeom>
          <a:noFill/>
        </p:spPr>
        <p:txBody>
          <a:bodyPr wrap="square">
            <a:spAutoFit/>
          </a:bodyPr>
          <a:lstStyle/>
          <a:p>
            <a:r>
              <a:rPr lang="en-US" sz="1200" b="0" i="0">
                <a:solidFill>
                  <a:srgbClr val="000000"/>
                </a:solidFill>
                <a:effectLst/>
                <a:latin typeface="Open Sans" panose="020B0606030504020204" pitchFamily="34" charset="0"/>
              </a:rPr>
              <a:t>Mobile homes are often clustered in communities confined to low-value areas due to zoning laws and stigma (</a:t>
            </a:r>
            <a:r>
              <a:rPr lang="en-US" sz="1200" b="0" i="0" err="1">
                <a:solidFill>
                  <a:srgbClr val="000000"/>
                </a:solidFill>
                <a:effectLst/>
                <a:latin typeface="Open Sans" panose="020B0606030504020204" pitchFamily="34" charset="0"/>
              </a:rPr>
              <a:t>Maantay</a:t>
            </a:r>
            <a:r>
              <a:rPr lang="en-US" sz="1200" b="0" i="0">
                <a:solidFill>
                  <a:srgbClr val="000000"/>
                </a:solidFill>
                <a:effectLst/>
                <a:latin typeface="Open Sans" panose="020B0606030504020204" pitchFamily="34" charset="0"/>
              </a:rPr>
              <a:t>, 2002). Mobile homes are also often inhabited by farm workers, who are beholden to landowners for environmental decision-making such as use of agricultural pesticides (Early et al., 2006). These aspects of stigma, zoning, and lack of land ownership can inhibit these populations’ ability to influence local environmental policy. Furthermore, issues of poor construction and energy inefficiency can render residents of mobile homes more susceptible to negative health effects associated with air pollution (MacTavish et al., 2006) and extreme heat (Phillips et al., 2021), while observed unreliability of access to drinking water poses further risks to residents’ health (Pierce &amp; Jimenez, 2015).</a:t>
            </a:r>
            <a:endParaRPr lang="en-US" sz="1200"/>
          </a:p>
        </p:txBody>
      </p:sp>
    </p:spTree>
    <p:extLst>
      <p:ext uri="{BB962C8B-B14F-4D97-AF65-F5344CB8AC3E}">
        <p14:creationId xmlns:p14="http://schemas.microsoft.com/office/powerpoint/2010/main" val="2863381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A2BD0A9-1D91-9483-F757-7647FBEFA6DA}"/>
              </a:ext>
            </a:extLst>
          </p:cNvPr>
          <p:cNvSpPr/>
          <p:nvPr/>
        </p:nvSpPr>
        <p:spPr>
          <a:xfrm>
            <a:off x="675861" y="1043609"/>
            <a:ext cx="3528391" cy="3240156"/>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76717A9-55E6-6389-F41C-1E8C1BBD23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
        <p:nvSpPr>
          <p:cNvPr id="10" name="Title 1">
            <a:extLst>
              <a:ext uri="{FF2B5EF4-FFF2-40B4-BE49-F238E27FC236}">
                <a16:creationId xmlns:a16="http://schemas.microsoft.com/office/drawing/2014/main" id="{5D3DA8AE-8507-8AA3-D06B-B99B230452D8}"/>
              </a:ext>
            </a:extLst>
          </p:cNvPr>
          <p:cNvSpPr>
            <a:spLocks noGrp="1"/>
          </p:cNvSpPr>
          <p:nvPr>
            <p:ph type="title"/>
          </p:nvPr>
        </p:nvSpPr>
        <p:spPr>
          <a:xfrm>
            <a:off x="993962" y="123136"/>
            <a:ext cx="6996600" cy="715800"/>
          </a:xfrm>
        </p:spPr>
        <p:txBody>
          <a:bodyPr/>
          <a:lstStyle/>
          <a:p>
            <a:r>
              <a:rPr lang="en-US"/>
              <a:t>EJI BINGO!</a:t>
            </a:r>
          </a:p>
        </p:txBody>
      </p:sp>
      <p:pic>
        <p:nvPicPr>
          <p:cNvPr id="5" name="Picture 4" descr="A black and white picture of a trolley with text&#10;&#10;Description automatically generated">
            <a:extLst>
              <a:ext uri="{FF2B5EF4-FFF2-40B4-BE49-F238E27FC236}">
                <a16:creationId xmlns:a16="http://schemas.microsoft.com/office/drawing/2014/main" id="{389FAF55-741F-4499-951B-A107AE3DC473}"/>
              </a:ext>
            </a:extLst>
          </p:cNvPr>
          <p:cNvPicPr>
            <a:picLocks noChangeAspect="1"/>
          </p:cNvPicPr>
          <p:nvPr/>
        </p:nvPicPr>
        <p:blipFill>
          <a:blip r:embed="rId2"/>
          <a:stretch>
            <a:fillRect/>
          </a:stretch>
        </p:blipFill>
        <p:spPr>
          <a:xfrm>
            <a:off x="832060" y="1203134"/>
            <a:ext cx="3272801" cy="2950357"/>
          </a:xfrm>
          <a:prstGeom prst="rect">
            <a:avLst/>
          </a:prstGeom>
        </p:spPr>
      </p:pic>
      <p:sp>
        <p:nvSpPr>
          <p:cNvPr id="8" name="TextBox 7">
            <a:extLst>
              <a:ext uri="{FF2B5EF4-FFF2-40B4-BE49-F238E27FC236}">
                <a16:creationId xmlns:a16="http://schemas.microsoft.com/office/drawing/2014/main" id="{123D757E-612F-58FB-7FF2-B4A6699FD40E}"/>
              </a:ext>
            </a:extLst>
          </p:cNvPr>
          <p:cNvSpPr txBox="1"/>
          <p:nvPr/>
        </p:nvSpPr>
        <p:spPr>
          <a:xfrm>
            <a:off x="4445141" y="1321785"/>
            <a:ext cx="4385984" cy="1600438"/>
          </a:xfrm>
          <a:prstGeom prst="rect">
            <a:avLst/>
          </a:prstGeom>
          <a:noFill/>
        </p:spPr>
        <p:txBody>
          <a:bodyPr wrap="square">
            <a:spAutoFit/>
          </a:bodyPr>
          <a:lstStyle/>
          <a:p>
            <a:r>
              <a:rPr lang="en-US" b="0" i="0">
                <a:solidFill>
                  <a:srgbClr val="000000"/>
                </a:solidFill>
                <a:effectLst/>
                <a:latin typeface="Open Sans" panose="020B0606030504020204" pitchFamily="34" charset="0"/>
              </a:rPr>
              <a:t>Lead mines constitute an important health risk for surrounding communities. Studies in the U.S. have suggested that soil and dust contaminated from lead mining as well as other waste-byproducts of mining pose a health hazard to nearby communities, particularly to children (</a:t>
            </a:r>
            <a:r>
              <a:rPr lang="en-US" b="0" i="0" err="1">
                <a:solidFill>
                  <a:srgbClr val="000000"/>
                </a:solidFill>
                <a:effectLst/>
                <a:latin typeface="Open Sans" panose="020B0606030504020204" pitchFamily="34" charset="0"/>
              </a:rPr>
              <a:t>Malcoe</a:t>
            </a:r>
            <a:r>
              <a:rPr lang="en-US" b="0" i="0">
                <a:solidFill>
                  <a:srgbClr val="000000"/>
                </a:solidFill>
                <a:effectLst/>
                <a:latin typeface="Open Sans" panose="020B0606030504020204" pitchFamily="34" charset="0"/>
              </a:rPr>
              <a:t> et al., 2002; </a:t>
            </a:r>
            <a:r>
              <a:rPr lang="en-US" b="0" i="0" err="1">
                <a:solidFill>
                  <a:srgbClr val="000000"/>
                </a:solidFill>
                <a:effectLst/>
                <a:latin typeface="Open Sans" panose="020B0606030504020204" pitchFamily="34" charset="0"/>
              </a:rPr>
              <a:t>Murgueytio</a:t>
            </a:r>
            <a:r>
              <a:rPr lang="en-US" b="0" i="0">
                <a:solidFill>
                  <a:srgbClr val="000000"/>
                </a:solidFill>
                <a:effectLst/>
                <a:latin typeface="Open Sans" panose="020B0606030504020204" pitchFamily="34" charset="0"/>
              </a:rPr>
              <a:t> et al., 1998). </a:t>
            </a:r>
            <a:endParaRPr lang="en-US"/>
          </a:p>
        </p:txBody>
      </p:sp>
    </p:spTree>
    <p:extLst>
      <p:ext uri="{BB962C8B-B14F-4D97-AF65-F5344CB8AC3E}">
        <p14:creationId xmlns:p14="http://schemas.microsoft.com/office/powerpoint/2010/main" val="1158875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p:txBody>
          <a:bodyPr/>
          <a:lstStyle/>
          <a:p>
            <a:r>
              <a:rPr lang="en-US"/>
              <a:t>Remember!! Project Question</a:t>
            </a:r>
          </a:p>
        </p:txBody>
      </p:sp>
      <p:sp>
        <p:nvSpPr>
          <p:cNvPr id="6" name="Text Placeholder 5">
            <a:extLst>
              <a:ext uri="{FF2B5EF4-FFF2-40B4-BE49-F238E27FC236}">
                <a16:creationId xmlns:a16="http://schemas.microsoft.com/office/drawing/2014/main" id="{544642A0-3AC4-4527-B8AF-058615EC46D4}"/>
              </a:ext>
            </a:extLst>
          </p:cNvPr>
          <p:cNvSpPr>
            <a:spLocks noGrp="1"/>
          </p:cNvSpPr>
          <p:nvPr>
            <p:ph type="body" idx="1"/>
          </p:nvPr>
        </p:nvSpPr>
        <p:spPr>
          <a:xfrm>
            <a:off x="336550" y="1552950"/>
            <a:ext cx="4134850" cy="2665800"/>
          </a:xfrm>
        </p:spPr>
        <p:txBody>
          <a:bodyPr/>
          <a:lstStyle/>
          <a:p>
            <a:pPr marL="114300" indent="0">
              <a:buNone/>
            </a:pPr>
            <a:r>
              <a:rPr lang="en-US"/>
              <a:t>A Franklin County grant will help create a new </a:t>
            </a:r>
            <a:r>
              <a:rPr lang="en-US" b="1">
                <a:solidFill>
                  <a:schemeClr val="accent4">
                    <a:lumMod val="75000"/>
                  </a:schemeClr>
                </a:solidFill>
              </a:rPr>
              <a:t>community garden</a:t>
            </a:r>
            <a:r>
              <a:rPr lang="en-US"/>
              <a:t> somewhere in the Columbus area. </a:t>
            </a:r>
          </a:p>
          <a:p>
            <a:pPr marL="114300" indent="0">
              <a:buNone/>
            </a:pPr>
            <a:endParaRPr lang="en-US"/>
          </a:p>
          <a:p>
            <a:pPr marL="114300" indent="0">
              <a:buNone/>
            </a:pPr>
            <a:r>
              <a:rPr lang="en-US" b="1"/>
              <a:t>Using </a:t>
            </a:r>
            <a:r>
              <a:rPr lang="en-US" b="1">
                <a:solidFill>
                  <a:schemeClr val="accent2"/>
                </a:solidFill>
              </a:rPr>
              <a:t>data as evidence</a:t>
            </a:r>
            <a:r>
              <a:rPr lang="en-US" b="1"/>
              <a:t>, which neighborhood do you think they should choose?</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1026" name="Picture 2" descr="yellow flowers on the garden">
            <a:extLst>
              <a:ext uri="{FF2B5EF4-FFF2-40B4-BE49-F238E27FC236}">
                <a16:creationId xmlns:a16="http://schemas.microsoft.com/office/drawing/2014/main" id="{11CABEE3-F5E6-44D9-A372-1952BCE96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2602" y="1552950"/>
            <a:ext cx="3997054" cy="266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682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77C99-884B-7C14-E452-72F30217BBBF}"/>
              </a:ext>
            </a:extLst>
          </p:cNvPr>
          <p:cNvSpPr>
            <a:spLocks noGrp="1"/>
          </p:cNvSpPr>
          <p:nvPr>
            <p:ph type="title"/>
          </p:nvPr>
        </p:nvSpPr>
        <p:spPr>
          <a:xfrm>
            <a:off x="1047750" y="125284"/>
            <a:ext cx="6996600" cy="671509"/>
          </a:xfrm>
        </p:spPr>
        <p:txBody>
          <a:bodyPr/>
          <a:lstStyle/>
          <a:p>
            <a:r>
              <a:rPr lang="en-US"/>
              <a:t>Benefits of a Community Garden</a:t>
            </a:r>
          </a:p>
        </p:txBody>
      </p:sp>
      <p:sp>
        <p:nvSpPr>
          <p:cNvPr id="5" name="Slide Number Placeholder 4">
            <a:extLst>
              <a:ext uri="{FF2B5EF4-FFF2-40B4-BE49-F238E27FC236}">
                <a16:creationId xmlns:a16="http://schemas.microsoft.com/office/drawing/2014/main" id="{C3B1A172-01C4-2BF0-809F-A6C469F589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
        <p:nvSpPr>
          <p:cNvPr id="12" name="Rectangle 11">
            <a:extLst>
              <a:ext uri="{FF2B5EF4-FFF2-40B4-BE49-F238E27FC236}">
                <a16:creationId xmlns:a16="http://schemas.microsoft.com/office/drawing/2014/main" id="{985FC2F0-2FF0-4417-B2D7-B5E7815C47E4}"/>
              </a:ext>
            </a:extLst>
          </p:cNvPr>
          <p:cNvSpPr/>
          <p:nvPr/>
        </p:nvSpPr>
        <p:spPr>
          <a:xfrm>
            <a:off x="336923" y="2091003"/>
            <a:ext cx="968189" cy="902457"/>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D3CE36A-5347-444B-A569-EC58B490AA87}"/>
              </a:ext>
            </a:extLst>
          </p:cNvPr>
          <p:cNvSpPr txBox="1"/>
          <p:nvPr/>
        </p:nvSpPr>
        <p:spPr>
          <a:xfrm>
            <a:off x="1588444" y="994948"/>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Get to know your neighbors</a:t>
            </a:r>
          </a:p>
          <a:p>
            <a:pPr marL="285750" indent="-285750">
              <a:buFont typeface="Arial" panose="020B0604020202020204" pitchFamily="34" charset="0"/>
              <a:buChar char="•"/>
            </a:pPr>
            <a:r>
              <a:rPr lang="en-US"/>
              <a:t>Low-cost/free food</a:t>
            </a:r>
          </a:p>
          <a:p>
            <a:endParaRPr lang="en-US"/>
          </a:p>
          <a:p>
            <a:pPr marL="285750" indent="-285750">
              <a:buFont typeface="Arial" panose="020B0604020202020204" pitchFamily="34" charset="0"/>
              <a:buChar char="•"/>
            </a:pPr>
            <a:r>
              <a:rPr lang="en-US"/>
              <a:t>Learn new skills</a:t>
            </a:r>
          </a:p>
          <a:p>
            <a:pPr marL="285750" indent="-285750">
              <a:buFont typeface="Arial" panose="020B0604020202020204" pitchFamily="34" charset="0"/>
              <a:buChar char="•"/>
            </a:pPr>
            <a:r>
              <a:rPr lang="en-US"/>
              <a:t>Decrease vacant lots and empty buildings</a:t>
            </a:r>
          </a:p>
          <a:p>
            <a:pPr marL="285750" indent="-285750">
              <a:buFont typeface="Arial" panose="020B0604020202020204" pitchFamily="34" charset="0"/>
              <a:buChar char="•"/>
            </a:pPr>
            <a:endParaRPr lang="en-US"/>
          </a:p>
        </p:txBody>
      </p:sp>
      <p:sp>
        <p:nvSpPr>
          <p:cNvPr id="14" name="Rectangle 13">
            <a:extLst>
              <a:ext uri="{FF2B5EF4-FFF2-40B4-BE49-F238E27FC236}">
                <a16:creationId xmlns:a16="http://schemas.microsoft.com/office/drawing/2014/main" id="{25EDBAD6-CAD2-492D-9E31-EB6E75176176}"/>
              </a:ext>
            </a:extLst>
          </p:cNvPr>
          <p:cNvSpPr/>
          <p:nvPr/>
        </p:nvSpPr>
        <p:spPr>
          <a:xfrm>
            <a:off x="336923" y="3135408"/>
            <a:ext cx="968189" cy="902457"/>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A827FC9-2A47-4D7C-B2EF-8404FDCCCF09}"/>
              </a:ext>
            </a:extLst>
          </p:cNvPr>
          <p:cNvSpPr/>
          <p:nvPr/>
        </p:nvSpPr>
        <p:spPr>
          <a:xfrm>
            <a:off x="336922" y="982232"/>
            <a:ext cx="968189" cy="902457"/>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DD3F3BF-A2AA-442D-99F8-2BA344E25BD3}"/>
              </a:ext>
            </a:extLst>
          </p:cNvPr>
          <p:cNvSpPr txBox="1"/>
          <p:nvPr/>
        </p:nvSpPr>
        <p:spPr>
          <a:xfrm>
            <a:off x="1586575" y="3125074"/>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Physical activity through </a:t>
            </a:r>
            <a:br>
              <a:rPr lang="en-US"/>
            </a:br>
            <a:r>
              <a:rPr lang="en-US"/>
              <a:t>garden work</a:t>
            </a:r>
          </a:p>
          <a:p>
            <a:pPr marL="285750" indent="-285750">
              <a:buFont typeface="Arial" panose="020B0604020202020204" pitchFamily="34" charset="0"/>
              <a:buChar char="•"/>
            </a:pPr>
            <a:r>
              <a:rPr lang="en-US"/>
              <a:t>Access to healthy food</a:t>
            </a:r>
          </a:p>
          <a:p>
            <a:endParaRPr lang="en-US"/>
          </a:p>
          <a:p>
            <a:pPr marL="285750" indent="-285750">
              <a:buFont typeface="Arial" panose="020B0604020202020204" pitchFamily="34" charset="0"/>
              <a:buChar char="•"/>
            </a:pPr>
            <a:r>
              <a:rPr lang="en-US"/>
              <a:t>Green space can improve mental health and relaxation</a:t>
            </a:r>
          </a:p>
        </p:txBody>
      </p:sp>
      <p:sp>
        <p:nvSpPr>
          <p:cNvPr id="19" name="TextBox 18">
            <a:extLst>
              <a:ext uri="{FF2B5EF4-FFF2-40B4-BE49-F238E27FC236}">
                <a16:creationId xmlns:a16="http://schemas.microsoft.com/office/drawing/2014/main" id="{B6C470F0-05B8-4344-8406-2C98B00C8359}"/>
              </a:ext>
            </a:extLst>
          </p:cNvPr>
          <p:cNvSpPr txBox="1"/>
          <p:nvPr/>
        </p:nvSpPr>
        <p:spPr>
          <a:xfrm>
            <a:off x="1588444" y="2091003"/>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Improve air and soil quality</a:t>
            </a:r>
          </a:p>
          <a:p>
            <a:pPr marL="285750" indent="-285750">
              <a:buFont typeface="Arial" panose="020B0604020202020204" pitchFamily="34" charset="0"/>
              <a:buChar char="•"/>
            </a:pPr>
            <a:r>
              <a:rPr lang="en-US"/>
              <a:t>Increase biodiversity</a:t>
            </a:r>
          </a:p>
          <a:p>
            <a:endParaRPr lang="en-US"/>
          </a:p>
          <a:p>
            <a:pPr marL="285750" indent="-285750">
              <a:buFont typeface="Arial" panose="020B0604020202020204" pitchFamily="34" charset="0"/>
              <a:buChar char="•"/>
            </a:pPr>
            <a:r>
              <a:rPr lang="en-US"/>
              <a:t>Decrease pollution from food transport</a:t>
            </a:r>
          </a:p>
          <a:p>
            <a:pPr marL="285750" indent="-285750">
              <a:buFont typeface="Arial" panose="020B0604020202020204" pitchFamily="34" charset="0"/>
              <a:buChar char="•"/>
            </a:pPr>
            <a:r>
              <a:rPr lang="en-US"/>
              <a:t>Reduce waste through composting</a:t>
            </a:r>
          </a:p>
        </p:txBody>
      </p:sp>
      <p:sp>
        <p:nvSpPr>
          <p:cNvPr id="20" name="Rectangle 19">
            <a:extLst>
              <a:ext uri="{FF2B5EF4-FFF2-40B4-BE49-F238E27FC236}">
                <a16:creationId xmlns:a16="http://schemas.microsoft.com/office/drawing/2014/main" id="{0A2851BA-628D-49F3-8C29-E2B7729C56F0}"/>
              </a:ext>
            </a:extLst>
          </p:cNvPr>
          <p:cNvSpPr/>
          <p:nvPr/>
        </p:nvSpPr>
        <p:spPr>
          <a:xfrm>
            <a:off x="1588444" y="982232"/>
            <a:ext cx="1677062" cy="307777"/>
          </a:xfrm>
          <a:prstGeom prst="rect">
            <a:avLst/>
          </a:prstGeom>
        </p:spPr>
        <p:txBody>
          <a:bodyPr wrap="none">
            <a:spAutoFit/>
          </a:bodyPr>
          <a:lstStyle/>
          <a:p>
            <a:r>
              <a:rPr lang="en-US" b="1">
                <a:solidFill>
                  <a:srgbClr val="2358AD"/>
                </a:solidFill>
              </a:rPr>
              <a:t>Social/Economic:</a:t>
            </a:r>
          </a:p>
        </p:txBody>
      </p:sp>
      <p:sp>
        <p:nvSpPr>
          <p:cNvPr id="21" name="Rectangle 20">
            <a:extLst>
              <a:ext uri="{FF2B5EF4-FFF2-40B4-BE49-F238E27FC236}">
                <a16:creationId xmlns:a16="http://schemas.microsoft.com/office/drawing/2014/main" id="{1B5C5778-A409-45C1-89D1-2C6ED6870B4C}"/>
              </a:ext>
            </a:extLst>
          </p:cNvPr>
          <p:cNvSpPr/>
          <p:nvPr/>
        </p:nvSpPr>
        <p:spPr>
          <a:xfrm>
            <a:off x="1588444" y="2091003"/>
            <a:ext cx="1487908" cy="307777"/>
          </a:xfrm>
          <a:prstGeom prst="rect">
            <a:avLst/>
          </a:prstGeom>
        </p:spPr>
        <p:txBody>
          <a:bodyPr wrap="none">
            <a:spAutoFit/>
          </a:bodyPr>
          <a:lstStyle/>
          <a:p>
            <a:r>
              <a:rPr lang="en-US" b="1">
                <a:solidFill>
                  <a:srgbClr val="00B050"/>
                </a:solidFill>
              </a:rPr>
              <a:t>Environmental:</a:t>
            </a:r>
          </a:p>
        </p:txBody>
      </p:sp>
      <p:sp>
        <p:nvSpPr>
          <p:cNvPr id="22" name="Rectangle 21">
            <a:extLst>
              <a:ext uri="{FF2B5EF4-FFF2-40B4-BE49-F238E27FC236}">
                <a16:creationId xmlns:a16="http://schemas.microsoft.com/office/drawing/2014/main" id="{D3741697-C029-4239-A5C8-2200037FEE4D}"/>
              </a:ext>
            </a:extLst>
          </p:cNvPr>
          <p:cNvSpPr/>
          <p:nvPr/>
        </p:nvSpPr>
        <p:spPr>
          <a:xfrm>
            <a:off x="1586574" y="3093775"/>
            <a:ext cx="790601" cy="307777"/>
          </a:xfrm>
          <a:prstGeom prst="rect">
            <a:avLst/>
          </a:prstGeom>
        </p:spPr>
        <p:txBody>
          <a:bodyPr wrap="none">
            <a:spAutoFit/>
          </a:bodyPr>
          <a:lstStyle/>
          <a:p>
            <a:r>
              <a:rPr lang="en-US" b="1">
                <a:solidFill>
                  <a:srgbClr val="7030A0"/>
                </a:solidFill>
              </a:rPr>
              <a:t>Health:</a:t>
            </a:r>
          </a:p>
        </p:txBody>
      </p:sp>
      <p:sp>
        <p:nvSpPr>
          <p:cNvPr id="23" name="Rectangle 22">
            <a:extLst>
              <a:ext uri="{FF2B5EF4-FFF2-40B4-BE49-F238E27FC236}">
                <a16:creationId xmlns:a16="http://schemas.microsoft.com/office/drawing/2014/main" id="{542F9AF1-9B3A-44AF-BF6C-60E5ABAF117E}"/>
              </a:ext>
            </a:extLst>
          </p:cNvPr>
          <p:cNvSpPr/>
          <p:nvPr/>
        </p:nvSpPr>
        <p:spPr>
          <a:xfrm>
            <a:off x="4063627" y="4115825"/>
            <a:ext cx="5299547" cy="253916"/>
          </a:xfrm>
          <a:prstGeom prst="rect">
            <a:avLst/>
          </a:prstGeom>
        </p:spPr>
        <p:txBody>
          <a:bodyPr wrap="square">
            <a:spAutoFit/>
          </a:bodyPr>
          <a:lstStyle/>
          <a:p>
            <a:r>
              <a:rPr lang="en-US" sz="1050">
                <a:hlinkClick r:id="rId2"/>
              </a:rPr>
              <a:t>https://www.greenleafcommunities.org/the-many-benefits-of-community-gardens/</a:t>
            </a:r>
            <a:r>
              <a:rPr lang="en-US" sz="1050"/>
              <a:t> </a:t>
            </a:r>
          </a:p>
        </p:txBody>
      </p:sp>
      <p:sp>
        <p:nvSpPr>
          <p:cNvPr id="3" name="Rectangle 2">
            <a:extLst>
              <a:ext uri="{FF2B5EF4-FFF2-40B4-BE49-F238E27FC236}">
                <a16:creationId xmlns:a16="http://schemas.microsoft.com/office/drawing/2014/main" id="{3EE51929-4C79-0736-BEBB-2BA5C084F9AB}"/>
              </a:ext>
            </a:extLst>
          </p:cNvPr>
          <p:cNvSpPr/>
          <p:nvPr/>
        </p:nvSpPr>
        <p:spPr>
          <a:xfrm>
            <a:off x="336922" y="970924"/>
            <a:ext cx="7935257" cy="902457"/>
          </a:xfrm>
          <a:prstGeom prst="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02EE00B-EAAF-A95B-6724-89DC31007240}"/>
              </a:ext>
            </a:extLst>
          </p:cNvPr>
          <p:cNvSpPr/>
          <p:nvPr/>
        </p:nvSpPr>
        <p:spPr>
          <a:xfrm>
            <a:off x="336922" y="2093332"/>
            <a:ext cx="7935258" cy="90245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42FEDCE-FAF1-6544-E819-AB14C53776AF}"/>
              </a:ext>
            </a:extLst>
          </p:cNvPr>
          <p:cNvSpPr/>
          <p:nvPr/>
        </p:nvSpPr>
        <p:spPr>
          <a:xfrm>
            <a:off x="336922" y="3130241"/>
            <a:ext cx="7935259" cy="90245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430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0" grpId="0"/>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p:txBody>
          <a:bodyPr/>
          <a:lstStyle/>
          <a:p>
            <a:r>
              <a:rPr lang="en-US"/>
              <a:t>Project Outline</a:t>
            </a:r>
          </a:p>
        </p:txBody>
      </p:sp>
      <p:sp>
        <p:nvSpPr>
          <p:cNvPr id="4" name="Text Placeholder 3">
            <a:extLst>
              <a:ext uri="{FF2B5EF4-FFF2-40B4-BE49-F238E27FC236}">
                <a16:creationId xmlns:a16="http://schemas.microsoft.com/office/drawing/2014/main" id="{68571E63-6042-4B13-A381-BF0DFA1F109A}"/>
              </a:ext>
            </a:extLst>
          </p:cNvPr>
          <p:cNvSpPr>
            <a:spLocks noGrp="1"/>
          </p:cNvSpPr>
          <p:nvPr>
            <p:ph type="body" idx="1"/>
          </p:nvPr>
        </p:nvSpPr>
        <p:spPr>
          <a:xfrm>
            <a:off x="1075850" y="1540174"/>
            <a:ext cx="6996600" cy="2612725"/>
          </a:xfrm>
        </p:spPr>
        <p:txBody>
          <a:bodyPr/>
          <a:lstStyle/>
          <a:p>
            <a:pPr marL="101600" indent="0">
              <a:buNone/>
            </a:pPr>
            <a:r>
              <a:rPr lang="en-US">
                <a:solidFill>
                  <a:schemeClr val="tx1"/>
                </a:solidFill>
              </a:rPr>
              <a:t>In a </a:t>
            </a:r>
            <a:r>
              <a:rPr lang="en-US" b="1">
                <a:solidFill>
                  <a:schemeClr val="accent2"/>
                </a:solidFill>
              </a:rPr>
              <a:t>group of 3 or 4 </a:t>
            </a:r>
            <a:r>
              <a:rPr lang="en-US">
                <a:solidFill>
                  <a:schemeClr val="tx1"/>
                </a:solidFill>
              </a:rPr>
              <a:t>you will have </a:t>
            </a:r>
            <a:r>
              <a:rPr lang="en-US" b="1">
                <a:solidFill>
                  <a:schemeClr val="accent2"/>
                </a:solidFill>
              </a:rPr>
              <a:t>30 minutes for each step:</a:t>
            </a:r>
            <a:endParaRPr lang="en-US">
              <a:solidFill>
                <a:schemeClr val="tx1"/>
              </a:solidFill>
            </a:endParaRPr>
          </a:p>
          <a:p>
            <a:r>
              <a:rPr lang="en-US">
                <a:solidFill>
                  <a:schemeClr val="accent4">
                    <a:lumMod val="75000"/>
                  </a:schemeClr>
                </a:solidFill>
                <a:cs typeface="Arial"/>
              </a:rPr>
              <a:t>Step 1: </a:t>
            </a:r>
            <a:r>
              <a:rPr lang="en-US">
                <a:solidFill>
                  <a:schemeClr val="tx1"/>
                </a:solidFill>
                <a:cs typeface="Arial"/>
              </a:rPr>
              <a:t>Learn about the EJI (game)</a:t>
            </a:r>
          </a:p>
          <a:p>
            <a:r>
              <a:rPr lang="en-US">
                <a:solidFill>
                  <a:schemeClr val="accent4">
                    <a:lumMod val="75000"/>
                  </a:schemeClr>
                </a:solidFill>
              </a:rPr>
              <a:t>Step 2: </a:t>
            </a:r>
            <a:r>
              <a:rPr lang="en-US">
                <a:solidFill>
                  <a:schemeClr val="tx1"/>
                </a:solidFill>
              </a:rPr>
              <a:t>Explore the data (online)</a:t>
            </a:r>
          </a:p>
          <a:p>
            <a:r>
              <a:rPr lang="en-US">
                <a:solidFill>
                  <a:schemeClr val="accent4">
                    <a:lumMod val="75000"/>
                  </a:schemeClr>
                </a:solidFill>
              </a:rPr>
              <a:t>Step 3:  </a:t>
            </a:r>
            <a:r>
              <a:rPr lang="en-US">
                <a:solidFill>
                  <a:schemeClr val="tx1"/>
                </a:solidFill>
              </a:rPr>
              <a:t>Explore the data (in Excel)</a:t>
            </a:r>
          </a:p>
          <a:p>
            <a:r>
              <a:rPr lang="en-US">
                <a:solidFill>
                  <a:schemeClr val="accent4">
                    <a:lumMod val="75000"/>
                  </a:schemeClr>
                </a:solidFill>
              </a:rPr>
              <a:t>Step 4: </a:t>
            </a:r>
            <a:r>
              <a:rPr lang="en-US">
                <a:solidFill>
                  <a:schemeClr val="tx1"/>
                </a:solidFill>
              </a:rPr>
              <a:t>Prepare an effective argument </a:t>
            </a:r>
          </a:p>
          <a:p>
            <a:r>
              <a:rPr lang="en-US">
                <a:solidFill>
                  <a:schemeClr val="tx1"/>
                </a:solidFill>
              </a:rPr>
              <a:t>Project Presentations!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Tree>
    <p:extLst>
      <p:ext uri="{BB962C8B-B14F-4D97-AF65-F5344CB8AC3E}">
        <p14:creationId xmlns:p14="http://schemas.microsoft.com/office/powerpoint/2010/main" val="2952490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9E1C-DF37-4A40-ABD6-3C72DA4684D2}"/>
              </a:ext>
            </a:extLst>
          </p:cNvPr>
          <p:cNvSpPr>
            <a:spLocks noGrp="1"/>
          </p:cNvSpPr>
          <p:nvPr>
            <p:ph type="ctrTitle"/>
          </p:nvPr>
        </p:nvSpPr>
        <p:spPr/>
        <p:txBody>
          <a:bodyPr/>
          <a:lstStyle/>
          <a:p>
            <a:r>
              <a:rPr lang="en-US"/>
              <a:t>Step 2:</a:t>
            </a:r>
          </a:p>
        </p:txBody>
      </p:sp>
      <p:sp>
        <p:nvSpPr>
          <p:cNvPr id="3" name="Subtitle 2">
            <a:extLst>
              <a:ext uri="{FF2B5EF4-FFF2-40B4-BE49-F238E27FC236}">
                <a16:creationId xmlns:a16="http://schemas.microsoft.com/office/drawing/2014/main" id="{43398DD4-9D92-44EC-AA92-B70E049D208E}"/>
              </a:ext>
            </a:extLst>
          </p:cNvPr>
          <p:cNvSpPr>
            <a:spLocks noGrp="1"/>
          </p:cNvSpPr>
          <p:nvPr>
            <p:ph type="subTitle" idx="1"/>
          </p:nvPr>
        </p:nvSpPr>
        <p:spPr/>
        <p:txBody>
          <a:bodyPr/>
          <a:lstStyle/>
          <a:p>
            <a:r>
              <a:rPr lang="en-US"/>
              <a:t>Explore the data (online)</a:t>
            </a:r>
          </a:p>
        </p:txBody>
      </p:sp>
      <p:sp>
        <p:nvSpPr>
          <p:cNvPr id="4" name="Slide Number Placeholder 3">
            <a:extLst>
              <a:ext uri="{FF2B5EF4-FFF2-40B4-BE49-F238E27FC236}">
                <a16:creationId xmlns:a16="http://schemas.microsoft.com/office/drawing/2014/main" id="{B5CA054A-499F-4375-A0B2-E67B8DADCA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5" name="Google Shape;487;p16">
            <a:extLst>
              <a:ext uri="{FF2B5EF4-FFF2-40B4-BE49-F238E27FC236}">
                <a16:creationId xmlns:a16="http://schemas.microsoft.com/office/drawing/2014/main" id="{D3ECEE71-72A9-4211-9D21-3ECAA7FA4A1B}"/>
              </a:ext>
            </a:extLst>
          </p:cNvPr>
          <p:cNvSpPr txBox="1"/>
          <p:nvPr/>
        </p:nvSpPr>
        <p:spPr>
          <a:xfrm>
            <a:off x="7416725" y="3661925"/>
            <a:ext cx="1760400" cy="1204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2000" b="1">
                <a:solidFill>
                  <a:schemeClr val="accent2"/>
                </a:solidFill>
                <a:latin typeface="Oswald"/>
                <a:sym typeface="Oswald"/>
              </a:rPr>
              <a:t>2</a:t>
            </a:r>
            <a:endParaRPr sz="12000">
              <a:solidFill>
                <a:schemeClr val="accent2"/>
              </a:solidFill>
            </a:endParaRPr>
          </a:p>
        </p:txBody>
      </p:sp>
    </p:spTree>
    <p:extLst>
      <p:ext uri="{BB962C8B-B14F-4D97-AF65-F5344CB8AC3E}">
        <p14:creationId xmlns:p14="http://schemas.microsoft.com/office/powerpoint/2010/main" val="3982276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109690"/>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598394" y="1082488"/>
            <a:ext cx="6824382" cy="1692771"/>
          </a:xfrm>
          <a:prstGeom prst="rect">
            <a:avLst/>
          </a:prstGeom>
          <a:noFill/>
        </p:spPr>
        <p:txBody>
          <a:bodyPr wrap="square" lIns="91440" tIns="45720" rIns="91440" bIns="45720" rtlCol="0" anchor="t">
            <a:spAutoFit/>
          </a:bodyPr>
          <a:lstStyle/>
          <a:p>
            <a:pPr marL="285750" indent="-285750">
              <a:lnSpc>
                <a:spcPct val="150000"/>
              </a:lnSpc>
              <a:buFont typeface="Wingdings" panose="05000000000000000000" pitchFamily="2" charset="2"/>
              <a:buChar char="q"/>
            </a:pPr>
            <a:r>
              <a:rPr lang="en-US" sz="2000"/>
              <a:t>Environmental Justice Index (EJI) overview</a:t>
            </a:r>
            <a:endParaRPr lang="en-US"/>
          </a:p>
          <a:p>
            <a:pPr marL="285750" indent="-285750">
              <a:lnSpc>
                <a:spcPct val="150000"/>
              </a:lnSpc>
              <a:buFont typeface="Wingdings" panose="05000000000000000000" pitchFamily="2" charset="2"/>
              <a:buChar char="q"/>
            </a:pPr>
            <a:endParaRPr lang="en-US" sz="2000"/>
          </a:p>
          <a:p>
            <a:pPr marL="285750" indent="-285750">
              <a:lnSpc>
                <a:spcPct val="150000"/>
              </a:lnSpc>
              <a:buFont typeface="Wingdings" panose="05000000000000000000" pitchFamily="2" charset="2"/>
              <a:buChar char="q"/>
            </a:pPr>
            <a:r>
              <a:rPr lang="en-US" sz="2000"/>
              <a:t>Exploring the EJI web map</a:t>
            </a:r>
          </a:p>
          <a:p>
            <a:endParaRPr lang="en-US"/>
          </a:p>
        </p:txBody>
      </p:sp>
    </p:spTree>
    <p:extLst>
      <p:ext uri="{BB962C8B-B14F-4D97-AF65-F5344CB8AC3E}">
        <p14:creationId xmlns:p14="http://schemas.microsoft.com/office/powerpoint/2010/main" val="2708370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5" name="TextBox 4">
            <a:extLst>
              <a:ext uri="{FF2B5EF4-FFF2-40B4-BE49-F238E27FC236}">
                <a16:creationId xmlns:a16="http://schemas.microsoft.com/office/drawing/2014/main" id="{754ED8D9-1EF7-3B84-E578-00F5BF9D9AFA}"/>
              </a:ext>
            </a:extLst>
          </p:cNvPr>
          <p:cNvSpPr txBox="1"/>
          <p:nvPr/>
        </p:nvSpPr>
        <p:spPr>
          <a:xfrm>
            <a:off x="161364" y="810175"/>
            <a:ext cx="6851277" cy="536622"/>
          </a:xfrm>
          <a:prstGeom prst="rect">
            <a:avLst/>
          </a:prstGeom>
          <a:noFill/>
        </p:spPr>
        <p:txBody>
          <a:bodyPr wrap="square">
            <a:spAutoFit/>
          </a:bodyPr>
          <a:lstStyle/>
          <a:p>
            <a:pPr marL="0" marR="0">
              <a:lnSpc>
                <a:spcPct val="107000"/>
              </a:lnSpc>
              <a:spcBef>
                <a:spcPts val="0"/>
              </a:spcBef>
              <a:spcAft>
                <a:spcPts val="800"/>
              </a:spcAft>
            </a:pPr>
            <a:r>
              <a:rPr lang="en-US" sz="1400" b="1" kern="100">
                <a:effectLst/>
                <a:latin typeface="+mj-lt"/>
                <a:ea typeface="Calibri" panose="020F0502020204030204" pitchFamily="34" charset="0"/>
                <a:cs typeface="Times New Roman" panose="02020603050405020304" pitchFamily="18" charset="0"/>
              </a:rPr>
              <a:t>Health inequities </a:t>
            </a:r>
            <a:r>
              <a:rPr lang="en-US" sz="1400" kern="100">
                <a:effectLst/>
                <a:latin typeface="+mj-lt"/>
                <a:ea typeface="Calibri" panose="020F0502020204030204" pitchFamily="34" charset="0"/>
                <a:cs typeface="Times New Roman" panose="02020603050405020304" pitchFamily="18" charset="0"/>
              </a:rPr>
              <a:t>are systemic, ingrained, and unjust barriers that prevent segments of the population from the opportunity of health leading to health disparity.</a:t>
            </a:r>
          </a:p>
        </p:txBody>
      </p:sp>
      <p:sp>
        <p:nvSpPr>
          <p:cNvPr id="6" name="TextBox 5">
            <a:extLst>
              <a:ext uri="{FF2B5EF4-FFF2-40B4-BE49-F238E27FC236}">
                <a16:creationId xmlns:a16="http://schemas.microsoft.com/office/drawing/2014/main" id="{8E6DFEAD-C551-61AE-5036-D356388F1325}"/>
              </a:ext>
            </a:extLst>
          </p:cNvPr>
          <p:cNvSpPr txBox="1"/>
          <p:nvPr/>
        </p:nvSpPr>
        <p:spPr>
          <a:xfrm>
            <a:off x="138895" y="1629831"/>
            <a:ext cx="2844053" cy="738664"/>
          </a:xfrm>
          <a:prstGeom prst="rect">
            <a:avLst/>
          </a:prstGeom>
          <a:noFill/>
        </p:spPr>
        <p:txBody>
          <a:bodyPr wrap="square" rtlCol="0">
            <a:spAutoFit/>
          </a:bodyPr>
          <a:lstStyle/>
          <a:p>
            <a:pPr marL="285750" indent="-285750">
              <a:buFont typeface="Wingdings" panose="05000000000000000000" pitchFamily="2" charset="2"/>
              <a:buChar char="ü"/>
            </a:pPr>
            <a:r>
              <a:rPr lang="en-US"/>
              <a:t>Racial</a:t>
            </a:r>
          </a:p>
          <a:p>
            <a:pPr marL="285750" indent="-285750">
              <a:buFont typeface="Wingdings" panose="05000000000000000000" pitchFamily="2" charset="2"/>
              <a:buChar char="ü"/>
            </a:pPr>
            <a:r>
              <a:rPr lang="en-US"/>
              <a:t>Ethnic</a:t>
            </a:r>
          </a:p>
          <a:p>
            <a:pPr marL="285750" indent="-285750">
              <a:buFont typeface="Wingdings" panose="05000000000000000000" pitchFamily="2" charset="2"/>
              <a:buChar char="ü"/>
            </a:pPr>
            <a:r>
              <a:rPr lang="en-US"/>
              <a:t>Disability status</a:t>
            </a:r>
          </a:p>
        </p:txBody>
      </p:sp>
      <p:pic>
        <p:nvPicPr>
          <p:cNvPr id="9" name="Picture 8">
            <a:extLst>
              <a:ext uri="{FF2B5EF4-FFF2-40B4-BE49-F238E27FC236}">
                <a16:creationId xmlns:a16="http://schemas.microsoft.com/office/drawing/2014/main" id="{F344F1E6-383E-3EE4-A7A6-68B2648E1827}"/>
              </a:ext>
            </a:extLst>
          </p:cNvPr>
          <p:cNvPicPr>
            <a:picLocks noChangeAspect="1"/>
          </p:cNvPicPr>
          <p:nvPr/>
        </p:nvPicPr>
        <p:blipFill>
          <a:blip r:embed="rId2"/>
          <a:stretch>
            <a:fillRect/>
          </a:stretch>
        </p:blipFill>
        <p:spPr>
          <a:xfrm>
            <a:off x="6041100" y="1089212"/>
            <a:ext cx="2870805" cy="2870805"/>
          </a:xfrm>
          <a:prstGeom prst="rect">
            <a:avLst/>
          </a:prstGeom>
        </p:spPr>
      </p:pic>
      <p:sp>
        <p:nvSpPr>
          <p:cNvPr id="10" name="TextBox 9">
            <a:extLst>
              <a:ext uri="{FF2B5EF4-FFF2-40B4-BE49-F238E27FC236}">
                <a16:creationId xmlns:a16="http://schemas.microsoft.com/office/drawing/2014/main" id="{FCCE994F-845E-671F-93C1-52CBC40C7158}"/>
              </a:ext>
            </a:extLst>
          </p:cNvPr>
          <p:cNvSpPr txBox="1"/>
          <p:nvPr/>
        </p:nvSpPr>
        <p:spPr>
          <a:xfrm>
            <a:off x="6417379" y="3960017"/>
            <a:ext cx="2269422" cy="461665"/>
          </a:xfrm>
          <a:prstGeom prst="rect">
            <a:avLst/>
          </a:prstGeom>
          <a:noFill/>
        </p:spPr>
        <p:txBody>
          <a:bodyPr wrap="square" rtlCol="0">
            <a:spAutoFit/>
          </a:bodyPr>
          <a:lstStyle/>
          <a:p>
            <a:pPr algn="ctr"/>
            <a:r>
              <a:rPr lang="en-US" sz="1200"/>
              <a:t>Map of life expectancy disparities in New Orleans, LA</a:t>
            </a:r>
          </a:p>
        </p:txBody>
      </p:sp>
      <p:sp>
        <p:nvSpPr>
          <p:cNvPr id="11" name="TextBox 10">
            <a:extLst>
              <a:ext uri="{FF2B5EF4-FFF2-40B4-BE49-F238E27FC236}">
                <a16:creationId xmlns:a16="http://schemas.microsoft.com/office/drawing/2014/main" id="{9C6BCD27-4A34-12D4-B952-6317CCCCC9CE}"/>
              </a:ext>
            </a:extLst>
          </p:cNvPr>
          <p:cNvSpPr txBox="1"/>
          <p:nvPr/>
        </p:nvSpPr>
        <p:spPr>
          <a:xfrm>
            <a:off x="508217" y="2775005"/>
            <a:ext cx="4843712" cy="954107"/>
          </a:xfrm>
          <a:prstGeom prst="rect">
            <a:avLst/>
          </a:prstGeom>
          <a:noFill/>
        </p:spPr>
        <p:txBody>
          <a:bodyPr wrap="square" rtlCol="0">
            <a:spAutoFit/>
          </a:bodyPr>
          <a:lstStyle/>
          <a:p>
            <a:r>
              <a:rPr lang="en-US"/>
              <a:t>What health disparity do you see on this map?</a:t>
            </a:r>
          </a:p>
          <a:p>
            <a:endParaRPr lang="en-US"/>
          </a:p>
          <a:p>
            <a:r>
              <a:rPr lang="en-US"/>
              <a:t>How can public health workers use this information to address this disparity?</a:t>
            </a:r>
          </a:p>
        </p:txBody>
      </p:sp>
      <p:sp>
        <p:nvSpPr>
          <p:cNvPr id="12" name="TextBox 11">
            <a:extLst>
              <a:ext uri="{FF2B5EF4-FFF2-40B4-BE49-F238E27FC236}">
                <a16:creationId xmlns:a16="http://schemas.microsoft.com/office/drawing/2014/main" id="{9D5C90F7-73E3-BE4C-3BC8-15E4F112BCB9}"/>
              </a:ext>
            </a:extLst>
          </p:cNvPr>
          <p:cNvSpPr txBox="1"/>
          <p:nvPr/>
        </p:nvSpPr>
        <p:spPr>
          <a:xfrm>
            <a:off x="161364" y="3872474"/>
            <a:ext cx="4955241" cy="461665"/>
          </a:xfrm>
          <a:prstGeom prst="rect">
            <a:avLst/>
          </a:prstGeom>
          <a:noFill/>
        </p:spPr>
        <p:txBody>
          <a:bodyPr wrap="square" rtlCol="0">
            <a:spAutoFit/>
          </a:bodyPr>
          <a:lstStyle/>
          <a:p>
            <a:r>
              <a:rPr lang="en-US" sz="1200" i="1"/>
              <a:t> From </a:t>
            </a:r>
            <a:r>
              <a:rPr lang="en-US" sz="1200" i="1">
                <a:hlinkClick r:id="rId3"/>
              </a:rPr>
              <a:t>https://www.ncbi.nlm.nih.gov/books/NBK425844/</a:t>
            </a:r>
            <a:endParaRPr lang="en-US" sz="1200" i="1"/>
          </a:p>
          <a:p>
            <a:endParaRPr lang="en-US" sz="1200" i="1"/>
          </a:p>
        </p:txBody>
      </p:sp>
      <p:sp>
        <p:nvSpPr>
          <p:cNvPr id="15" name="TextBox 14">
            <a:extLst>
              <a:ext uri="{FF2B5EF4-FFF2-40B4-BE49-F238E27FC236}">
                <a16:creationId xmlns:a16="http://schemas.microsoft.com/office/drawing/2014/main" id="{6B55087D-AB2D-20FF-7886-1276AC601257}"/>
              </a:ext>
            </a:extLst>
          </p:cNvPr>
          <p:cNvSpPr txBox="1"/>
          <p:nvPr/>
        </p:nvSpPr>
        <p:spPr>
          <a:xfrm>
            <a:off x="2337494" y="1623354"/>
            <a:ext cx="2927034" cy="738664"/>
          </a:xfrm>
          <a:prstGeom prst="rect">
            <a:avLst/>
          </a:prstGeom>
          <a:noFill/>
        </p:spPr>
        <p:txBody>
          <a:bodyPr wrap="square">
            <a:spAutoFit/>
          </a:bodyPr>
          <a:lstStyle/>
          <a:p>
            <a:pPr marL="285750" indent="-285750">
              <a:buFont typeface="Wingdings" panose="05000000000000000000" pitchFamily="2" charset="2"/>
              <a:buChar char="ü"/>
            </a:pPr>
            <a:r>
              <a:rPr lang="en-US"/>
              <a:t>Geographic</a:t>
            </a:r>
          </a:p>
          <a:p>
            <a:pPr marL="285750" indent="-285750">
              <a:buFont typeface="Wingdings" panose="05000000000000000000" pitchFamily="2" charset="2"/>
              <a:buChar char="ü"/>
            </a:pPr>
            <a:r>
              <a:rPr lang="en-US"/>
              <a:t>What other groups are affected by health disparities?</a:t>
            </a:r>
          </a:p>
        </p:txBody>
      </p:sp>
      <p:sp>
        <p:nvSpPr>
          <p:cNvPr id="19" name="Arrow: Right 18">
            <a:extLst>
              <a:ext uri="{FF2B5EF4-FFF2-40B4-BE49-F238E27FC236}">
                <a16:creationId xmlns:a16="http://schemas.microsoft.com/office/drawing/2014/main" id="{1872C09D-164F-CCBA-E07B-A4B694FF568A}"/>
              </a:ext>
            </a:extLst>
          </p:cNvPr>
          <p:cNvSpPr/>
          <p:nvPr/>
        </p:nvSpPr>
        <p:spPr>
          <a:xfrm>
            <a:off x="4491318" y="2850776"/>
            <a:ext cx="1203511" cy="32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4984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9E50E0-0B21-44C0-A8B0-7DC02986B2BF}"/>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AD575520-3ECF-4B61-855D-49BC950A7D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7" name="Picture 6">
            <a:extLst>
              <a:ext uri="{FF2B5EF4-FFF2-40B4-BE49-F238E27FC236}">
                <a16:creationId xmlns:a16="http://schemas.microsoft.com/office/drawing/2014/main" id="{B72CD1D3-2908-4C7A-A3F5-1F7A7AF18622}"/>
              </a:ext>
            </a:extLst>
          </p:cNvPr>
          <p:cNvPicPr>
            <a:picLocks noChangeAspect="1"/>
          </p:cNvPicPr>
          <p:nvPr/>
        </p:nvPicPr>
        <p:blipFill>
          <a:blip r:embed="rId2"/>
          <a:stretch>
            <a:fillRect/>
          </a:stretch>
        </p:blipFill>
        <p:spPr>
          <a:xfrm>
            <a:off x="0" y="104089"/>
            <a:ext cx="9144000" cy="4325722"/>
          </a:xfrm>
          <a:prstGeom prst="rect">
            <a:avLst/>
          </a:prstGeom>
        </p:spPr>
      </p:pic>
    </p:spTree>
    <p:extLst>
      <p:ext uri="{BB962C8B-B14F-4D97-AF65-F5344CB8AC3E}">
        <p14:creationId xmlns:p14="http://schemas.microsoft.com/office/powerpoint/2010/main" val="29461230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363A3-DC5F-4EC4-8ADD-B5181B37E471}"/>
              </a:ext>
            </a:extLst>
          </p:cNvPr>
          <p:cNvSpPr>
            <a:spLocks noGrp="1"/>
          </p:cNvSpPr>
          <p:nvPr>
            <p:ph type="title"/>
          </p:nvPr>
        </p:nvSpPr>
        <p:spPr/>
        <p:txBody>
          <a:bodyPr/>
          <a:lstStyle/>
          <a:p>
            <a:r>
              <a:rPr lang="en-US"/>
              <a:t>Definitions</a:t>
            </a:r>
          </a:p>
        </p:txBody>
      </p:sp>
      <p:sp>
        <p:nvSpPr>
          <p:cNvPr id="3" name="Text Placeholder 2">
            <a:extLst>
              <a:ext uri="{FF2B5EF4-FFF2-40B4-BE49-F238E27FC236}">
                <a16:creationId xmlns:a16="http://schemas.microsoft.com/office/drawing/2014/main" id="{9E7AB099-9B4F-4A31-B088-6146D77EC5A6}"/>
              </a:ext>
            </a:extLst>
          </p:cNvPr>
          <p:cNvSpPr>
            <a:spLocks noGrp="1"/>
          </p:cNvSpPr>
          <p:nvPr>
            <p:ph type="body" idx="1"/>
          </p:nvPr>
        </p:nvSpPr>
        <p:spPr>
          <a:xfrm>
            <a:off x="406400" y="1349925"/>
            <a:ext cx="4375150" cy="2868825"/>
          </a:xfrm>
        </p:spPr>
        <p:txBody>
          <a:bodyPr/>
          <a:lstStyle/>
          <a:p>
            <a:pPr marL="114300" indent="0" algn="ctr">
              <a:buNone/>
            </a:pPr>
            <a:r>
              <a:rPr lang="en-US" b="1">
                <a:solidFill>
                  <a:schemeClr val="accent4">
                    <a:lumMod val="75000"/>
                  </a:schemeClr>
                </a:solidFill>
              </a:rPr>
              <a:t>Data Terms</a:t>
            </a:r>
          </a:p>
          <a:p>
            <a:pPr marL="114300" indent="0">
              <a:buNone/>
            </a:pPr>
            <a:r>
              <a:rPr lang="en-US">
                <a:solidFill>
                  <a:schemeClr val="accent4">
                    <a:lumMod val="75000"/>
                  </a:schemeClr>
                </a:solidFill>
              </a:rPr>
              <a:t>Indicator: </a:t>
            </a:r>
            <a:r>
              <a:rPr lang="en-US">
                <a:solidFill>
                  <a:schemeClr val="tx1"/>
                </a:solidFill>
              </a:rPr>
              <a:t>something that can be counted or measured</a:t>
            </a:r>
          </a:p>
          <a:p>
            <a:pPr marL="114300" indent="0">
              <a:buNone/>
            </a:pPr>
            <a:r>
              <a:rPr lang="en-US">
                <a:solidFill>
                  <a:schemeClr val="accent4">
                    <a:lumMod val="75000"/>
                  </a:schemeClr>
                </a:solidFill>
              </a:rPr>
              <a:t>Index: </a:t>
            </a:r>
            <a:r>
              <a:rPr lang="en-US">
                <a:solidFill>
                  <a:schemeClr val="tx1"/>
                </a:solidFill>
              </a:rPr>
              <a:t>a combination of indicators represented by a single, new number</a:t>
            </a:r>
          </a:p>
          <a:p>
            <a:pPr marL="114300" indent="0">
              <a:buNone/>
            </a:pPr>
            <a:r>
              <a:rPr lang="en-US">
                <a:solidFill>
                  <a:schemeClr val="accent4">
                    <a:lumMod val="75000"/>
                  </a:schemeClr>
                </a:solidFill>
              </a:rPr>
              <a:t>Percentile: </a:t>
            </a:r>
            <a:r>
              <a:rPr lang="en-US">
                <a:solidFill>
                  <a:schemeClr val="tx1"/>
                </a:solidFill>
              </a:rPr>
              <a:t>a type of indicator used to compare an observation to the rest of the dataset</a:t>
            </a:r>
          </a:p>
        </p:txBody>
      </p:sp>
      <p:sp>
        <p:nvSpPr>
          <p:cNvPr id="4" name="Text Placeholder 3">
            <a:extLst>
              <a:ext uri="{FF2B5EF4-FFF2-40B4-BE49-F238E27FC236}">
                <a16:creationId xmlns:a16="http://schemas.microsoft.com/office/drawing/2014/main" id="{C4B2A283-54AF-4118-A13C-905793B2BF18}"/>
              </a:ext>
            </a:extLst>
          </p:cNvPr>
          <p:cNvSpPr>
            <a:spLocks noGrp="1"/>
          </p:cNvSpPr>
          <p:nvPr>
            <p:ph type="body" idx="2"/>
          </p:nvPr>
        </p:nvSpPr>
        <p:spPr>
          <a:xfrm>
            <a:off x="4781550" y="1349925"/>
            <a:ext cx="4095750" cy="2868825"/>
          </a:xfrm>
        </p:spPr>
        <p:txBody>
          <a:bodyPr/>
          <a:lstStyle/>
          <a:p>
            <a:pPr marL="114300" indent="0" algn="ctr">
              <a:buNone/>
            </a:pPr>
            <a:r>
              <a:rPr lang="en-US" b="1">
                <a:solidFill>
                  <a:schemeClr val="accent2"/>
                </a:solidFill>
              </a:rPr>
              <a:t>Public Health Terms</a:t>
            </a:r>
            <a:endParaRPr lang="en-US" b="1">
              <a:solidFill>
                <a:schemeClr val="accent4">
                  <a:lumMod val="75000"/>
                </a:schemeClr>
              </a:solidFill>
            </a:endParaRPr>
          </a:p>
          <a:p>
            <a:pPr marL="114300" indent="0">
              <a:buNone/>
            </a:pPr>
            <a:r>
              <a:rPr lang="en-US">
                <a:solidFill>
                  <a:schemeClr val="accent2"/>
                </a:solidFill>
              </a:rPr>
              <a:t>Census Tract: </a:t>
            </a:r>
            <a:r>
              <a:rPr lang="en-US">
                <a:solidFill>
                  <a:schemeClr val="tx1"/>
                </a:solidFill>
              </a:rPr>
              <a:t>an area measured by the government that is smaller than a county with roughly 4,000 people</a:t>
            </a:r>
          </a:p>
          <a:p>
            <a:pPr marL="114300" indent="0">
              <a:buNone/>
            </a:pPr>
            <a:r>
              <a:rPr lang="en-US">
                <a:solidFill>
                  <a:schemeClr val="accent2"/>
                </a:solidFill>
              </a:rPr>
              <a:t>Environmental Justice: </a:t>
            </a:r>
            <a:r>
              <a:rPr lang="en-US">
                <a:solidFill>
                  <a:schemeClr val="tx1"/>
                </a:solidFill>
              </a:rPr>
              <a:t>equal </a:t>
            </a:r>
            <a:r>
              <a:rPr lang="en-US"/>
              <a:t>protection from environmental health hazards, including a fair chance to influence policies</a:t>
            </a:r>
            <a:endParaRPr lang="en-US">
              <a:solidFill>
                <a:schemeClr val="tx1"/>
              </a:solidFill>
            </a:endParaRPr>
          </a:p>
          <a:p>
            <a:pPr marL="114300" indent="0">
              <a:buNone/>
            </a:pPr>
            <a:endParaRPr lang="en-US">
              <a:solidFill>
                <a:schemeClr val="tx1"/>
              </a:solidFill>
            </a:endParaRPr>
          </a:p>
          <a:p>
            <a:pPr marL="114300" indent="0" algn="ctr">
              <a:buNone/>
            </a:pPr>
            <a:endParaRPr lang="en-US" b="1">
              <a:solidFill>
                <a:schemeClr val="accent2"/>
              </a:solidFill>
            </a:endParaRPr>
          </a:p>
          <a:p>
            <a:pPr marL="114300" indent="0" algn="ctr">
              <a:buNone/>
            </a:pPr>
            <a:endParaRPr lang="en-US" b="1">
              <a:solidFill>
                <a:schemeClr val="accent2"/>
              </a:solidFill>
            </a:endParaRPr>
          </a:p>
        </p:txBody>
      </p:sp>
      <p:sp>
        <p:nvSpPr>
          <p:cNvPr id="5" name="Slide Number Placeholder 4">
            <a:extLst>
              <a:ext uri="{FF2B5EF4-FFF2-40B4-BE49-F238E27FC236}">
                <a16:creationId xmlns:a16="http://schemas.microsoft.com/office/drawing/2014/main" id="{27D2ADD1-A365-4145-BA7F-C35626458EE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38303277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4D56-87DE-48F7-8BE2-775A8D7C19AD}"/>
              </a:ext>
            </a:extLst>
          </p:cNvPr>
          <p:cNvSpPr>
            <a:spLocks noGrp="1"/>
          </p:cNvSpPr>
          <p:nvPr>
            <p:ph type="title"/>
          </p:nvPr>
        </p:nvSpPr>
        <p:spPr/>
        <p:txBody>
          <a:bodyPr/>
          <a:lstStyle/>
          <a:p>
            <a:r>
              <a:rPr lang="en-US"/>
              <a:t>Examples: Indicator</a:t>
            </a:r>
          </a:p>
        </p:txBody>
      </p:sp>
      <p:sp>
        <p:nvSpPr>
          <p:cNvPr id="3" name="Text Placeholder 2">
            <a:extLst>
              <a:ext uri="{FF2B5EF4-FFF2-40B4-BE49-F238E27FC236}">
                <a16:creationId xmlns:a16="http://schemas.microsoft.com/office/drawing/2014/main" id="{D7D714AD-ED37-4053-8C58-15E9FEA4C222}"/>
              </a:ext>
            </a:extLst>
          </p:cNvPr>
          <p:cNvSpPr>
            <a:spLocks noGrp="1"/>
          </p:cNvSpPr>
          <p:nvPr>
            <p:ph type="body" idx="1"/>
          </p:nvPr>
        </p:nvSpPr>
        <p:spPr>
          <a:xfrm>
            <a:off x="554181" y="1540175"/>
            <a:ext cx="8002593" cy="1922100"/>
          </a:xfrm>
        </p:spPr>
        <p:txBody>
          <a:bodyPr/>
          <a:lstStyle/>
          <a:p>
            <a:pPr marL="101600" indent="0" algn="ctr">
              <a:buNone/>
            </a:pPr>
            <a:r>
              <a:rPr lang="en-US">
                <a:solidFill>
                  <a:schemeClr val="accent4">
                    <a:lumMod val="75000"/>
                  </a:schemeClr>
                </a:solidFill>
              </a:rPr>
              <a:t>Indicator: </a:t>
            </a:r>
            <a:r>
              <a:rPr lang="en-US">
                <a:solidFill>
                  <a:schemeClr val="tx1"/>
                </a:solidFill>
              </a:rPr>
              <a:t>something that can be counted or measured</a:t>
            </a:r>
            <a:br>
              <a:rPr lang="en-US">
                <a:solidFill>
                  <a:schemeClr val="tx1"/>
                </a:solidFill>
              </a:rPr>
            </a:br>
            <a:endParaRPr lang="en-US">
              <a:solidFill>
                <a:schemeClr val="tx1"/>
              </a:solidFill>
            </a:endParaRPr>
          </a:p>
          <a:p>
            <a:pPr>
              <a:spcAft>
                <a:spcPts val="1200"/>
              </a:spcAft>
            </a:pPr>
            <a:r>
              <a:rPr lang="en-US" b="1"/>
              <a:t>Percent</a:t>
            </a:r>
            <a:r>
              <a:rPr lang="en-US"/>
              <a:t> of people who are unemployed</a:t>
            </a:r>
          </a:p>
          <a:p>
            <a:pPr>
              <a:spcAft>
                <a:spcPts val="1200"/>
              </a:spcAft>
            </a:pPr>
            <a:r>
              <a:rPr lang="en-US" b="1"/>
              <a:t>Mean number </a:t>
            </a:r>
            <a:r>
              <a:rPr lang="en-US"/>
              <a:t>of days each year that air pollution levels are higher than the “safe” value</a:t>
            </a:r>
            <a:endParaRPr lang="en-US" b="1"/>
          </a:p>
          <a:p>
            <a:pPr>
              <a:spcAft>
                <a:spcPts val="1200"/>
              </a:spcAft>
            </a:pPr>
            <a:r>
              <a:rPr lang="en-US" b="1"/>
              <a:t>Proportion</a:t>
            </a:r>
            <a:r>
              <a:rPr lang="en-US"/>
              <a:t> of a neighborhood that is less than 1 mile away from a coal mine</a:t>
            </a:r>
          </a:p>
          <a:p>
            <a:endParaRPr lang="en-US"/>
          </a:p>
          <a:p>
            <a:endParaRPr lang="en-US"/>
          </a:p>
        </p:txBody>
      </p:sp>
      <p:sp>
        <p:nvSpPr>
          <p:cNvPr id="4" name="Slide Number Placeholder 3">
            <a:extLst>
              <a:ext uri="{FF2B5EF4-FFF2-40B4-BE49-F238E27FC236}">
                <a16:creationId xmlns:a16="http://schemas.microsoft.com/office/drawing/2014/main" id="{3421E120-6A63-4DED-8913-5679C9AA1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spTree>
    <p:extLst>
      <p:ext uri="{BB962C8B-B14F-4D97-AF65-F5344CB8AC3E}">
        <p14:creationId xmlns:p14="http://schemas.microsoft.com/office/powerpoint/2010/main" val="10516799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4D56-87DE-48F7-8BE2-775A8D7C19AD}"/>
              </a:ext>
            </a:extLst>
          </p:cNvPr>
          <p:cNvSpPr>
            <a:spLocks noGrp="1"/>
          </p:cNvSpPr>
          <p:nvPr>
            <p:ph type="title"/>
          </p:nvPr>
        </p:nvSpPr>
        <p:spPr/>
        <p:txBody>
          <a:bodyPr/>
          <a:lstStyle/>
          <a:p>
            <a:r>
              <a:rPr lang="en-US"/>
              <a:t>Examples: Index</a:t>
            </a:r>
          </a:p>
        </p:txBody>
      </p:sp>
      <p:sp>
        <p:nvSpPr>
          <p:cNvPr id="3" name="Text Placeholder 2">
            <a:extLst>
              <a:ext uri="{FF2B5EF4-FFF2-40B4-BE49-F238E27FC236}">
                <a16:creationId xmlns:a16="http://schemas.microsoft.com/office/drawing/2014/main" id="{D7D714AD-ED37-4053-8C58-15E9FEA4C222}"/>
              </a:ext>
            </a:extLst>
          </p:cNvPr>
          <p:cNvSpPr>
            <a:spLocks noGrp="1"/>
          </p:cNvSpPr>
          <p:nvPr>
            <p:ph type="body" idx="1"/>
          </p:nvPr>
        </p:nvSpPr>
        <p:spPr>
          <a:xfrm>
            <a:off x="554182" y="1540175"/>
            <a:ext cx="8002593" cy="1922100"/>
          </a:xfrm>
        </p:spPr>
        <p:txBody>
          <a:bodyPr/>
          <a:lstStyle/>
          <a:p>
            <a:pPr marL="114300" indent="0">
              <a:buNone/>
            </a:pPr>
            <a:r>
              <a:rPr lang="en-US">
                <a:solidFill>
                  <a:schemeClr val="accent4">
                    <a:lumMod val="75000"/>
                  </a:schemeClr>
                </a:solidFill>
              </a:rPr>
              <a:t>Index: </a:t>
            </a:r>
            <a:r>
              <a:rPr lang="en-US">
                <a:solidFill>
                  <a:schemeClr val="tx1"/>
                </a:solidFill>
              </a:rPr>
              <a:t>a combination of indicators represented by a single, new number</a:t>
            </a:r>
            <a:br>
              <a:rPr lang="en-US">
                <a:solidFill>
                  <a:schemeClr val="tx1"/>
                </a:solidFill>
              </a:rPr>
            </a:br>
            <a:endParaRPr lang="en-US">
              <a:solidFill>
                <a:schemeClr val="tx1"/>
              </a:solidFill>
            </a:endParaRPr>
          </a:p>
          <a:p>
            <a:r>
              <a:rPr lang="en-US" b="1"/>
              <a:t>Air pollution </a:t>
            </a:r>
            <a:r>
              <a:rPr lang="en-US"/>
              <a:t>combines the impacts of multiple pollutants like diesel fumes, ozone, and small particulates </a:t>
            </a:r>
            <a:endParaRPr lang="en-US" b="1"/>
          </a:p>
          <a:p>
            <a:endParaRPr lang="en-US"/>
          </a:p>
          <a:p>
            <a:pPr marL="101600" indent="0">
              <a:buNone/>
            </a:pPr>
            <a:r>
              <a:rPr lang="en-US" b="1">
                <a:solidFill>
                  <a:schemeClr val="accent4">
                    <a:lumMod val="75000"/>
                  </a:schemeClr>
                </a:solidFill>
              </a:rPr>
              <a:t>AIR POLLUTION     =                             +                           +</a:t>
            </a:r>
          </a:p>
          <a:p>
            <a:endParaRPr lang="en-US"/>
          </a:p>
        </p:txBody>
      </p:sp>
      <p:sp>
        <p:nvSpPr>
          <p:cNvPr id="4" name="Slide Number Placeholder 3">
            <a:extLst>
              <a:ext uri="{FF2B5EF4-FFF2-40B4-BE49-F238E27FC236}">
                <a16:creationId xmlns:a16="http://schemas.microsoft.com/office/drawing/2014/main" id="{3421E120-6A63-4DED-8913-5679C9AA1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7" name="Picture 6">
            <a:extLst>
              <a:ext uri="{FF2B5EF4-FFF2-40B4-BE49-F238E27FC236}">
                <a16:creationId xmlns:a16="http://schemas.microsoft.com/office/drawing/2014/main" id="{4AC1333D-1A56-4CF3-B3CF-1E8E00F5BB91}"/>
              </a:ext>
            </a:extLst>
          </p:cNvPr>
          <p:cNvPicPr>
            <a:picLocks noChangeAspect="1"/>
          </p:cNvPicPr>
          <p:nvPr/>
        </p:nvPicPr>
        <p:blipFill>
          <a:blip r:embed="rId2"/>
          <a:stretch>
            <a:fillRect/>
          </a:stretch>
        </p:blipFill>
        <p:spPr>
          <a:xfrm>
            <a:off x="6216649" y="3216695"/>
            <a:ext cx="943107" cy="871659"/>
          </a:xfrm>
          <a:prstGeom prst="rect">
            <a:avLst/>
          </a:prstGeom>
        </p:spPr>
      </p:pic>
      <p:pic>
        <p:nvPicPr>
          <p:cNvPr id="9" name="Picture 8">
            <a:extLst>
              <a:ext uri="{FF2B5EF4-FFF2-40B4-BE49-F238E27FC236}">
                <a16:creationId xmlns:a16="http://schemas.microsoft.com/office/drawing/2014/main" id="{1ED05AD0-9EA9-47DA-9623-D12C17EFB443}"/>
              </a:ext>
            </a:extLst>
          </p:cNvPr>
          <p:cNvPicPr>
            <a:picLocks noChangeAspect="1"/>
          </p:cNvPicPr>
          <p:nvPr/>
        </p:nvPicPr>
        <p:blipFill>
          <a:blip r:embed="rId3"/>
          <a:stretch>
            <a:fillRect/>
          </a:stretch>
        </p:blipFill>
        <p:spPr>
          <a:xfrm>
            <a:off x="4698162" y="3216694"/>
            <a:ext cx="943107" cy="871659"/>
          </a:xfrm>
          <a:prstGeom prst="rect">
            <a:avLst/>
          </a:prstGeom>
        </p:spPr>
      </p:pic>
      <p:pic>
        <p:nvPicPr>
          <p:cNvPr id="11" name="Picture 10">
            <a:extLst>
              <a:ext uri="{FF2B5EF4-FFF2-40B4-BE49-F238E27FC236}">
                <a16:creationId xmlns:a16="http://schemas.microsoft.com/office/drawing/2014/main" id="{94F36722-EFC6-41FA-9CD2-02DAE7FF6498}"/>
              </a:ext>
            </a:extLst>
          </p:cNvPr>
          <p:cNvPicPr>
            <a:picLocks noChangeAspect="1"/>
          </p:cNvPicPr>
          <p:nvPr/>
        </p:nvPicPr>
        <p:blipFill>
          <a:blip r:embed="rId4"/>
          <a:stretch>
            <a:fillRect/>
          </a:stretch>
        </p:blipFill>
        <p:spPr>
          <a:xfrm>
            <a:off x="3179676" y="3216694"/>
            <a:ext cx="943107" cy="871659"/>
          </a:xfrm>
          <a:prstGeom prst="rect">
            <a:avLst/>
          </a:prstGeom>
        </p:spPr>
      </p:pic>
    </p:spTree>
    <p:extLst>
      <p:ext uri="{BB962C8B-B14F-4D97-AF65-F5344CB8AC3E}">
        <p14:creationId xmlns:p14="http://schemas.microsoft.com/office/powerpoint/2010/main" val="3510821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4D56-87DE-48F7-8BE2-775A8D7C19AD}"/>
              </a:ext>
            </a:extLst>
          </p:cNvPr>
          <p:cNvSpPr>
            <a:spLocks noGrp="1"/>
          </p:cNvSpPr>
          <p:nvPr>
            <p:ph type="title"/>
          </p:nvPr>
        </p:nvSpPr>
        <p:spPr/>
        <p:txBody>
          <a:bodyPr/>
          <a:lstStyle/>
          <a:p>
            <a:r>
              <a:rPr lang="en-US"/>
              <a:t>Examples: Percentile</a:t>
            </a:r>
          </a:p>
        </p:txBody>
      </p:sp>
      <p:sp>
        <p:nvSpPr>
          <p:cNvPr id="3" name="Text Placeholder 2">
            <a:extLst>
              <a:ext uri="{FF2B5EF4-FFF2-40B4-BE49-F238E27FC236}">
                <a16:creationId xmlns:a16="http://schemas.microsoft.com/office/drawing/2014/main" id="{D7D714AD-ED37-4053-8C58-15E9FEA4C222}"/>
              </a:ext>
            </a:extLst>
          </p:cNvPr>
          <p:cNvSpPr>
            <a:spLocks noGrp="1"/>
          </p:cNvSpPr>
          <p:nvPr>
            <p:ph type="body" idx="1"/>
          </p:nvPr>
        </p:nvSpPr>
        <p:spPr>
          <a:xfrm>
            <a:off x="554182" y="1162050"/>
            <a:ext cx="7995708" cy="902460"/>
          </a:xfrm>
        </p:spPr>
        <p:txBody>
          <a:bodyPr/>
          <a:lstStyle/>
          <a:p>
            <a:pPr marL="114300" indent="0" algn="ctr">
              <a:buNone/>
            </a:pPr>
            <a:r>
              <a:rPr lang="en-US">
                <a:solidFill>
                  <a:schemeClr val="accent4">
                    <a:lumMod val="75000"/>
                  </a:schemeClr>
                </a:solidFill>
              </a:rPr>
              <a:t>Percentile: </a:t>
            </a:r>
            <a:r>
              <a:rPr lang="en-US">
                <a:solidFill>
                  <a:schemeClr val="tx1"/>
                </a:solidFill>
              </a:rPr>
              <a:t>a type of indicator used to compare an observation to the rest of the dataset</a:t>
            </a:r>
          </a:p>
          <a:p>
            <a:endParaRPr lang="en-US"/>
          </a:p>
        </p:txBody>
      </p:sp>
      <p:sp>
        <p:nvSpPr>
          <p:cNvPr id="4" name="Slide Number Placeholder 3">
            <a:extLst>
              <a:ext uri="{FF2B5EF4-FFF2-40B4-BE49-F238E27FC236}">
                <a16:creationId xmlns:a16="http://schemas.microsoft.com/office/drawing/2014/main" id="{3421E120-6A63-4DED-8913-5679C9AA1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pic>
        <p:nvPicPr>
          <p:cNvPr id="5" name="Picture 4" descr="A group of different colored drops&#10;&#10;Description automatically generated">
            <a:extLst>
              <a:ext uri="{FF2B5EF4-FFF2-40B4-BE49-F238E27FC236}">
                <a16:creationId xmlns:a16="http://schemas.microsoft.com/office/drawing/2014/main" id="{6CFB88DC-0726-11FB-4861-C2403B6386D3}"/>
              </a:ext>
            </a:extLst>
          </p:cNvPr>
          <p:cNvPicPr>
            <a:picLocks noChangeAspect="1"/>
          </p:cNvPicPr>
          <p:nvPr/>
        </p:nvPicPr>
        <p:blipFill>
          <a:blip r:embed="rId3"/>
          <a:stretch>
            <a:fillRect/>
          </a:stretch>
        </p:blipFill>
        <p:spPr>
          <a:xfrm>
            <a:off x="1859096" y="2030174"/>
            <a:ext cx="6692747" cy="2418946"/>
          </a:xfrm>
          <a:prstGeom prst="rect">
            <a:avLst/>
          </a:prstGeom>
        </p:spPr>
      </p:pic>
    </p:spTree>
    <p:extLst>
      <p:ext uri="{BB962C8B-B14F-4D97-AF65-F5344CB8AC3E}">
        <p14:creationId xmlns:p14="http://schemas.microsoft.com/office/powerpoint/2010/main" val="32033446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4D56-87DE-48F7-8BE2-775A8D7C19AD}"/>
              </a:ext>
            </a:extLst>
          </p:cNvPr>
          <p:cNvSpPr>
            <a:spLocks noGrp="1"/>
          </p:cNvSpPr>
          <p:nvPr>
            <p:ph type="title"/>
          </p:nvPr>
        </p:nvSpPr>
        <p:spPr/>
        <p:txBody>
          <a:bodyPr/>
          <a:lstStyle/>
          <a:p>
            <a:r>
              <a:rPr lang="en-US"/>
              <a:t>Examples: Census Tract</a:t>
            </a:r>
          </a:p>
        </p:txBody>
      </p:sp>
      <p:sp>
        <p:nvSpPr>
          <p:cNvPr id="3" name="Text Placeholder 2">
            <a:extLst>
              <a:ext uri="{FF2B5EF4-FFF2-40B4-BE49-F238E27FC236}">
                <a16:creationId xmlns:a16="http://schemas.microsoft.com/office/drawing/2014/main" id="{D7D714AD-ED37-4053-8C58-15E9FEA4C222}"/>
              </a:ext>
            </a:extLst>
          </p:cNvPr>
          <p:cNvSpPr>
            <a:spLocks noGrp="1"/>
          </p:cNvSpPr>
          <p:nvPr>
            <p:ph type="body" idx="1"/>
          </p:nvPr>
        </p:nvSpPr>
        <p:spPr>
          <a:xfrm>
            <a:off x="339436" y="1149927"/>
            <a:ext cx="8492837" cy="2312348"/>
          </a:xfrm>
        </p:spPr>
        <p:txBody>
          <a:bodyPr/>
          <a:lstStyle/>
          <a:p>
            <a:pPr marL="114300" indent="0" algn="ctr">
              <a:buNone/>
            </a:pPr>
            <a:r>
              <a:rPr lang="en-US">
                <a:solidFill>
                  <a:schemeClr val="accent2"/>
                </a:solidFill>
              </a:rPr>
              <a:t>Census Tract: </a:t>
            </a:r>
            <a:r>
              <a:rPr lang="en-US">
                <a:solidFill>
                  <a:schemeClr val="tx1"/>
                </a:solidFill>
              </a:rPr>
              <a:t>an area measured by the government that is smaller than a county with roughly 4,000 people</a:t>
            </a:r>
            <a:br>
              <a:rPr lang="en-US"/>
            </a:br>
            <a:endParaRPr lang="en-US">
              <a:solidFill>
                <a:schemeClr val="tx1"/>
              </a:solidFill>
            </a:endParaRPr>
          </a:p>
          <a:p>
            <a:r>
              <a:rPr lang="en-US"/>
              <a:t>There are 284 Census Tracts </a:t>
            </a:r>
            <a:br>
              <a:rPr lang="en-US"/>
            </a:br>
            <a:r>
              <a:rPr lang="en-US"/>
              <a:t>in Franklin County</a:t>
            </a:r>
          </a:p>
          <a:p>
            <a:r>
              <a:rPr lang="en-US"/>
              <a:t>Most neighborhoods have </a:t>
            </a:r>
            <a:br>
              <a:rPr lang="en-US"/>
            </a:br>
            <a:r>
              <a:rPr lang="en-US"/>
              <a:t>multiple tracts</a:t>
            </a:r>
          </a:p>
          <a:p>
            <a:r>
              <a:rPr lang="en-US"/>
              <a:t>The tract containing </a:t>
            </a:r>
            <a:br>
              <a:rPr lang="en-US"/>
            </a:br>
            <a:r>
              <a:rPr lang="en-US"/>
              <a:t>our school is labeled 11.22</a:t>
            </a:r>
          </a:p>
        </p:txBody>
      </p:sp>
      <p:sp>
        <p:nvSpPr>
          <p:cNvPr id="4" name="Slide Number Placeholder 3">
            <a:extLst>
              <a:ext uri="{FF2B5EF4-FFF2-40B4-BE49-F238E27FC236}">
                <a16:creationId xmlns:a16="http://schemas.microsoft.com/office/drawing/2014/main" id="{3421E120-6A63-4DED-8913-5679C9AA1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grpSp>
        <p:nvGrpSpPr>
          <p:cNvPr id="15" name="Group 14">
            <a:extLst>
              <a:ext uri="{FF2B5EF4-FFF2-40B4-BE49-F238E27FC236}">
                <a16:creationId xmlns:a16="http://schemas.microsoft.com/office/drawing/2014/main" id="{2B9A3FE8-1C0C-4DC4-8E65-431C738679C5}"/>
              </a:ext>
            </a:extLst>
          </p:cNvPr>
          <p:cNvGrpSpPr/>
          <p:nvPr/>
        </p:nvGrpSpPr>
        <p:grpSpPr>
          <a:xfrm>
            <a:off x="4052481" y="2571312"/>
            <a:ext cx="2010689" cy="1922331"/>
            <a:chOff x="1651334" y="2831972"/>
            <a:chExt cx="2010689" cy="1922331"/>
          </a:xfrm>
        </p:grpSpPr>
        <p:pic>
          <p:nvPicPr>
            <p:cNvPr id="5" name="Picture 4">
              <a:extLst>
                <a:ext uri="{FF2B5EF4-FFF2-40B4-BE49-F238E27FC236}">
                  <a16:creationId xmlns:a16="http://schemas.microsoft.com/office/drawing/2014/main" id="{388F5DA1-09C7-4BB1-A4C8-51E5D9A83DBE}"/>
                </a:ext>
              </a:extLst>
            </p:cNvPr>
            <p:cNvPicPr>
              <a:picLocks noChangeAspect="1"/>
            </p:cNvPicPr>
            <p:nvPr/>
          </p:nvPicPr>
          <p:blipFill>
            <a:blip r:embed="rId3"/>
            <a:stretch>
              <a:fillRect/>
            </a:stretch>
          </p:blipFill>
          <p:spPr>
            <a:xfrm>
              <a:off x="1651334" y="2831972"/>
              <a:ext cx="2010689" cy="1922331"/>
            </a:xfrm>
            <a:prstGeom prst="rect">
              <a:avLst/>
            </a:prstGeom>
          </p:spPr>
        </p:pic>
        <p:sp>
          <p:nvSpPr>
            <p:cNvPr id="8" name="Rectangle 7">
              <a:extLst>
                <a:ext uri="{FF2B5EF4-FFF2-40B4-BE49-F238E27FC236}">
                  <a16:creationId xmlns:a16="http://schemas.microsoft.com/office/drawing/2014/main" id="{6652CDAD-EA59-4034-8AC2-0FD1E6F3D7C7}"/>
                </a:ext>
              </a:extLst>
            </p:cNvPr>
            <p:cNvSpPr/>
            <p:nvPr/>
          </p:nvSpPr>
          <p:spPr>
            <a:xfrm>
              <a:off x="1988820" y="3337560"/>
              <a:ext cx="464820" cy="525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ACE8F4F-8DFB-42E2-9ABC-7CFA206FF0E6}"/>
                </a:ext>
              </a:extLst>
            </p:cNvPr>
            <p:cNvSpPr/>
            <p:nvPr/>
          </p:nvSpPr>
          <p:spPr>
            <a:xfrm>
              <a:off x="2599988" y="3435723"/>
              <a:ext cx="928681" cy="32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56205AD7-3F8B-4729-B8C9-0B27B3C67A50}"/>
              </a:ext>
            </a:extLst>
          </p:cNvPr>
          <p:cNvGrpSpPr/>
          <p:nvPr/>
        </p:nvGrpSpPr>
        <p:grpSpPr>
          <a:xfrm>
            <a:off x="6298228" y="2052520"/>
            <a:ext cx="2769103" cy="2773680"/>
            <a:chOff x="3999509" y="2362200"/>
            <a:chExt cx="2769103" cy="2773680"/>
          </a:xfrm>
        </p:grpSpPr>
        <p:pic>
          <p:nvPicPr>
            <p:cNvPr id="7" name="Picture 6">
              <a:extLst>
                <a:ext uri="{FF2B5EF4-FFF2-40B4-BE49-F238E27FC236}">
                  <a16:creationId xmlns:a16="http://schemas.microsoft.com/office/drawing/2014/main" id="{2C852996-A008-4F84-87FB-8A8001581029}"/>
                </a:ext>
              </a:extLst>
            </p:cNvPr>
            <p:cNvPicPr>
              <a:picLocks noChangeAspect="1"/>
            </p:cNvPicPr>
            <p:nvPr/>
          </p:nvPicPr>
          <p:blipFill>
            <a:blip r:embed="rId4"/>
            <a:stretch>
              <a:fillRect/>
            </a:stretch>
          </p:blipFill>
          <p:spPr>
            <a:xfrm>
              <a:off x="3999509" y="2362200"/>
              <a:ext cx="2769103" cy="2773680"/>
            </a:xfrm>
            <a:prstGeom prst="rect">
              <a:avLst/>
            </a:prstGeom>
          </p:spPr>
        </p:pic>
        <p:sp>
          <p:nvSpPr>
            <p:cNvPr id="12" name="Star: 5 Points 11">
              <a:extLst>
                <a:ext uri="{FF2B5EF4-FFF2-40B4-BE49-F238E27FC236}">
                  <a16:creationId xmlns:a16="http://schemas.microsoft.com/office/drawing/2014/main" id="{7E162782-5CAF-4EAB-AF9C-1E0B4160AD91}"/>
                </a:ext>
              </a:extLst>
            </p:cNvPr>
            <p:cNvSpPr/>
            <p:nvPr/>
          </p:nvSpPr>
          <p:spPr>
            <a:xfrm>
              <a:off x="5356859" y="4107180"/>
              <a:ext cx="213219" cy="19189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Oval 5">
            <a:extLst>
              <a:ext uri="{FF2B5EF4-FFF2-40B4-BE49-F238E27FC236}">
                <a16:creationId xmlns:a16="http://schemas.microsoft.com/office/drawing/2014/main" id="{7BCB76AF-ABE6-4FE8-9F00-BD20F790F3E4}"/>
              </a:ext>
            </a:extLst>
          </p:cNvPr>
          <p:cNvSpPr/>
          <p:nvPr/>
        </p:nvSpPr>
        <p:spPr>
          <a:xfrm>
            <a:off x="7680978" y="3504516"/>
            <a:ext cx="213219" cy="1403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1620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4D56-87DE-48F7-8BE2-775A8D7C19AD}"/>
              </a:ext>
            </a:extLst>
          </p:cNvPr>
          <p:cNvSpPr>
            <a:spLocks noGrp="1"/>
          </p:cNvSpPr>
          <p:nvPr>
            <p:ph type="title"/>
          </p:nvPr>
        </p:nvSpPr>
        <p:spPr/>
        <p:txBody>
          <a:bodyPr/>
          <a:lstStyle/>
          <a:p>
            <a:r>
              <a:rPr lang="en-US"/>
              <a:t>Examples: Environmental Justice</a:t>
            </a:r>
          </a:p>
        </p:txBody>
      </p:sp>
      <p:sp>
        <p:nvSpPr>
          <p:cNvPr id="3" name="Text Placeholder 2">
            <a:extLst>
              <a:ext uri="{FF2B5EF4-FFF2-40B4-BE49-F238E27FC236}">
                <a16:creationId xmlns:a16="http://schemas.microsoft.com/office/drawing/2014/main" id="{D7D714AD-ED37-4053-8C58-15E9FEA4C222}"/>
              </a:ext>
            </a:extLst>
          </p:cNvPr>
          <p:cNvSpPr>
            <a:spLocks noGrp="1"/>
          </p:cNvSpPr>
          <p:nvPr>
            <p:ph type="body" idx="1"/>
          </p:nvPr>
        </p:nvSpPr>
        <p:spPr>
          <a:xfrm>
            <a:off x="339436" y="1149927"/>
            <a:ext cx="8492837" cy="2312348"/>
          </a:xfrm>
        </p:spPr>
        <p:txBody>
          <a:bodyPr/>
          <a:lstStyle/>
          <a:p>
            <a:pPr marL="114300" indent="0" algn="ctr">
              <a:buNone/>
            </a:pPr>
            <a:r>
              <a:rPr lang="en-US">
                <a:solidFill>
                  <a:schemeClr val="accent2"/>
                </a:solidFill>
              </a:rPr>
              <a:t>Environmental Justice: </a:t>
            </a:r>
            <a:r>
              <a:rPr lang="en-US">
                <a:solidFill>
                  <a:schemeClr val="tx1"/>
                </a:solidFill>
              </a:rPr>
              <a:t>equal </a:t>
            </a:r>
            <a:r>
              <a:rPr lang="en-US"/>
              <a:t>protection from environmental health hazards, including a fair chance to influence policies</a:t>
            </a:r>
            <a:br>
              <a:rPr lang="en-US"/>
            </a:br>
            <a:endParaRPr lang="en-US">
              <a:solidFill>
                <a:schemeClr val="tx1"/>
              </a:solidFill>
            </a:endParaRPr>
          </a:p>
          <a:p>
            <a:r>
              <a:rPr lang="en-US"/>
              <a:t>The tract containing our school is in the:</a:t>
            </a:r>
          </a:p>
          <a:p>
            <a:pPr lvl="1"/>
            <a:r>
              <a:rPr lang="en-US"/>
              <a:t>44</a:t>
            </a:r>
            <a:r>
              <a:rPr lang="en-US" baseline="30000"/>
              <a:t>th</a:t>
            </a:r>
            <a:r>
              <a:rPr lang="en-US"/>
              <a:t> percentile for </a:t>
            </a:r>
            <a:r>
              <a:rPr lang="en-US" b="1">
                <a:solidFill>
                  <a:srgbClr val="245C8F"/>
                </a:solidFill>
              </a:rPr>
              <a:t>social vulnerability</a:t>
            </a:r>
          </a:p>
          <a:p>
            <a:pPr lvl="1"/>
            <a:r>
              <a:rPr lang="en-US"/>
              <a:t>85</a:t>
            </a:r>
            <a:r>
              <a:rPr lang="en-US" baseline="30000"/>
              <a:t>th</a:t>
            </a:r>
            <a:r>
              <a:rPr lang="en-US"/>
              <a:t> percentile for </a:t>
            </a:r>
            <a:r>
              <a:rPr lang="en-US" b="1">
                <a:solidFill>
                  <a:srgbClr val="548335"/>
                </a:solidFill>
              </a:rPr>
              <a:t>environmental burden</a:t>
            </a:r>
          </a:p>
          <a:p>
            <a:pPr lvl="1"/>
            <a:r>
              <a:rPr lang="en-US"/>
              <a:t>80</a:t>
            </a:r>
            <a:r>
              <a:rPr lang="en-US" baseline="30000"/>
              <a:t>th</a:t>
            </a:r>
            <a:r>
              <a:rPr lang="en-US"/>
              <a:t> percentile for </a:t>
            </a:r>
            <a:r>
              <a:rPr lang="en-US" b="1">
                <a:solidFill>
                  <a:srgbClr val="542478"/>
                </a:solidFill>
              </a:rPr>
              <a:t>health vulnerability</a:t>
            </a:r>
          </a:p>
          <a:p>
            <a:r>
              <a:rPr lang="en-US"/>
              <a:t>Its total </a:t>
            </a:r>
            <a:r>
              <a:rPr lang="en-US" b="1">
                <a:solidFill>
                  <a:srgbClr val="007D8F"/>
                </a:solidFill>
              </a:rPr>
              <a:t>Environmental Justice Index</a:t>
            </a:r>
            <a:r>
              <a:rPr lang="en-US">
                <a:solidFill>
                  <a:srgbClr val="007D8F"/>
                </a:solidFill>
              </a:rPr>
              <a:t> </a:t>
            </a:r>
            <a:r>
              <a:rPr lang="en-US"/>
              <a:t>is a combination of all three: </a:t>
            </a:r>
            <a:br>
              <a:rPr lang="en-US"/>
            </a:br>
            <a:r>
              <a:rPr lang="en-US"/>
              <a:t>the 62</a:t>
            </a:r>
            <a:r>
              <a:rPr lang="en-US" baseline="30000"/>
              <a:t>nd</a:t>
            </a:r>
            <a:r>
              <a:rPr lang="en-US"/>
              <a:t> percentile, a little higher than average for the whole country.</a:t>
            </a:r>
            <a:endParaRPr lang="en-US" b="1"/>
          </a:p>
          <a:p>
            <a:endParaRPr lang="en-US"/>
          </a:p>
        </p:txBody>
      </p:sp>
      <p:sp>
        <p:nvSpPr>
          <p:cNvPr id="4" name="Slide Number Placeholder 3">
            <a:extLst>
              <a:ext uri="{FF2B5EF4-FFF2-40B4-BE49-F238E27FC236}">
                <a16:creationId xmlns:a16="http://schemas.microsoft.com/office/drawing/2014/main" id="{3421E120-6A63-4DED-8913-5679C9AA1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37193931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5">
            <a:extLst>
              <a:ext uri="{FF2B5EF4-FFF2-40B4-BE49-F238E27FC236}">
                <a16:creationId xmlns:a16="http://schemas.microsoft.com/office/drawing/2014/main" id="{F9C1712B-EF68-43F1-9316-AEF6A6F20C22}"/>
              </a:ext>
            </a:extLst>
          </p:cNvPr>
          <p:cNvSpPr txBox="1">
            <a:spLocks/>
          </p:cNvSpPr>
          <p:nvPr/>
        </p:nvSpPr>
        <p:spPr>
          <a:xfrm>
            <a:off x="4488488" y="3862024"/>
            <a:ext cx="2654300" cy="55552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1pPr>
            <a:lvl2pPr marL="914400" marR="0" lvl="1"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2pPr>
            <a:lvl3pPr marL="1371600" marR="0" lvl="2"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6pPr>
            <a:lvl7pPr marL="3200400" marR="0" lvl="6"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7pPr>
            <a:lvl8pPr marL="3657600" marR="0" lvl="7"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8pPr>
            <a:lvl9pPr marL="4114800" marR="0" lvl="8"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9pPr>
          </a:lstStyle>
          <a:p>
            <a:pPr marL="101600" indent="0" algn="ctr">
              <a:buFont typeface="Source Sans Pro"/>
              <a:buNone/>
            </a:pPr>
            <a:r>
              <a:rPr lang="en-US"/>
              <a:t>Domains</a:t>
            </a:r>
            <a:br>
              <a:rPr lang="en-US"/>
            </a:br>
            <a:r>
              <a:rPr lang="en-US" sz="1100"/>
              <a:t>(index of all sub-domain indicators)</a:t>
            </a:r>
          </a:p>
        </p:txBody>
      </p:sp>
      <p:sp>
        <p:nvSpPr>
          <p:cNvPr id="3" name="Slide Number Placeholder 2">
            <a:extLst>
              <a:ext uri="{FF2B5EF4-FFF2-40B4-BE49-F238E27FC236}">
                <a16:creationId xmlns:a16="http://schemas.microsoft.com/office/drawing/2014/main" id="{F435023D-F81C-4287-8B3E-79C17A5397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2049" name="Picture 1">
            <a:extLst>
              <a:ext uri="{FF2B5EF4-FFF2-40B4-BE49-F238E27FC236}">
                <a16:creationId xmlns:a16="http://schemas.microsoft.com/office/drawing/2014/main" id="{678AC0C5-32D7-47D3-913C-B74656E8B9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5" y="241939"/>
            <a:ext cx="2662958" cy="41248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4E94DC1-7F02-4C84-90E7-1D89FF094605}"/>
              </a:ext>
            </a:extLst>
          </p:cNvPr>
          <p:cNvPicPr>
            <a:picLocks noChangeAspect="1"/>
          </p:cNvPicPr>
          <p:nvPr/>
        </p:nvPicPr>
        <p:blipFill>
          <a:blip r:embed="rId3"/>
          <a:stretch>
            <a:fillRect/>
          </a:stretch>
        </p:blipFill>
        <p:spPr>
          <a:xfrm>
            <a:off x="3956050" y="960187"/>
            <a:ext cx="4288096" cy="3131556"/>
          </a:xfrm>
          <a:prstGeom prst="rect">
            <a:avLst/>
          </a:prstGeom>
        </p:spPr>
      </p:pic>
      <p:grpSp>
        <p:nvGrpSpPr>
          <p:cNvPr id="13" name="Group 12">
            <a:extLst>
              <a:ext uri="{FF2B5EF4-FFF2-40B4-BE49-F238E27FC236}">
                <a16:creationId xmlns:a16="http://schemas.microsoft.com/office/drawing/2014/main" id="{27C400CB-E99D-4D85-92F6-38DA0AC341C5}"/>
              </a:ext>
            </a:extLst>
          </p:cNvPr>
          <p:cNvGrpSpPr/>
          <p:nvPr/>
        </p:nvGrpSpPr>
        <p:grpSpPr>
          <a:xfrm>
            <a:off x="533400" y="297193"/>
            <a:ext cx="446701" cy="479560"/>
            <a:chOff x="3581400" y="420855"/>
            <a:chExt cx="666750" cy="715795"/>
          </a:xfrm>
        </p:grpSpPr>
        <p:sp>
          <p:nvSpPr>
            <p:cNvPr id="10" name="Oval 9">
              <a:extLst>
                <a:ext uri="{FF2B5EF4-FFF2-40B4-BE49-F238E27FC236}">
                  <a16:creationId xmlns:a16="http://schemas.microsoft.com/office/drawing/2014/main" id="{E112FBA8-39EC-4B57-A30E-F5D929C59D83}"/>
                </a:ext>
              </a:extLst>
            </p:cNvPr>
            <p:cNvSpPr/>
            <p:nvPr/>
          </p:nvSpPr>
          <p:spPr>
            <a:xfrm>
              <a:off x="3581400" y="476250"/>
              <a:ext cx="666750" cy="660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9F64D85-3B76-480D-AA71-11B87EA7279F}"/>
                </a:ext>
              </a:extLst>
            </p:cNvPr>
            <p:cNvSpPr txBox="1"/>
            <p:nvPr/>
          </p:nvSpPr>
          <p:spPr>
            <a:xfrm>
              <a:off x="3686175" y="420855"/>
              <a:ext cx="457200" cy="523219"/>
            </a:xfrm>
            <a:prstGeom prst="rect">
              <a:avLst/>
            </a:prstGeom>
            <a:noFill/>
          </p:spPr>
          <p:txBody>
            <a:bodyPr wrap="square" rtlCol="0">
              <a:spAutoFit/>
            </a:bodyPr>
            <a:lstStyle/>
            <a:p>
              <a:pPr algn="ctr"/>
              <a:r>
                <a:rPr lang="en-US" sz="2800">
                  <a:solidFill>
                    <a:schemeClr val="accent5">
                      <a:lumMod val="60000"/>
                      <a:lumOff val="40000"/>
                    </a:schemeClr>
                  </a:solidFill>
                </a:rPr>
                <a:t>1</a:t>
              </a:r>
            </a:p>
          </p:txBody>
        </p:sp>
      </p:grpSp>
      <p:sp>
        <p:nvSpPr>
          <p:cNvPr id="15" name="Text Placeholder 5">
            <a:extLst>
              <a:ext uri="{FF2B5EF4-FFF2-40B4-BE49-F238E27FC236}">
                <a16:creationId xmlns:a16="http://schemas.microsoft.com/office/drawing/2014/main" id="{BEE34266-A9D5-41AF-A3F4-E25AF60710FE}"/>
              </a:ext>
            </a:extLst>
          </p:cNvPr>
          <p:cNvSpPr txBox="1">
            <a:spLocks/>
          </p:cNvSpPr>
          <p:nvPr/>
        </p:nvSpPr>
        <p:spPr>
          <a:xfrm>
            <a:off x="-91981" y="-95733"/>
            <a:ext cx="1012984" cy="7434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1pPr>
            <a:lvl2pPr marL="914400" marR="0" lvl="1"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2pPr>
            <a:lvl3pPr marL="1371600" marR="0" lvl="2"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6pPr>
            <a:lvl7pPr marL="3200400" marR="0" lvl="6"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7pPr>
            <a:lvl8pPr marL="3657600" marR="0" lvl="7"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8pPr>
            <a:lvl9pPr marL="4114800" marR="0" lvl="8"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9pPr>
          </a:lstStyle>
          <a:p>
            <a:pPr marL="101600" indent="0">
              <a:spcAft>
                <a:spcPts val="1200"/>
              </a:spcAft>
              <a:buFont typeface="Source Sans Pro"/>
              <a:buNone/>
            </a:pPr>
            <a:r>
              <a:rPr lang="en-US"/>
              <a:t>Total EJI</a:t>
            </a:r>
            <a:br>
              <a:rPr lang="en-US"/>
            </a:br>
            <a:br>
              <a:rPr lang="en-US" sz="800"/>
            </a:br>
            <a:r>
              <a:rPr lang="en-US" sz="1100"/>
              <a:t>(index of all </a:t>
            </a:r>
            <a:r>
              <a:rPr lang="en-US" sz="1100">
                <a:solidFill>
                  <a:schemeClr val="tx1"/>
                </a:solidFill>
              </a:rPr>
              <a:t>modules</a:t>
            </a:r>
            <a:r>
              <a:rPr lang="en-US" sz="1100"/>
              <a:t>)</a:t>
            </a:r>
            <a:endParaRPr lang="en-US"/>
          </a:p>
        </p:txBody>
      </p:sp>
      <p:grpSp>
        <p:nvGrpSpPr>
          <p:cNvPr id="16" name="Group 15">
            <a:extLst>
              <a:ext uri="{FF2B5EF4-FFF2-40B4-BE49-F238E27FC236}">
                <a16:creationId xmlns:a16="http://schemas.microsoft.com/office/drawing/2014/main" id="{51030135-EA1F-4AF1-BAFB-2B5E7856FEC0}"/>
              </a:ext>
            </a:extLst>
          </p:cNvPr>
          <p:cNvGrpSpPr/>
          <p:nvPr/>
        </p:nvGrpSpPr>
        <p:grpSpPr>
          <a:xfrm>
            <a:off x="4214338" y="827053"/>
            <a:ext cx="446701" cy="523220"/>
            <a:chOff x="3581400" y="420855"/>
            <a:chExt cx="666750" cy="780962"/>
          </a:xfrm>
        </p:grpSpPr>
        <p:sp>
          <p:nvSpPr>
            <p:cNvPr id="17" name="Oval 16">
              <a:extLst>
                <a:ext uri="{FF2B5EF4-FFF2-40B4-BE49-F238E27FC236}">
                  <a16:creationId xmlns:a16="http://schemas.microsoft.com/office/drawing/2014/main" id="{9583DBC7-B229-43D9-A0A4-F1D03C1AE2C5}"/>
                </a:ext>
              </a:extLst>
            </p:cNvPr>
            <p:cNvSpPr/>
            <p:nvPr/>
          </p:nvSpPr>
          <p:spPr>
            <a:xfrm>
              <a:off x="3581400" y="476250"/>
              <a:ext cx="666750" cy="660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C56D2622-8025-4996-ABAB-E8EAAF268035}"/>
                </a:ext>
              </a:extLst>
            </p:cNvPr>
            <p:cNvSpPr txBox="1"/>
            <p:nvPr/>
          </p:nvSpPr>
          <p:spPr>
            <a:xfrm>
              <a:off x="3686175" y="420855"/>
              <a:ext cx="457200" cy="780962"/>
            </a:xfrm>
            <a:prstGeom prst="rect">
              <a:avLst/>
            </a:prstGeom>
            <a:noFill/>
          </p:spPr>
          <p:txBody>
            <a:bodyPr wrap="square" rtlCol="0">
              <a:spAutoFit/>
            </a:bodyPr>
            <a:lstStyle/>
            <a:p>
              <a:pPr algn="ctr"/>
              <a:r>
                <a:rPr lang="en-US" sz="2800">
                  <a:solidFill>
                    <a:schemeClr val="accent5">
                      <a:lumMod val="60000"/>
                      <a:lumOff val="40000"/>
                    </a:schemeClr>
                  </a:solidFill>
                </a:rPr>
                <a:t>2</a:t>
              </a:r>
            </a:p>
          </p:txBody>
        </p:sp>
      </p:grpSp>
      <p:sp>
        <p:nvSpPr>
          <p:cNvPr id="19" name="Text Placeholder 5">
            <a:extLst>
              <a:ext uri="{FF2B5EF4-FFF2-40B4-BE49-F238E27FC236}">
                <a16:creationId xmlns:a16="http://schemas.microsoft.com/office/drawing/2014/main" id="{6654EADF-E6B9-483A-9FBF-EF2C583E239A}"/>
              </a:ext>
            </a:extLst>
          </p:cNvPr>
          <p:cNvSpPr txBox="1">
            <a:spLocks/>
          </p:cNvSpPr>
          <p:nvPr/>
        </p:nvSpPr>
        <p:spPr>
          <a:xfrm>
            <a:off x="3422842" y="215384"/>
            <a:ext cx="2029692" cy="55552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1pPr>
            <a:lvl2pPr marL="914400" marR="0" lvl="1"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2pPr>
            <a:lvl3pPr marL="1371600" marR="0" lvl="2"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6pPr>
            <a:lvl7pPr marL="3200400" marR="0" lvl="6"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7pPr>
            <a:lvl8pPr marL="3657600" marR="0" lvl="7"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8pPr>
            <a:lvl9pPr marL="4114800" marR="0" lvl="8"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9pPr>
          </a:lstStyle>
          <a:p>
            <a:pPr marL="101600" indent="0" algn="ctr">
              <a:buFont typeface="Source Sans Pro"/>
              <a:buNone/>
            </a:pPr>
            <a:r>
              <a:rPr lang="en-US"/>
              <a:t>Modules</a:t>
            </a:r>
            <a:br>
              <a:rPr lang="en-US"/>
            </a:br>
            <a:r>
              <a:rPr lang="en-US" sz="1100"/>
              <a:t>(index of all domains)</a:t>
            </a:r>
          </a:p>
        </p:txBody>
      </p:sp>
      <p:grpSp>
        <p:nvGrpSpPr>
          <p:cNvPr id="20" name="Group 19">
            <a:extLst>
              <a:ext uri="{FF2B5EF4-FFF2-40B4-BE49-F238E27FC236}">
                <a16:creationId xmlns:a16="http://schemas.microsoft.com/office/drawing/2014/main" id="{976D3C78-FE24-4AA3-AE56-DEC0AAA39786}"/>
              </a:ext>
            </a:extLst>
          </p:cNvPr>
          <p:cNvGrpSpPr/>
          <p:nvPr/>
        </p:nvGrpSpPr>
        <p:grpSpPr>
          <a:xfrm>
            <a:off x="4931888" y="3872436"/>
            <a:ext cx="446701" cy="523220"/>
            <a:chOff x="3581400" y="420855"/>
            <a:chExt cx="666750" cy="780962"/>
          </a:xfrm>
        </p:grpSpPr>
        <p:sp>
          <p:nvSpPr>
            <p:cNvPr id="21" name="Oval 20">
              <a:extLst>
                <a:ext uri="{FF2B5EF4-FFF2-40B4-BE49-F238E27FC236}">
                  <a16:creationId xmlns:a16="http://schemas.microsoft.com/office/drawing/2014/main" id="{57024528-C30E-40EF-9499-1B7DC0ADE8E8}"/>
                </a:ext>
              </a:extLst>
            </p:cNvPr>
            <p:cNvSpPr/>
            <p:nvPr/>
          </p:nvSpPr>
          <p:spPr>
            <a:xfrm>
              <a:off x="3581400" y="476250"/>
              <a:ext cx="666750" cy="660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F9A2E80-E276-4CB1-B87D-578120B9062A}"/>
                </a:ext>
              </a:extLst>
            </p:cNvPr>
            <p:cNvSpPr txBox="1"/>
            <p:nvPr/>
          </p:nvSpPr>
          <p:spPr>
            <a:xfrm>
              <a:off x="3686175" y="420855"/>
              <a:ext cx="457200" cy="780962"/>
            </a:xfrm>
            <a:prstGeom prst="rect">
              <a:avLst/>
            </a:prstGeom>
            <a:noFill/>
          </p:spPr>
          <p:txBody>
            <a:bodyPr wrap="square" rtlCol="0">
              <a:spAutoFit/>
            </a:bodyPr>
            <a:lstStyle/>
            <a:p>
              <a:pPr algn="ctr"/>
              <a:r>
                <a:rPr lang="en-US" sz="2800">
                  <a:solidFill>
                    <a:schemeClr val="accent5">
                      <a:lumMod val="60000"/>
                      <a:lumOff val="40000"/>
                    </a:schemeClr>
                  </a:solidFill>
                </a:rPr>
                <a:t>3</a:t>
              </a:r>
            </a:p>
          </p:txBody>
        </p:sp>
      </p:grpSp>
      <p:cxnSp>
        <p:nvCxnSpPr>
          <p:cNvPr id="24" name="Straight Arrow Connector 23">
            <a:extLst>
              <a:ext uri="{FF2B5EF4-FFF2-40B4-BE49-F238E27FC236}">
                <a16:creationId xmlns:a16="http://schemas.microsoft.com/office/drawing/2014/main" id="{B589F936-BB94-4646-BDF6-A4F68C948216}"/>
              </a:ext>
            </a:extLst>
          </p:cNvPr>
          <p:cNvCxnSpPr>
            <a:cxnSpLocks/>
          </p:cNvCxnSpPr>
          <p:nvPr/>
        </p:nvCxnSpPr>
        <p:spPr>
          <a:xfrm>
            <a:off x="3541278" y="887513"/>
            <a:ext cx="401667" cy="1206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F2CCC01B-BA06-41A9-8E79-F631195C49B6}"/>
              </a:ext>
            </a:extLst>
          </p:cNvPr>
          <p:cNvSpPr/>
          <p:nvPr/>
        </p:nvSpPr>
        <p:spPr>
          <a:xfrm>
            <a:off x="1179291" y="290843"/>
            <a:ext cx="2324292" cy="16256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BA77F2AA-BCD7-4B08-B6F6-BDF6D01F629E}"/>
              </a:ext>
            </a:extLst>
          </p:cNvPr>
          <p:cNvGrpSpPr/>
          <p:nvPr/>
        </p:nvGrpSpPr>
        <p:grpSpPr>
          <a:xfrm>
            <a:off x="7507672" y="603940"/>
            <a:ext cx="446701" cy="523220"/>
            <a:chOff x="3581400" y="420855"/>
            <a:chExt cx="666750" cy="780962"/>
          </a:xfrm>
        </p:grpSpPr>
        <p:sp>
          <p:nvSpPr>
            <p:cNvPr id="30" name="Oval 29">
              <a:extLst>
                <a:ext uri="{FF2B5EF4-FFF2-40B4-BE49-F238E27FC236}">
                  <a16:creationId xmlns:a16="http://schemas.microsoft.com/office/drawing/2014/main" id="{BB3D6361-C874-4FD7-8340-B4FB2F83E457}"/>
                </a:ext>
              </a:extLst>
            </p:cNvPr>
            <p:cNvSpPr/>
            <p:nvPr/>
          </p:nvSpPr>
          <p:spPr>
            <a:xfrm>
              <a:off x="3581400" y="476250"/>
              <a:ext cx="666750" cy="660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3C97EEBB-264D-42A8-89CD-79824707BFCC}"/>
                </a:ext>
              </a:extLst>
            </p:cNvPr>
            <p:cNvSpPr txBox="1"/>
            <p:nvPr/>
          </p:nvSpPr>
          <p:spPr>
            <a:xfrm>
              <a:off x="3686175" y="420855"/>
              <a:ext cx="457200" cy="780962"/>
            </a:xfrm>
            <a:prstGeom prst="rect">
              <a:avLst/>
            </a:prstGeom>
            <a:noFill/>
          </p:spPr>
          <p:txBody>
            <a:bodyPr wrap="square" rtlCol="0">
              <a:spAutoFit/>
            </a:bodyPr>
            <a:lstStyle/>
            <a:p>
              <a:pPr algn="ctr"/>
              <a:r>
                <a:rPr lang="en-US" sz="2800">
                  <a:solidFill>
                    <a:schemeClr val="accent5">
                      <a:lumMod val="60000"/>
                      <a:lumOff val="40000"/>
                    </a:schemeClr>
                  </a:solidFill>
                </a:rPr>
                <a:t>4</a:t>
              </a:r>
            </a:p>
          </p:txBody>
        </p:sp>
      </p:grpSp>
      <p:sp>
        <p:nvSpPr>
          <p:cNvPr id="6" name="Text Placeholder 5">
            <a:extLst>
              <a:ext uri="{FF2B5EF4-FFF2-40B4-BE49-F238E27FC236}">
                <a16:creationId xmlns:a16="http://schemas.microsoft.com/office/drawing/2014/main" id="{AABF0B56-3E28-49E9-A0D5-C3D962507717}"/>
              </a:ext>
            </a:extLst>
          </p:cNvPr>
          <p:cNvSpPr>
            <a:spLocks noGrp="1"/>
          </p:cNvSpPr>
          <p:nvPr>
            <p:ph type="body" idx="1"/>
          </p:nvPr>
        </p:nvSpPr>
        <p:spPr>
          <a:xfrm>
            <a:off x="7696085" y="298450"/>
            <a:ext cx="1403350" cy="1037016"/>
          </a:xfrm>
        </p:spPr>
        <p:txBody>
          <a:bodyPr/>
          <a:lstStyle/>
          <a:p>
            <a:pPr marL="101600" indent="0" algn="r">
              <a:buNone/>
            </a:pPr>
            <a:r>
              <a:rPr lang="en-US"/>
              <a:t>Indicators</a:t>
            </a:r>
            <a:br>
              <a:rPr lang="en-US" sz="1400">
                <a:solidFill>
                  <a:srgbClr val="000000"/>
                </a:solidFill>
                <a:latin typeface="Arial"/>
                <a:cs typeface="Arial"/>
                <a:sym typeface="Arial"/>
              </a:rPr>
            </a:br>
            <a:r>
              <a:rPr lang="en-US" sz="1100">
                <a:solidFill>
                  <a:srgbClr val="000000"/>
                </a:solidFill>
                <a:latin typeface="Arial"/>
                <a:cs typeface="Arial"/>
                <a:sym typeface="Arial"/>
              </a:rPr>
              <a:t>(measurements for domain, module, &amp; </a:t>
            </a:r>
            <a:br>
              <a:rPr lang="en-US" sz="1100">
                <a:solidFill>
                  <a:srgbClr val="000000"/>
                </a:solidFill>
                <a:latin typeface="Arial"/>
                <a:cs typeface="Arial"/>
                <a:sym typeface="Arial"/>
              </a:rPr>
            </a:br>
            <a:r>
              <a:rPr lang="en-US" sz="1100">
                <a:solidFill>
                  <a:srgbClr val="000000"/>
                </a:solidFill>
                <a:latin typeface="Arial"/>
                <a:cs typeface="Arial"/>
                <a:sym typeface="Arial"/>
              </a:rPr>
              <a:t>EJI indices)</a:t>
            </a:r>
            <a:endParaRPr lang="en-US"/>
          </a:p>
          <a:p>
            <a:pPr marL="101600" indent="0">
              <a:buNone/>
            </a:pPr>
            <a:endParaRPr lang="en-US"/>
          </a:p>
        </p:txBody>
      </p:sp>
      <p:sp>
        <p:nvSpPr>
          <p:cNvPr id="32" name="Title 1">
            <a:extLst>
              <a:ext uri="{FF2B5EF4-FFF2-40B4-BE49-F238E27FC236}">
                <a16:creationId xmlns:a16="http://schemas.microsoft.com/office/drawing/2014/main" id="{5C91A88A-CEE6-4B7C-8775-62F19F8DCCF7}"/>
              </a:ext>
            </a:extLst>
          </p:cNvPr>
          <p:cNvSpPr>
            <a:spLocks noGrp="1"/>
          </p:cNvSpPr>
          <p:nvPr>
            <p:ph type="title"/>
          </p:nvPr>
        </p:nvSpPr>
        <p:spPr>
          <a:xfrm>
            <a:off x="2857500" y="-12010"/>
            <a:ext cx="6996600" cy="715800"/>
          </a:xfrm>
        </p:spPr>
        <p:txBody>
          <a:bodyPr/>
          <a:lstStyle/>
          <a:p>
            <a:r>
              <a:rPr lang="en-US">
                <a:solidFill>
                  <a:schemeClr val="accent4"/>
                </a:solidFill>
              </a:rPr>
              <a:t>EJI Hierarchy</a:t>
            </a:r>
          </a:p>
        </p:txBody>
      </p:sp>
    </p:spTree>
    <p:extLst>
      <p:ext uri="{BB962C8B-B14F-4D97-AF65-F5344CB8AC3E}">
        <p14:creationId xmlns:p14="http://schemas.microsoft.com/office/powerpoint/2010/main" val="15264950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0835C-1180-417F-B878-C97AD3955812}"/>
              </a:ext>
            </a:extLst>
          </p:cNvPr>
          <p:cNvSpPr>
            <a:spLocks noGrp="1"/>
          </p:cNvSpPr>
          <p:nvPr>
            <p:ph type="title"/>
          </p:nvPr>
        </p:nvSpPr>
        <p:spPr/>
        <p:txBody>
          <a:bodyPr/>
          <a:lstStyle/>
          <a:p>
            <a:r>
              <a:rPr lang="en-US"/>
              <a:t>Let’s check it out!</a:t>
            </a:r>
          </a:p>
        </p:txBody>
      </p:sp>
      <p:sp>
        <p:nvSpPr>
          <p:cNvPr id="3" name="Text Placeholder 2">
            <a:extLst>
              <a:ext uri="{FF2B5EF4-FFF2-40B4-BE49-F238E27FC236}">
                <a16:creationId xmlns:a16="http://schemas.microsoft.com/office/drawing/2014/main" id="{B7EE0F9A-FF66-41B0-8374-A2BA90F8D8F2}"/>
              </a:ext>
            </a:extLst>
          </p:cNvPr>
          <p:cNvSpPr>
            <a:spLocks noGrp="1"/>
          </p:cNvSpPr>
          <p:nvPr>
            <p:ph type="body" idx="1"/>
          </p:nvPr>
        </p:nvSpPr>
        <p:spPr>
          <a:xfrm>
            <a:off x="599600" y="1283566"/>
            <a:ext cx="7695100" cy="621434"/>
          </a:xfrm>
        </p:spPr>
        <p:txBody>
          <a:bodyPr/>
          <a:lstStyle/>
          <a:p>
            <a:pPr marL="101600" indent="0" algn="ctr">
              <a:buNone/>
            </a:pPr>
            <a:r>
              <a:rPr lang="en-US" dirty="0">
                <a:hlinkClick r:id="rId2"/>
              </a:rPr>
              <a:t>https://www.atsdr.cdc.gov/place-health/php/eji/eji-explorer.html</a:t>
            </a:r>
            <a:r>
              <a:rPr lang="en-US" dirty="0"/>
              <a:t> </a:t>
            </a:r>
          </a:p>
        </p:txBody>
      </p:sp>
      <p:sp>
        <p:nvSpPr>
          <p:cNvPr id="4" name="Slide Number Placeholder 3">
            <a:extLst>
              <a:ext uri="{FF2B5EF4-FFF2-40B4-BE49-F238E27FC236}">
                <a16:creationId xmlns:a16="http://schemas.microsoft.com/office/drawing/2014/main" id="{505A1E39-8E4B-4CBF-8DCB-BD3D4C5E72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pic>
        <p:nvPicPr>
          <p:cNvPr id="3076" name="Picture 4" descr="Map of United States with Environmental Justice Index overlay">
            <a:extLst>
              <a:ext uri="{FF2B5EF4-FFF2-40B4-BE49-F238E27FC236}">
                <a16:creationId xmlns:a16="http://schemas.microsoft.com/office/drawing/2014/main" id="{E9B875FF-9949-4CD1-AA40-FFB16D9223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0" y="1478534"/>
            <a:ext cx="4330268" cy="3347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365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68F7A-120C-4A69-A652-D1F29262E910}"/>
              </a:ext>
            </a:extLst>
          </p:cNvPr>
          <p:cNvSpPr>
            <a:spLocks noGrp="1"/>
          </p:cNvSpPr>
          <p:nvPr>
            <p:ph type="title"/>
          </p:nvPr>
        </p:nvSpPr>
        <p:spPr/>
        <p:txBody>
          <a:bodyPr/>
          <a:lstStyle/>
          <a:p>
            <a:r>
              <a:rPr lang="en-US"/>
              <a:t>Instructions</a:t>
            </a:r>
          </a:p>
        </p:txBody>
      </p:sp>
      <p:sp>
        <p:nvSpPr>
          <p:cNvPr id="3" name="Text Placeholder 2">
            <a:extLst>
              <a:ext uri="{FF2B5EF4-FFF2-40B4-BE49-F238E27FC236}">
                <a16:creationId xmlns:a16="http://schemas.microsoft.com/office/drawing/2014/main" id="{BC47387D-78CF-4EA8-805A-514208031B45}"/>
              </a:ext>
            </a:extLst>
          </p:cNvPr>
          <p:cNvSpPr>
            <a:spLocks noGrp="1"/>
          </p:cNvSpPr>
          <p:nvPr>
            <p:ph type="body" idx="1"/>
          </p:nvPr>
        </p:nvSpPr>
        <p:spPr>
          <a:xfrm>
            <a:off x="1075850" y="1349925"/>
            <a:ext cx="6996600" cy="2112350"/>
          </a:xfrm>
        </p:spPr>
        <p:txBody>
          <a:bodyPr/>
          <a:lstStyle/>
          <a:p>
            <a:r>
              <a:rPr lang="en-US"/>
              <a:t>Explore the map and choose </a:t>
            </a:r>
            <a:r>
              <a:rPr lang="en-US" b="1">
                <a:solidFill>
                  <a:schemeClr val="accent2"/>
                </a:solidFill>
              </a:rPr>
              <a:t>one fact </a:t>
            </a:r>
            <a:r>
              <a:rPr lang="en-US"/>
              <a:t>you learn to share with the class, using this template:</a:t>
            </a:r>
          </a:p>
          <a:p>
            <a:pPr marL="101600" indent="0">
              <a:buNone/>
            </a:pPr>
            <a:r>
              <a:rPr lang="en-US"/>
              <a:t>The tracts in </a:t>
            </a:r>
            <a:r>
              <a:rPr lang="en-US" b="1">
                <a:solidFill>
                  <a:schemeClr val="accent2"/>
                </a:solidFill>
              </a:rPr>
              <a:t>__________</a:t>
            </a:r>
            <a:r>
              <a:rPr lang="en-US"/>
              <a:t> have a </a:t>
            </a:r>
            <a:r>
              <a:rPr lang="en-US" b="1">
                <a:solidFill>
                  <a:schemeClr val="accent2"/>
                </a:solidFill>
              </a:rPr>
              <a:t>__________</a:t>
            </a:r>
            <a:r>
              <a:rPr lang="en-US"/>
              <a:t> score of </a:t>
            </a:r>
            <a:r>
              <a:rPr lang="en-US" b="1">
                <a:solidFill>
                  <a:schemeClr val="accent2"/>
                </a:solidFill>
              </a:rPr>
              <a:t>__</a:t>
            </a:r>
            <a:r>
              <a:rPr lang="en-US"/>
              <a:t>, which means it is higher than </a:t>
            </a:r>
            <a:r>
              <a:rPr lang="en-US" b="1">
                <a:solidFill>
                  <a:schemeClr val="accent2"/>
                </a:solidFill>
              </a:rPr>
              <a:t>__</a:t>
            </a:r>
            <a:r>
              <a:rPr lang="en-US"/>
              <a:t>% of the country. </a:t>
            </a:r>
          </a:p>
          <a:p>
            <a:pPr marL="101600" indent="0">
              <a:buNone/>
            </a:pPr>
            <a:endParaRPr lang="en-US" sz="100"/>
          </a:p>
          <a:p>
            <a:pPr marL="101600" indent="0">
              <a:buNone/>
            </a:pPr>
            <a:r>
              <a:rPr lang="en-US" b="1">
                <a:solidFill>
                  <a:schemeClr val="accent4">
                    <a:lumMod val="75000"/>
                  </a:schemeClr>
                </a:solidFill>
              </a:rPr>
              <a:t>Example</a:t>
            </a:r>
            <a:r>
              <a:rPr lang="en-US">
                <a:solidFill>
                  <a:schemeClr val="accent4">
                    <a:lumMod val="75000"/>
                  </a:schemeClr>
                </a:solidFill>
              </a:rPr>
              <a:t>: </a:t>
            </a:r>
            <a:r>
              <a:rPr lang="en-US">
                <a:solidFill>
                  <a:schemeClr val="tx1"/>
                </a:solidFill>
              </a:rPr>
              <a:t>The tracts in </a:t>
            </a:r>
            <a:r>
              <a:rPr lang="en-US" u="sng">
                <a:solidFill>
                  <a:schemeClr val="accent2"/>
                </a:solidFill>
              </a:rPr>
              <a:t>downtown Cleveland</a:t>
            </a:r>
            <a:r>
              <a:rPr lang="en-US">
                <a:solidFill>
                  <a:schemeClr val="accent2"/>
                </a:solidFill>
              </a:rPr>
              <a:t> </a:t>
            </a:r>
            <a:r>
              <a:rPr lang="en-US">
                <a:solidFill>
                  <a:schemeClr val="tx1"/>
                </a:solidFill>
              </a:rPr>
              <a:t>have an </a:t>
            </a:r>
            <a:r>
              <a:rPr lang="en-US" u="sng">
                <a:solidFill>
                  <a:schemeClr val="accent2"/>
                </a:solidFill>
              </a:rPr>
              <a:t>environmental burden</a:t>
            </a:r>
            <a:r>
              <a:rPr lang="en-US">
                <a:solidFill>
                  <a:schemeClr val="accent2"/>
                </a:solidFill>
              </a:rPr>
              <a:t> </a:t>
            </a:r>
            <a:r>
              <a:rPr lang="en-US">
                <a:solidFill>
                  <a:schemeClr val="tx1"/>
                </a:solidFill>
              </a:rPr>
              <a:t>score of </a:t>
            </a:r>
            <a:r>
              <a:rPr lang="en-US" u="sng">
                <a:solidFill>
                  <a:schemeClr val="accent2"/>
                </a:solidFill>
              </a:rPr>
              <a:t>1.00</a:t>
            </a:r>
            <a:r>
              <a:rPr lang="en-US">
                <a:solidFill>
                  <a:schemeClr val="tx1"/>
                </a:solidFill>
              </a:rPr>
              <a:t>, which means it is higher than </a:t>
            </a:r>
            <a:r>
              <a:rPr lang="en-US" u="sng">
                <a:solidFill>
                  <a:schemeClr val="accent2"/>
                </a:solidFill>
              </a:rPr>
              <a:t>100</a:t>
            </a:r>
            <a:r>
              <a:rPr lang="en-US">
                <a:solidFill>
                  <a:schemeClr val="tx1"/>
                </a:solidFill>
              </a:rPr>
              <a:t>% of the country.</a:t>
            </a:r>
          </a:p>
        </p:txBody>
      </p:sp>
      <p:sp>
        <p:nvSpPr>
          <p:cNvPr id="4" name="Slide Number Placeholder 3">
            <a:extLst>
              <a:ext uri="{FF2B5EF4-FFF2-40B4-BE49-F238E27FC236}">
                <a16:creationId xmlns:a16="http://schemas.microsoft.com/office/drawing/2014/main" id="{8AA90DC5-E116-453A-BD2D-3D725B04F5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Tree>
    <p:extLst>
      <p:ext uri="{BB962C8B-B14F-4D97-AF65-F5344CB8AC3E}">
        <p14:creationId xmlns:p14="http://schemas.microsoft.com/office/powerpoint/2010/main" val="1892736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3E49A9-DAF9-9CDC-42AC-AA05C83AC1E9}"/>
              </a:ext>
            </a:extLst>
          </p:cNvPr>
          <p:cNvSpPr txBox="1"/>
          <p:nvPr/>
        </p:nvSpPr>
        <p:spPr>
          <a:xfrm>
            <a:off x="212560" y="2359959"/>
            <a:ext cx="5031793" cy="1445559"/>
          </a:xfrm>
          <a:prstGeom prst="rect">
            <a:avLst/>
          </a:prstGeom>
          <a:solidFill>
            <a:schemeClr val="accent1">
              <a:lumMod val="40000"/>
              <a:lumOff val="60000"/>
            </a:schemeClr>
          </a:solidFill>
        </p:spPr>
        <p:txBody>
          <a:bodyPr wrap="square" rtlCol="0">
            <a:spAutoFit/>
          </a:bodyPr>
          <a:lstStyle/>
          <a:p>
            <a:endParaRPr lang="en-US"/>
          </a:p>
        </p:txBody>
      </p:sp>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
        <p:nvSpPr>
          <p:cNvPr id="4" name="TextBox 3">
            <a:extLst>
              <a:ext uri="{FF2B5EF4-FFF2-40B4-BE49-F238E27FC236}">
                <a16:creationId xmlns:a16="http://schemas.microsoft.com/office/drawing/2014/main" id="{40AE0483-1065-3815-2B91-FD6FF2F96A5E}"/>
              </a:ext>
            </a:extLst>
          </p:cNvPr>
          <p:cNvSpPr txBox="1"/>
          <p:nvPr/>
        </p:nvSpPr>
        <p:spPr>
          <a:xfrm>
            <a:off x="149462" y="887878"/>
            <a:ext cx="8357347" cy="338554"/>
          </a:xfrm>
          <a:prstGeom prst="rect">
            <a:avLst/>
          </a:prstGeom>
          <a:noFill/>
        </p:spPr>
        <p:txBody>
          <a:bodyPr wrap="square" rtlCol="0">
            <a:spAutoFit/>
          </a:bodyPr>
          <a:lstStyle/>
          <a:p>
            <a:r>
              <a:rPr lang="en-US" sz="1600" b="1">
                <a:solidFill>
                  <a:srgbClr val="00B050"/>
                </a:solidFill>
              </a:rPr>
              <a:t>What is asthma?</a:t>
            </a:r>
          </a:p>
        </p:txBody>
      </p:sp>
      <p:sp>
        <p:nvSpPr>
          <p:cNvPr id="6" name="TextBox 5">
            <a:extLst>
              <a:ext uri="{FF2B5EF4-FFF2-40B4-BE49-F238E27FC236}">
                <a16:creationId xmlns:a16="http://schemas.microsoft.com/office/drawing/2014/main" id="{09BA5364-B0EF-B9F6-1654-06144EB9DE04}"/>
              </a:ext>
            </a:extLst>
          </p:cNvPr>
          <p:cNvSpPr txBox="1"/>
          <p:nvPr/>
        </p:nvSpPr>
        <p:spPr>
          <a:xfrm>
            <a:off x="212561" y="1273358"/>
            <a:ext cx="6356327" cy="307777"/>
          </a:xfrm>
          <a:prstGeom prst="rect">
            <a:avLst/>
          </a:prstGeom>
          <a:noFill/>
        </p:spPr>
        <p:txBody>
          <a:bodyPr wrap="square">
            <a:spAutoFit/>
          </a:bodyPr>
          <a:lstStyle/>
          <a:p>
            <a:r>
              <a:rPr lang="en-US" b="1">
                <a:solidFill>
                  <a:srgbClr val="00B050"/>
                </a:solidFill>
              </a:rPr>
              <a:t>Asthma </a:t>
            </a:r>
            <a:r>
              <a:rPr lang="en-US">
                <a:solidFill>
                  <a:schemeClr val="tx1"/>
                </a:solidFill>
              </a:rPr>
              <a:t>is a d</a:t>
            </a:r>
            <a:r>
              <a:rPr lang="en-US"/>
              <a:t>isease characterized by inflammation of the respiratory airways.</a:t>
            </a:r>
          </a:p>
        </p:txBody>
      </p:sp>
      <p:sp>
        <p:nvSpPr>
          <p:cNvPr id="9" name="TextBox 8">
            <a:extLst>
              <a:ext uri="{FF2B5EF4-FFF2-40B4-BE49-F238E27FC236}">
                <a16:creationId xmlns:a16="http://schemas.microsoft.com/office/drawing/2014/main" id="{B2723BA6-D7EF-9F44-DFD8-EF53696C8ACE}"/>
              </a:ext>
            </a:extLst>
          </p:cNvPr>
          <p:cNvSpPr txBox="1"/>
          <p:nvPr/>
        </p:nvSpPr>
        <p:spPr>
          <a:xfrm>
            <a:off x="212561" y="1581135"/>
            <a:ext cx="5459505" cy="307777"/>
          </a:xfrm>
          <a:prstGeom prst="rect">
            <a:avLst/>
          </a:prstGeom>
          <a:noFill/>
        </p:spPr>
        <p:txBody>
          <a:bodyPr wrap="square">
            <a:spAutoFit/>
          </a:bodyPr>
          <a:lstStyle/>
          <a:p>
            <a:r>
              <a:rPr lang="en-US"/>
              <a:t>Symptoms include wheezing, cough, chest tightness.</a:t>
            </a:r>
          </a:p>
        </p:txBody>
      </p:sp>
      <p:sp>
        <p:nvSpPr>
          <p:cNvPr id="10" name="TextBox 9">
            <a:extLst>
              <a:ext uri="{FF2B5EF4-FFF2-40B4-BE49-F238E27FC236}">
                <a16:creationId xmlns:a16="http://schemas.microsoft.com/office/drawing/2014/main" id="{D04BA84B-FD52-8062-9D8F-1A0BB448D3DC}"/>
              </a:ext>
            </a:extLst>
          </p:cNvPr>
          <p:cNvSpPr txBox="1"/>
          <p:nvPr/>
        </p:nvSpPr>
        <p:spPr>
          <a:xfrm>
            <a:off x="212560" y="1887066"/>
            <a:ext cx="5459505" cy="307777"/>
          </a:xfrm>
          <a:prstGeom prst="rect">
            <a:avLst/>
          </a:prstGeom>
          <a:noFill/>
        </p:spPr>
        <p:txBody>
          <a:bodyPr wrap="square">
            <a:spAutoFit/>
          </a:bodyPr>
          <a:lstStyle/>
          <a:p>
            <a:r>
              <a:rPr lang="en-US"/>
              <a:t>Untreated it can lead to death.</a:t>
            </a:r>
          </a:p>
        </p:txBody>
      </p:sp>
      <p:pic>
        <p:nvPicPr>
          <p:cNvPr id="14" name="Picture 13">
            <a:extLst>
              <a:ext uri="{FF2B5EF4-FFF2-40B4-BE49-F238E27FC236}">
                <a16:creationId xmlns:a16="http://schemas.microsoft.com/office/drawing/2014/main" id="{F3967928-3F32-EAA0-25D4-97242F79D1B9}"/>
              </a:ext>
            </a:extLst>
          </p:cNvPr>
          <p:cNvPicPr>
            <a:picLocks noChangeAspect="1"/>
          </p:cNvPicPr>
          <p:nvPr/>
        </p:nvPicPr>
        <p:blipFill>
          <a:blip r:embed="rId2"/>
          <a:stretch>
            <a:fillRect/>
          </a:stretch>
        </p:blipFill>
        <p:spPr>
          <a:xfrm>
            <a:off x="6101544" y="1577117"/>
            <a:ext cx="3003931" cy="2678505"/>
          </a:xfrm>
          <a:prstGeom prst="rect">
            <a:avLst/>
          </a:prstGeom>
        </p:spPr>
      </p:pic>
      <p:sp>
        <p:nvSpPr>
          <p:cNvPr id="19" name="TextBox 18">
            <a:extLst>
              <a:ext uri="{FF2B5EF4-FFF2-40B4-BE49-F238E27FC236}">
                <a16:creationId xmlns:a16="http://schemas.microsoft.com/office/drawing/2014/main" id="{4E3F96AA-CBA5-BCD7-9B90-93DEA3D5585B}"/>
              </a:ext>
            </a:extLst>
          </p:cNvPr>
          <p:cNvSpPr txBox="1"/>
          <p:nvPr/>
        </p:nvSpPr>
        <p:spPr>
          <a:xfrm>
            <a:off x="85587" y="3747493"/>
            <a:ext cx="5736989" cy="523220"/>
          </a:xfrm>
          <a:prstGeom prst="rect">
            <a:avLst/>
          </a:prstGeom>
          <a:noFill/>
        </p:spPr>
        <p:txBody>
          <a:bodyPr wrap="square">
            <a:spAutoFit/>
          </a:bodyPr>
          <a:lstStyle/>
          <a:p>
            <a:r>
              <a:rPr lang="en-US"/>
              <a:t>Affects all ages and genders: but can we observe </a:t>
            </a:r>
            <a:r>
              <a:rPr lang="en-US" b="1">
                <a:solidFill>
                  <a:schemeClr val="accent1">
                    <a:lumMod val="75000"/>
                  </a:schemeClr>
                </a:solidFill>
              </a:rPr>
              <a:t>health inequities </a:t>
            </a:r>
            <a:r>
              <a:rPr lang="en-US"/>
              <a:t>by looking at data of asthma rates attributed to asthma? Let’s find out!</a:t>
            </a:r>
          </a:p>
        </p:txBody>
      </p:sp>
      <p:sp>
        <p:nvSpPr>
          <p:cNvPr id="20" name="TextBox 19">
            <a:extLst>
              <a:ext uri="{FF2B5EF4-FFF2-40B4-BE49-F238E27FC236}">
                <a16:creationId xmlns:a16="http://schemas.microsoft.com/office/drawing/2014/main" id="{1C754689-7B00-1DEA-3ABD-A67BBEEAFF1F}"/>
              </a:ext>
            </a:extLst>
          </p:cNvPr>
          <p:cNvSpPr txBox="1"/>
          <p:nvPr/>
        </p:nvSpPr>
        <p:spPr>
          <a:xfrm>
            <a:off x="212560" y="2289946"/>
            <a:ext cx="4908176" cy="307777"/>
          </a:xfrm>
          <a:prstGeom prst="rect">
            <a:avLst/>
          </a:prstGeom>
          <a:noFill/>
        </p:spPr>
        <p:txBody>
          <a:bodyPr wrap="square" rtlCol="0">
            <a:spAutoFit/>
          </a:bodyPr>
          <a:lstStyle/>
          <a:p>
            <a:r>
              <a:rPr lang="en-US" b="1"/>
              <a:t>Triggers for asthma include</a:t>
            </a:r>
          </a:p>
        </p:txBody>
      </p:sp>
      <p:sp>
        <p:nvSpPr>
          <p:cNvPr id="21" name="TextBox 20">
            <a:extLst>
              <a:ext uri="{FF2B5EF4-FFF2-40B4-BE49-F238E27FC236}">
                <a16:creationId xmlns:a16="http://schemas.microsoft.com/office/drawing/2014/main" id="{3B6FC5BC-8314-CF17-6698-5AB9AA2CDC83}"/>
              </a:ext>
            </a:extLst>
          </p:cNvPr>
          <p:cNvSpPr txBox="1"/>
          <p:nvPr/>
        </p:nvSpPr>
        <p:spPr>
          <a:xfrm>
            <a:off x="212561" y="2576085"/>
            <a:ext cx="2382722" cy="1169551"/>
          </a:xfrm>
          <a:prstGeom prst="rect">
            <a:avLst/>
          </a:prstGeom>
          <a:noFill/>
        </p:spPr>
        <p:txBody>
          <a:bodyPr wrap="square" rtlCol="0">
            <a:spAutoFit/>
          </a:bodyPr>
          <a:lstStyle/>
          <a:p>
            <a:pPr marL="285750" indent="-285750">
              <a:buFont typeface="Wingdings" panose="05000000000000000000" pitchFamily="2" charset="2"/>
              <a:buChar char="ü"/>
            </a:pPr>
            <a:r>
              <a:rPr lang="en-US"/>
              <a:t>Infections (cold, flu)</a:t>
            </a:r>
          </a:p>
          <a:p>
            <a:pPr marL="285750" indent="-285750">
              <a:buFont typeface="Wingdings" panose="05000000000000000000" pitchFamily="2" charset="2"/>
              <a:buChar char="ü"/>
            </a:pPr>
            <a:r>
              <a:rPr lang="en-US"/>
              <a:t>Allergies</a:t>
            </a:r>
          </a:p>
          <a:p>
            <a:pPr marL="285750" indent="-285750">
              <a:buFont typeface="Wingdings" panose="05000000000000000000" pitchFamily="2" charset="2"/>
              <a:buChar char="ü"/>
            </a:pPr>
            <a:r>
              <a:rPr lang="en-US"/>
              <a:t>Smoke, fumes, pollution</a:t>
            </a:r>
          </a:p>
          <a:p>
            <a:pPr marL="285750" indent="-285750">
              <a:buFont typeface="Wingdings" panose="05000000000000000000" pitchFamily="2" charset="2"/>
              <a:buChar char="ü"/>
            </a:pPr>
            <a:r>
              <a:rPr lang="en-US"/>
              <a:t>Exercise, particularly when air quality is poor</a:t>
            </a:r>
          </a:p>
        </p:txBody>
      </p:sp>
      <p:sp>
        <p:nvSpPr>
          <p:cNvPr id="22" name="TextBox 21">
            <a:extLst>
              <a:ext uri="{FF2B5EF4-FFF2-40B4-BE49-F238E27FC236}">
                <a16:creationId xmlns:a16="http://schemas.microsoft.com/office/drawing/2014/main" id="{1D18DDCE-F8BF-A9FF-AD69-3B809F60953B}"/>
              </a:ext>
            </a:extLst>
          </p:cNvPr>
          <p:cNvSpPr txBox="1"/>
          <p:nvPr/>
        </p:nvSpPr>
        <p:spPr>
          <a:xfrm>
            <a:off x="2704396" y="2555538"/>
            <a:ext cx="2967669" cy="954107"/>
          </a:xfrm>
          <a:prstGeom prst="rect">
            <a:avLst/>
          </a:prstGeom>
          <a:noFill/>
        </p:spPr>
        <p:txBody>
          <a:bodyPr wrap="square" rtlCol="0">
            <a:spAutoFit/>
          </a:bodyPr>
          <a:lstStyle/>
          <a:p>
            <a:pPr marL="285750" indent="-285750">
              <a:buFont typeface="Wingdings" panose="05000000000000000000" pitchFamily="2" charset="2"/>
              <a:buChar char="ü"/>
            </a:pPr>
            <a:r>
              <a:rPr lang="en-US"/>
              <a:t>Certain medications</a:t>
            </a:r>
          </a:p>
          <a:p>
            <a:pPr marL="285750" indent="-285750">
              <a:buFont typeface="Wingdings" panose="05000000000000000000" pitchFamily="2" charset="2"/>
              <a:buChar char="ü"/>
            </a:pPr>
            <a:r>
              <a:rPr lang="en-US"/>
              <a:t>Emotions, including stress</a:t>
            </a:r>
          </a:p>
          <a:p>
            <a:pPr marL="285750" indent="-285750">
              <a:buFont typeface="Wingdings" panose="05000000000000000000" pitchFamily="2" charset="2"/>
              <a:buChar char="ü"/>
            </a:pPr>
            <a:r>
              <a:rPr lang="en-US"/>
              <a:t>Weather</a:t>
            </a:r>
          </a:p>
          <a:p>
            <a:pPr marL="285750" indent="-285750">
              <a:buFont typeface="Wingdings" panose="05000000000000000000" pitchFamily="2" charset="2"/>
              <a:buChar char="ü"/>
            </a:pPr>
            <a:r>
              <a:rPr lang="en-US"/>
              <a:t>Mold/damp conditions</a:t>
            </a:r>
          </a:p>
        </p:txBody>
      </p:sp>
    </p:spTree>
    <p:extLst>
      <p:ext uri="{BB962C8B-B14F-4D97-AF65-F5344CB8AC3E}">
        <p14:creationId xmlns:p14="http://schemas.microsoft.com/office/powerpoint/2010/main" val="18780702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9E1C-DF37-4A40-ABD6-3C72DA4684D2}"/>
              </a:ext>
            </a:extLst>
          </p:cNvPr>
          <p:cNvSpPr>
            <a:spLocks noGrp="1"/>
          </p:cNvSpPr>
          <p:nvPr>
            <p:ph type="ctrTitle"/>
          </p:nvPr>
        </p:nvSpPr>
        <p:spPr/>
        <p:txBody>
          <a:bodyPr/>
          <a:lstStyle/>
          <a:p>
            <a:r>
              <a:rPr lang="en-US"/>
              <a:t>Step 3:</a:t>
            </a:r>
          </a:p>
        </p:txBody>
      </p:sp>
      <p:sp>
        <p:nvSpPr>
          <p:cNvPr id="3" name="Subtitle 2">
            <a:extLst>
              <a:ext uri="{FF2B5EF4-FFF2-40B4-BE49-F238E27FC236}">
                <a16:creationId xmlns:a16="http://schemas.microsoft.com/office/drawing/2014/main" id="{43398DD4-9D92-44EC-AA92-B70E049D208E}"/>
              </a:ext>
            </a:extLst>
          </p:cNvPr>
          <p:cNvSpPr>
            <a:spLocks noGrp="1"/>
          </p:cNvSpPr>
          <p:nvPr>
            <p:ph type="subTitle" idx="1"/>
          </p:nvPr>
        </p:nvSpPr>
        <p:spPr/>
        <p:txBody>
          <a:bodyPr/>
          <a:lstStyle/>
          <a:p>
            <a:r>
              <a:rPr lang="en-US"/>
              <a:t>Explore the data (in Excel)</a:t>
            </a:r>
          </a:p>
        </p:txBody>
      </p:sp>
      <p:sp>
        <p:nvSpPr>
          <p:cNvPr id="4" name="Slide Number Placeholder 3">
            <a:extLst>
              <a:ext uri="{FF2B5EF4-FFF2-40B4-BE49-F238E27FC236}">
                <a16:creationId xmlns:a16="http://schemas.microsoft.com/office/drawing/2014/main" id="{B5CA054A-499F-4375-A0B2-E67B8DADCA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
        <p:nvSpPr>
          <p:cNvPr id="5" name="Google Shape;487;p16">
            <a:extLst>
              <a:ext uri="{FF2B5EF4-FFF2-40B4-BE49-F238E27FC236}">
                <a16:creationId xmlns:a16="http://schemas.microsoft.com/office/drawing/2014/main" id="{D3ECEE71-72A9-4211-9D21-3ECAA7FA4A1B}"/>
              </a:ext>
            </a:extLst>
          </p:cNvPr>
          <p:cNvSpPr txBox="1"/>
          <p:nvPr/>
        </p:nvSpPr>
        <p:spPr>
          <a:xfrm>
            <a:off x="7416725" y="3661925"/>
            <a:ext cx="1760400" cy="1204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2000" b="1">
                <a:solidFill>
                  <a:schemeClr val="accent2"/>
                </a:solidFill>
                <a:latin typeface="Oswald"/>
                <a:sym typeface="Oswald"/>
              </a:rPr>
              <a:t>3</a:t>
            </a:r>
            <a:endParaRPr sz="12000">
              <a:solidFill>
                <a:schemeClr val="accent2"/>
              </a:solidFill>
            </a:endParaRPr>
          </a:p>
        </p:txBody>
      </p:sp>
    </p:spTree>
    <p:extLst>
      <p:ext uri="{BB962C8B-B14F-4D97-AF65-F5344CB8AC3E}">
        <p14:creationId xmlns:p14="http://schemas.microsoft.com/office/powerpoint/2010/main" val="19569350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109690"/>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598394" y="1082488"/>
            <a:ext cx="6824382" cy="1384995"/>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q"/>
            </a:pPr>
            <a:r>
              <a:rPr lang="en-US" err="1"/>
              <a:t>Subsetting</a:t>
            </a:r>
            <a:r>
              <a:rPr lang="en-US"/>
              <a:t> big datasets</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Ranking in the EJI</a:t>
            </a:r>
          </a:p>
          <a:p>
            <a:endParaRPr lang="en-US"/>
          </a:p>
          <a:p>
            <a:pPr marL="285750" indent="-285750">
              <a:buFont typeface="Wingdings" panose="05000000000000000000" pitchFamily="2" charset="2"/>
              <a:buChar char="q"/>
            </a:pPr>
            <a:endParaRPr lang="en-US"/>
          </a:p>
          <a:p>
            <a:endParaRPr lang="en-US"/>
          </a:p>
        </p:txBody>
      </p:sp>
    </p:spTree>
    <p:extLst>
      <p:ext uri="{BB962C8B-B14F-4D97-AF65-F5344CB8AC3E}">
        <p14:creationId xmlns:p14="http://schemas.microsoft.com/office/powerpoint/2010/main" val="36176775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C277B-DD40-4401-93C8-BAC4641A7CC4}"/>
              </a:ext>
            </a:extLst>
          </p:cNvPr>
          <p:cNvSpPr>
            <a:spLocks noGrp="1"/>
          </p:cNvSpPr>
          <p:nvPr>
            <p:ph type="title"/>
          </p:nvPr>
        </p:nvSpPr>
        <p:spPr/>
        <p:txBody>
          <a:bodyPr/>
          <a:lstStyle/>
          <a:p>
            <a:r>
              <a:rPr lang="en-US"/>
              <a:t>Project Groups</a:t>
            </a:r>
          </a:p>
        </p:txBody>
      </p:sp>
      <p:sp>
        <p:nvSpPr>
          <p:cNvPr id="3" name="Text Placeholder 2">
            <a:extLst>
              <a:ext uri="{FF2B5EF4-FFF2-40B4-BE49-F238E27FC236}">
                <a16:creationId xmlns:a16="http://schemas.microsoft.com/office/drawing/2014/main" id="{27F0E46E-1638-4321-B92E-AFFE489B97C3}"/>
              </a:ext>
            </a:extLst>
          </p:cNvPr>
          <p:cNvSpPr>
            <a:spLocks noGrp="1"/>
          </p:cNvSpPr>
          <p:nvPr>
            <p:ph type="body" idx="1"/>
          </p:nvPr>
        </p:nvSpPr>
        <p:spPr>
          <a:xfrm>
            <a:off x="742949" y="1540175"/>
            <a:ext cx="7813825" cy="1922100"/>
          </a:xfrm>
        </p:spPr>
        <p:txBody>
          <a:bodyPr numCol="2"/>
          <a:lstStyle/>
          <a:p>
            <a:r>
              <a:rPr lang="en-US"/>
              <a:t>Group 1: </a:t>
            </a:r>
          </a:p>
          <a:p>
            <a:r>
              <a:rPr lang="en-US"/>
              <a:t>Group 2: </a:t>
            </a:r>
          </a:p>
          <a:p>
            <a:r>
              <a:rPr lang="en-US"/>
              <a:t>Group 3:</a:t>
            </a:r>
          </a:p>
          <a:p>
            <a:r>
              <a:rPr lang="en-US"/>
              <a:t>Group 4: </a:t>
            </a:r>
          </a:p>
          <a:p>
            <a:pPr marL="101600" indent="0">
              <a:buNone/>
            </a:pPr>
            <a:endParaRPr lang="en-US"/>
          </a:p>
          <a:p>
            <a:r>
              <a:rPr lang="en-US"/>
              <a:t>Group 5: </a:t>
            </a:r>
          </a:p>
          <a:p>
            <a:r>
              <a:rPr lang="en-US"/>
              <a:t>Group 6: </a:t>
            </a:r>
          </a:p>
          <a:p>
            <a:r>
              <a:rPr lang="en-US"/>
              <a:t>Group 7: </a:t>
            </a:r>
          </a:p>
          <a:p>
            <a:r>
              <a:rPr lang="en-US"/>
              <a:t>Group 8:</a:t>
            </a:r>
          </a:p>
        </p:txBody>
      </p:sp>
      <p:sp>
        <p:nvSpPr>
          <p:cNvPr id="4" name="Slide Number Placeholder 3">
            <a:extLst>
              <a:ext uri="{FF2B5EF4-FFF2-40B4-BE49-F238E27FC236}">
                <a16:creationId xmlns:a16="http://schemas.microsoft.com/office/drawing/2014/main" id="{C1D1B123-B297-4DCC-87D0-8B83C8AE37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spTree>
    <p:extLst>
      <p:ext uri="{BB962C8B-B14F-4D97-AF65-F5344CB8AC3E}">
        <p14:creationId xmlns:p14="http://schemas.microsoft.com/office/powerpoint/2010/main" val="4090281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A0B94-09D4-4D1A-A1B2-9564A22DAC7E}"/>
              </a:ext>
            </a:extLst>
          </p:cNvPr>
          <p:cNvSpPr>
            <a:spLocks noGrp="1"/>
          </p:cNvSpPr>
          <p:nvPr>
            <p:ph type="title"/>
          </p:nvPr>
        </p:nvSpPr>
        <p:spPr/>
        <p:txBody>
          <a:bodyPr/>
          <a:lstStyle/>
          <a:p>
            <a:r>
              <a:rPr lang="en-US"/>
              <a:t>Discuss as a class</a:t>
            </a:r>
          </a:p>
        </p:txBody>
      </p:sp>
      <p:sp>
        <p:nvSpPr>
          <p:cNvPr id="3" name="Text Placeholder 2">
            <a:extLst>
              <a:ext uri="{FF2B5EF4-FFF2-40B4-BE49-F238E27FC236}">
                <a16:creationId xmlns:a16="http://schemas.microsoft.com/office/drawing/2014/main" id="{36E9455E-7647-4AF9-AEF0-D8DB746FCEDB}"/>
              </a:ext>
            </a:extLst>
          </p:cNvPr>
          <p:cNvSpPr>
            <a:spLocks noGrp="1"/>
          </p:cNvSpPr>
          <p:nvPr>
            <p:ph type="body" idx="1"/>
          </p:nvPr>
        </p:nvSpPr>
        <p:spPr/>
        <p:txBody>
          <a:bodyPr/>
          <a:lstStyle/>
          <a:p>
            <a:r>
              <a:rPr lang="en-US"/>
              <a:t>Which indicators or indices of the EJI do you think are most important?</a:t>
            </a:r>
          </a:p>
          <a:p>
            <a:r>
              <a:rPr lang="en-US"/>
              <a:t>Which ones do you think can be improved through a community garden?</a:t>
            </a:r>
          </a:p>
          <a:p>
            <a:pPr marL="101600" indent="0">
              <a:buNone/>
            </a:pPr>
            <a:br>
              <a:rPr lang="en-US" sz="600">
                <a:solidFill>
                  <a:schemeClr val="accent4">
                    <a:lumMod val="75000"/>
                  </a:schemeClr>
                </a:solidFill>
              </a:rPr>
            </a:br>
            <a:r>
              <a:rPr lang="en-US">
                <a:solidFill>
                  <a:schemeClr val="accent4">
                    <a:lumMod val="75000"/>
                  </a:schemeClr>
                </a:solidFill>
              </a:rPr>
              <a:t>Reminders:</a:t>
            </a:r>
          </a:p>
          <a:p>
            <a:pPr lvl="1">
              <a:buFont typeface="Courier New" panose="02070309020205020404" pitchFamily="49" charset="0"/>
              <a:buChar char="o"/>
            </a:pPr>
            <a:r>
              <a:rPr lang="en-US" b="1">
                <a:solidFill>
                  <a:schemeClr val="accent3">
                    <a:lumMod val="75000"/>
                  </a:schemeClr>
                </a:solidFill>
              </a:rPr>
              <a:t>An indicator </a:t>
            </a:r>
            <a:r>
              <a:rPr lang="en-US">
                <a:solidFill>
                  <a:schemeClr val="tx1"/>
                </a:solidFill>
              </a:rPr>
              <a:t>is something that can be counted or measured</a:t>
            </a:r>
          </a:p>
          <a:p>
            <a:pPr lvl="1">
              <a:buFont typeface="Courier New" panose="02070309020205020404" pitchFamily="49" charset="0"/>
              <a:buChar char="o"/>
            </a:pPr>
            <a:r>
              <a:rPr lang="en-US" b="1">
                <a:solidFill>
                  <a:schemeClr val="accent3">
                    <a:lumMod val="75000"/>
                  </a:schemeClr>
                </a:solidFill>
              </a:rPr>
              <a:t>An index </a:t>
            </a:r>
            <a:r>
              <a:rPr lang="en-US">
                <a:solidFill>
                  <a:schemeClr val="tx1"/>
                </a:solidFill>
              </a:rPr>
              <a:t>is a combination of indicators represented by a single, new number</a:t>
            </a:r>
            <a:endParaRPr lang="en-US"/>
          </a:p>
          <a:p>
            <a:endParaRPr lang="en-US"/>
          </a:p>
        </p:txBody>
      </p:sp>
      <p:sp>
        <p:nvSpPr>
          <p:cNvPr id="4" name="Slide Number Placeholder 3">
            <a:extLst>
              <a:ext uri="{FF2B5EF4-FFF2-40B4-BE49-F238E27FC236}">
                <a16:creationId xmlns:a16="http://schemas.microsoft.com/office/drawing/2014/main" id="{C3A2FCE4-1995-4C5A-96C5-281739BAD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33313593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77C99-884B-7C14-E452-72F30217BBBF}"/>
              </a:ext>
            </a:extLst>
          </p:cNvPr>
          <p:cNvSpPr>
            <a:spLocks noGrp="1"/>
          </p:cNvSpPr>
          <p:nvPr>
            <p:ph type="title"/>
          </p:nvPr>
        </p:nvSpPr>
        <p:spPr>
          <a:xfrm>
            <a:off x="1047750" y="125284"/>
            <a:ext cx="6996600" cy="671509"/>
          </a:xfrm>
        </p:spPr>
        <p:txBody>
          <a:bodyPr/>
          <a:lstStyle/>
          <a:p>
            <a:r>
              <a:rPr lang="en-US"/>
              <a:t>Benefits of a Community Garden</a:t>
            </a:r>
          </a:p>
        </p:txBody>
      </p:sp>
      <p:sp>
        <p:nvSpPr>
          <p:cNvPr id="5" name="Slide Number Placeholder 4">
            <a:extLst>
              <a:ext uri="{FF2B5EF4-FFF2-40B4-BE49-F238E27FC236}">
                <a16:creationId xmlns:a16="http://schemas.microsoft.com/office/drawing/2014/main" id="{C3B1A172-01C4-2BF0-809F-A6C469F589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
        <p:nvSpPr>
          <p:cNvPr id="12" name="Rectangle 11">
            <a:extLst>
              <a:ext uri="{FF2B5EF4-FFF2-40B4-BE49-F238E27FC236}">
                <a16:creationId xmlns:a16="http://schemas.microsoft.com/office/drawing/2014/main" id="{985FC2F0-2FF0-4417-B2D7-B5E7815C47E4}"/>
              </a:ext>
            </a:extLst>
          </p:cNvPr>
          <p:cNvSpPr/>
          <p:nvPr/>
        </p:nvSpPr>
        <p:spPr>
          <a:xfrm>
            <a:off x="336923" y="2091003"/>
            <a:ext cx="968189" cy="902457"/>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D3CE36A-5347-444B-A569-EC58B490AA87}"/>
              </a:ext>
            </a:extLst>
          </p:cNvPr>
          <p:cNvSpPr txBox="1"/>
          <p:nvPr/>
        </p:nvSpPr>
        <p:spPr>
          <a:xfrm>
            <a:off x="1588444" y="994948"/>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Get to know your neighbors</a:t>
            </a:r>
          </a:p>
          <a:p>
            <a:pPr marL="285750" indent="-285750">
              <a:buFont typeface="Arial" panose="020B0604020202020204" pitchFamily="34" charset="0"/>
              <a:buChar char="•"/>
            </a:pPr>
            <a:r>
              <a:rPr lang="en-US"/>
              <a:t>Low-cost/free food</a:t>
            </a:r>
          </a:p>
          <a:p>
            <a:endParaRPr lang="en-US"/>
          </a:p>
          <a:p>
            <a:pPr marL="285750" indent="-285750">
              <a:buFont typeface="Arial" panose="020B0604020202020204" pitchFamily="34" charset="0"/>
              <a:buChar char="•"/>
            </a:pPr>
            <a:r>
              <a:rPr lang="en-US"/>
              <a:t>Learn new skills</a:t>
            </a:r>
          </a:p>
          <a:p>
            <a:pPr marL="285750" indent="-285750">
              <a:buFont typeface="Arial" panose="020B0604020202020204" pitchFamily="34" charset="0"/>
              <a:buChar char="•"/>
            </a:pPr>
            <a:r>
              <a:rPr lang="en-US"/>
              <a:t>Decrease vacant lots and empty buildings</a:t>
            </a:r>
          </a:p>
          <a:p>
            <a:pPr marL="285750" indent="-285750">
              <a:buFont typeface="Arial" panose="020B0604020202020204" pitchFamily="34" charset="0"/>
              <a:buChar char="•"/>
            </a:pPr>
            <a:endParaRPr lang="en-US"/>
          </a:p>
        </p:txBody>
      </p:sp>
      <p:sp>
        <p:nvSpPr>
          <p:cNvPr id="14" name="Rectangle 13">
            <a:extLst>
              <a:ext uri="{FF2B5EF4-FFF2-40B4-BE49-F238E27FC236}">
                <a16:creationId xmlns:a16="http://schemas.microsoft.com/office/drawing/2014/main" id="{25EDBAD6-CAD2-492D-9E31-EB6E75176176}"/>
              </a:ext>
            </a:extLst>
          </p:cNvPr>
          <p:cNvSpPr/>
          <p:nvPr/>
        </p:nvSpPr>
        <p:spPr>
          <a:xfrm>
            <a:off x="336923" y="3135408"/>
            <a:ext cx="968189" cy="902457"/>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A827FC9-2A47-4D7C-B2EF-8404FDCCCF09}"/>
              </a:ext>
            </a:extLst>
          </p:cNvPr>
          <p:cNvSpPr/>
          <p:nvPr/>
        </p:nvSpPr>
        <p:spPr>
          <a:xfrm>
            <a:off x="336922" y="982232"/>
            <a:ext cx="968189" cy="902457"/>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DD3F3BF-A2AA-442D-99F8-2BA344E25BD3}"/>
              </a:ext>
            </a:extLst>
          </p:cNvPr>
          <p:cNvSpPr txBox="1"/>
          <p:nvPr/>
        </p:nvSpPr>
        <p:spPr>
          <a:xfrm>
            <a:off x="1586575" y="3125074"/>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Physical activity through </a:t>
            </a:r>
            <a:br>
              <a:rPr lang="en-US"/>
            </a:br>
            <a:r>
              <a:rPr lang="en-US"/>
              <a:t>garden work</a:t>
            </a:r>
          </a:p>
          <a:p>
            <a:pPr marL="285750" indent="-285750">
              <a:buFont typeface="Arial" panose="020B0604020202020204" pitchFamily="34" charset="0"/>
              <a:buChar char="•"/>
            </a:pPr>
            <a:r>
              <a:rPr lang="en-US"/>
              <a:t>Access to healthy food</a:t>
            </a:r>
          </a:p>
          <a:p>
            <a:endParaRPr lang="en-US"/>
          </a:p>
          <a:p>
            <a:pPr marL="285750" indent="-285750">
              <a:buFont typeface="Arial" panose="020B0604020202020204" pitchFamily="34" charset="0"/>
              <a:buChar char="•"/>
            </a:pPr>
            <a:r>
              <a:rPr lang="en-US"/>
              <a:t>Green space can improve mental health and relaxation</a:t>
            </a:r>
          </a:p>
        </p:txBody>
      </p:sp>
      <p:sp>
        <p:nvSpPr>
          <p:cNvPr id="19" name="TextBox 18">
            <a:extLst>
              <a:ext uri="{FF2B5EF4-FFF2-40B4-BE49-F238E27FC236}">
                <a16:creationId xmlns:a16="http://schemas.microsoft.com/office/drawing/2014/main" id="{B6C470F0-05B8-4344-8406-2C98B00C8359}"/>
              </a:ext>
            </a:extLst>
          </p:cNvPr>
          <p:cNvSpPr txBox="1"/>
          <p:nvPr/>
        </p:nvSpPr>
        <p:spPr>
          <a:xfrm>
            <a:off x="1588444" y="2091003"/>
            <a:ext cx="6685606" cy="954107"/>
          </a:xfrm>
          <a:prstGeom prst="rect">
            <a:avLst/>
          </a:prstGeom>
          <a:noFill/>
        </p:spPr>
        <p:txBody>
          <a:bodyPr wrap="square" numCol="2" rtlCol="0">
            <a:spAutoFit/>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Improve air and soil quality</a:t>
            </a:r>
          </a:p>
          <a:p>
            <a:pPr marL="285750" indent="-285750">
              <a:buFont typeface="Arial" panose="020B0604020202020204" pitchFamily="34" charset="0"/>
              <a:buChar char="•"/>
            </a:pPr>
            <a:r>
              <a:rPr lang="en-US"/>
              <a:t>Increase biodiversity</a:t>
            </a:r>
          </a:p>
          <a:p>
            <a:endParaRPr lang="en-US"/>
          </a:p>
          <a:p>
            <a:pPr marL="285750" indent="-285750">
              <a:buFont typeface="Arial" panose="020B0604020202020204" pitchFamily="34" charset="0"/>
              <a:buChar char="•"/>
            </a:pPr>
            <a:r>
              <a:rPr lang="en-US"/>
              <a:t>Decrease pollution from food transport</a:t>
            </a:r>
          </a:p>
          <a:p>
            <a:pPr marL="285750" indent="-285750">
              <a:buFont typeface="Arial" panose="020B0604020202020204" pitchFamily="34" charset="0"/>
              <a:buChar char="•"/>
            </a:pPr>
            <a:r>
              <a:rPr lang="en-US"/>
              <a:t>Reduce waste through composting</a:t>
            </a:r>
          </a:p>
        </p:txBody>
      </p:sp>
      <p:sp>
        <p:nvSpPr>
          <p:cNvPr id="20" name="Rectangle 19">
            <a:extLst>
              <a:ext uri="{FF2B5EF4-FFF2-40B4-BE49-F238E27FC236}">
                <a16:creationId xmlns:a16="http://schemas.microsoft.com/office/drawing/2014/main" id="{0A2851BA-628D-49F3-8C29-E2B7729C56F0}"/>
              </a:ext>
            </a:extLst>
          </p:cNvPr>
          <p:cNvSpPr/>
          <p:nvPr/>
        </p:nvSpPr>
        <p:spPr>
          <a:xfrm>
            <a:off x="1588444" y="982232"/>
            <a:ext cx="1677062" cy="307777"/>
          </a:xfrm>
          <a:prstGeom prst="rect">
            <a:avLst/>
          </a:prstGeom>
        </p:spPr>
        <p:txBody>
          <a:bodyPr wrap="none">
            <a:spAutoFit/>
          </a:bodyPr>
          <a:lstStyle/>
          <a:p>
            <a:r>
              <a:rPr lang="en-US" b="1">
                <a:solidFill>
                  <a:srgbClr val="2358AD"/>
                </a:solidFill>
              </a:rPr>
              <a:t>Social/Economic:</a:t>
            </a:r>
          </a:p>
        </p:txBody>
      </p:sp>
      <p:sp>
        <p:nvSpPr>
          <p:cNvPr id="21" name="Rectangle 20">
            <a:extLst>
              <a:ext uri="{FF2B5EF4-FFF2-40B4-BE49-F238E27FC236}">
                <a16:creationId xmlns:a16="http://schemas.microsoft.com/office/drawing/2014/main" id="{1B5C5778-A409-45C1-89D1-2C6ED6870B4C}"/>
              </a:ext>
            </a:extLst>
          </p:cNvPr>
          <p:cNvSpPr/>
          <p:nvPr/>
        </p:nvSpPr>
        <p:spPr>
          <a:xfrm>
            <a:off x="1588444" y="2091003"/>
            <a:ext cx="1487908" cy="307777"/>
          </a:xfrm>
          <a:prstGeom prst="rect">
            <a:avLst/>
          </a:prstGeom>
        </p:spPr>
        <p:txBody>
          <a:bodyPr wrap="none">
            <a:spAutoFit/>
          </a:bodyPr>
          <a:lstStyle/>
          <a:p>
            <a:r>
              <a:rPr lang="en-US" b="1">
                <a:solidFill>
                  <a:srgbClr val="00B050"/>
                </a:solidFill>
              </a:rPr>
              <a:t>Environmental:</a:t>
            </a:r>
          </a:p>
        </p:txBody>
      </p:sp>
      <p:sp>
        <p:nvSpPr>
          <p:cNvPr id="22" name="Rectangle 21">
            <a:extLst>
              <a:ext uri="{FF2B5EF4-FFF2-40B4-BE49-F238E27FC236}">
                <a16:creationId xmlns:a16="http://schemas.microsoft.com/office/drawing/2014/main" id="{D3741697-C029-4239-A5C8-2200037FEE4D}"/>
              </a:ext>
            </a:extLst>
          </p:cNvPr>
          <p:cNvSpPr/>
          <p:nvPr/>
        </p:nvSpPr>
        <p:spPr>
          <a:xfrm>
            <a:off x="1586574" y="3093775"/>
            <a:ext cx="790601" cy="307777"/>
          </a:xfrm>
          <a:prstGeom prst="rect">
            <a:avLst/>
          </a:prstGeom>
        </p:spPr>
        <p:txBody>
          <a:bodyPr wrap="none">
            <a:spAutoFit/>
          </a:bodyPr>
          <a:lstStyle/>
          <a:p>
            <a:r>
              <a:rPr lang="en-US" b="1">
                <a:solidFill>
                  <a:srgbClr val="7030A0"/>
                </a:solidFill>
              </a:rPr>
              <a:t>Health:</a:t>
            </a:r>
          </a:p>
        </p:txBody>
      </p:sp>
      <p:sp>
        <p:nvSpPr>
          <p:cNvPr id="23" name="Rectangle 22">
            <a:extLst>
              <a:ext uri="{FF2B5EF4-FFF2-40B4-BE49-F238E27FC236}">
                <a16:creationId xmlns:a16="http://schemas.microsoft.com/office/drawing/2014/main" id="{542F9AF1-9B3A-44AF-BF6C-60E5ABAF117E}"/>
              </a:ext>
            </a:extLst>
          </p:cNvPr>
          <p:cNvSpPr/>
          <p:nvPr/>
        </p:nvSpPr>
        <p:spPr>
          <a:xfrm>
            <a:off x="4063627" y="4115825"/>
            <a:ext cx="5299547" cy="253916"/>
          </a:xfrm>
          <a:prstGeom prst="rect">
            <a:avLst/>
          </a:prstGeom>
        </p:spPr>
        <p:txBody>
          <a:bodyPr wrap="square">
            <a:spAutoFit/>
          </a:bodyPr>
          <a:lstStyle/>
          <a:p>
            <a:r>
              <a:rPr lang="en-US" sz="1050">
                <a:hlinkClick r:id="rId2"/>
              </a:rPr>
              <a:t>https://www.greenleafcommunities.org/the-many-benefits-of-community-gardens/</a:t>
            </a:r>
            <a:r>
              <a:rPr lang="en-US" sz="1050"/>
              <a:t> </a:t>
            </a:r>
          </a:p>
        </p:txBody>
      </p:sp>
      <p:sp>
        <p:nvSpPr>
          <p:cNvPr id="3" name="Rectangle 2">
            <a:extLst>
              <a:ext uri="{FF2B5EF4-FFF2-40B4-BE49-F238E27FC236}">
                <a16:creationId xmlns:a16="http://schemas.microsoft.com/office/drawing/2014/main" id="{3EE51929-4C79-0736-BEBB-2BA5C084F9AB}"/>
              </a:ext>
            </a:extLst>
          </p:cNvPr>
          <p:cNvSpPr/>
          <p:nvPr/>
        </p:nvSpPr>
        <p:spPr>
          <a:xfrm>
            <a:off x="336922" y="970924"/>
            <a:ext cx="7935257" cy="902457"/>
          </a:xfrm>
          <a:prstGeom prst="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02EE00B-EAAF-A95B-6724-89DC31007240}"/>
              </a:ext>
            </a:extLst>
          </p:cNvPr>
          <p:cNvSpPr/>
          <p:nvPr/>
        </p:nvSpPr>
        <p:spPr>
          <a:xfrm>
            <a:off x="336922" y="2093332"/>
            <a:ext cx="7935258" cy="90245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42FEDCE-FAF1-6544-E819-AB14C53776AF}"/>
              </a:ext>
            </a:extLst>
          </p:cNvPr>
          <p:cNvSpPr/>
          <p:nvPr/>
        </p:nvSpPr>
        <p:spPr>
          <a:xfrm>
            <a:off x="336922" y="3130241"/>
            <a:ext cx="7935259" cy="90245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036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0" grpId="0"/>
      <p:bldP spid="21" grpId="0"/>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2535-F37F-5C63-6186-B8DDFCE5D906}"/>
              </a:ext>
            </a:extLst>
          </p:cNvPr>
          <p:cNvSpPr>
            <a:spLocks noGrp="1"/>
          </p:cNvSpPr>
          <p:nvPr>
            <p:ph type="title"/>
          </p:nvPr>
        </p:nvSpPr>
        <p:spPr>
          <a:xfrm>
            <a:off x="1073700" y="342900"/>
            <a:ext cx="6996600" cy="715800"/>
          </a:xfrm>
        </p:spPr>
        <p:txBody>
          <a:bodyPr/>
          <a:lstStyle/>
          <a:p>
            <a:r>
              <a:rPr lang="en-US"/>
              <a:t>Identify Your Indicators</a:t>
            </a:r>
          </a:p>
        </p:txBody>
      </p:sp>
      <p:sp>
        <p:nvSpPr>
          <p:cNvPr id="5" name="Slide Number Placeholder 4">
            <a:extLst>
              <a:ext uri="{FF2B5EF4-FFF2-40B4-BE49-F238E27FC236}">
                <a16:creationId xmlns:a16="http://schemas.microsoft.com/office/drawing/2014/main" id="{4B43D905-20A3-A71B-DAF0-A0E9FE1EA7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graphicFrame>
        <p:nvGraphicFramePr>
          <p:cNvPr id="6" name="Table 5">
            <a:extLst>
              <a:ext uri="{FF2B5EF4-FFF2-40B4-BE49-F238E27FC236}">
                <a16:creationId xmlns:a16="http://schemas.microsoft.com/office/drawing/2014/main" id="{7802ACB4-7583-F223-88EE-BE0F86ADBF3A}"/>
              </a:ext>
            </a:extLst>
          </p:cNvPr>
          <p:cNvGraphicFramePr>
            <a:graphicFrameLocks noGrp="1"/>
          </p:cNvGraphicFramePr>
          <p:nvPr/>
        </p:nvGraphicFramePr>
        <p:xfrm>
          <a:off x="571500" y="1657350"/>
          <a:ext cx="7829552" cy="2066271"/>
        </p:xfrm>
        <a:graphic>
          <a:graphicData uri="http://schemas.openxmlformats.org/drawingml/2006/table">
            <a:tbl>
              <a:tblPr firstRow="1" bandRow="1">
                <a:tableStyleId>{891A1956-3D7E-41C0-9DF7-105A978C6925}</a:tableStyleId>
              </a:tblPr>
              <a:tblGrid>
                <a:gridCol w="1957388">
                  <a:extLst>
                    <a:ext uri="{9D8B030D-6E8A-4147-A177-3AD203B41FA5}">
                      <a16:colId xmlns:a16="http://schemas.microsoft.com/office/drawing/2014/main" val="3765969934"/>
                    </a:ext>
                  </a:extLst>
                </a:gridCol>
                <a:gridCol w="1957388">
                  <a:extLst>
                    <a:ext uri="{9D8B030D-6E8A-4147-A177-3AD203B41FA5}">
                      <a16:colId xmlns:a16="http://schemas.microsoft.com/office/drawing/2014/main" val="2455970906"/>
                    </a:ext>
                  </a:extLst>
                </a:gridCol>
                <a:gridCol w="1957388">
                  <a:extLst>
                    <a:ext uri="{9D8B030D-6E8A-4147-A177-3AD203B41FA5}">
                      <a16:colId xmlns:a16="http://schemas.microsoft.com/office/drawing/2014/main" val="977392348"/>
                    </a:ext>
                  </a:extLst>
                </a:gridCol>
                <a:gridCol w="1957388">
                  <a:extLst>
                    <a:ext uri="{9D8B030D-6E8A-4147-A177-3AD203B41FA5}">
                      <a16:colId xmlns:a16="http://schemas.microsoft.com/office/drawing/2014/main" val="67976548"/>
                    </a:ext>
                  </a:extLst>
                </a:gridCol>
              </a:tblGrid>
              <a:tr h="534923">
                <a:tc>
                  <a:txBody>
                    <a:bodyPr/>
                    <a:lstStyle/>
                    <a:p>
                      <a:pPr algn="ctr"/>
                      <a:r>
                        <a:rPr lang="en-US"/>
                        <a:t>Indicator/Index Name</a:t>
                      </a:r>
                    </a:p>
                  </a:txBody>
                  <a:tcPr/>
                </a:tc>
                <a:tc>
                  <a:txBody>
                    <a:bodyPr/>
                    <a:lstStyle/>
                    <a:p>
                      <a:pPr algn="ctr"/>
                      <a:r>
                        <a:rPr lang="en-US"/>
                        <a:t>Is it an Indicator or an Index?</a:t>
                      </a:r>
                    </a:p>
                  </a:txBody>
                  <a:tcPr/>
                </a:tc>
                <a:tc>
                  <a:txBody>
                    <a:bodyPr/>
                    <a:lstStyle/>
                    <a:p>
                      <a:pPr lvl="0" algn="ctr">
                        <a:buNone/>
                      </a:pPr>
                      <a:r>
                        <a:rPr lang="en-US" sz="1400" b="0" i="0" u="none" strike="noStrike" noProof="0">
                          <a:solidFill>
                            <a:srgbClr val="000000"/>
                          </a:solidFill>
                          <a:latin typeface="Arial"/>
                        </a:rPr>
                        <a:t>Column Name</a:t>
                      </a:r>
                      <a:endParaRPr lang="en-US"/>
                    </a:p>
                  </a:txBody>
                  <a:tcPr/>
                </a:tc>
                <a:tc>
                  <a:txBody>
                    <a:bodyPr/>
                    <a:lstStyle/>
                    <a:p>
                      <a:pPr lvl="0" algn="ctr">
                        <a:buNone/>
                      </a:pPr>
                      <a:r>
                        <a:rPr lang="en-US"/>
                        <a:t>Definition</a:t>
                      </a:r>
                    </a:p>
                  </a:txBody>
                  <a:tcPr/>
                </a:tc>
                <a:extLst>
                  <a:ext uri="{0D108BD9-81ED-4DB2-BD59-A6C34878D82A}">
                    <a16:rowId xmlns:a16="http://schemas.microsoft.com/office/drawing/2014/main" val="2053146238"/>
                  </a:ext>
                </a:extLst>
              </a:tr>
              <a:tr h="38283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25996391"/>
                  </a:ext>
                </a:extLst>
              </a:tr>
              <a:tr h="38283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063595792"/>
                  </a:ext>
                </a:extLst>
              </a:tr>
              <a:tr h="38283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9250980"/>
                  </a:ext>
                </a:extLst>
              </a:tr>
              <a:tr h="38283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50231553"/>
                  </a:ext>
                </a:extLst>
              </a:tr>
            </a:tbl>
          </a:graphicData>
        </a:graphic>
      </p:graphicFrame>
      <p:sp>
        <p:nvSpPr>
          <p:cNvPr id="7" name="TextBox 6">
            <a:extLst>
              <a:ext uri="{FF2B5EF4-FFF2-40B4-BE49-F238E27FC236}">
                <a16:creationId xmlns:a16="http://schemas.microsoft.com/office/drawing/2014/main" id="{39C8643F-C736-9F65-91E2-558350CEAEBA}"/>
              </a:ext>
            </a:extLst>
          </p:cNvPr>
          <p:cNvSpPr txBox="1"/>
          <p:nvPr/>
        </p:nvSpPr>
        <p:spPr>
          <a:xfrm>
            <a:off x="482566" y="3733424"/>
            <a:ext cx="8331750" cy="523220"/>
          </a:xfrm>
          <a:prstGeom prst="rect">
            <a:avLst/>
          </a:prstGeom>
          <a:noFill/>
        </p:spPr>
        <p:txBody>
          <a:bodyPr wrap="square" rtlCol="0">
            <a:spAutoFit/>
          </a:bodyPr>
          <a:lstStyle/>
          <a:p>
            <a:r>
              <a:rPr lang="en-US"/>
              <a:t>Activity: Simply using a piece of paper, create the table above, and write down 2-4 indicators/indices that your team wants to look at for your project!</a:t>
            </a:r>
          </a:p>
        </p:txBody>
      </p:sp>
      <p:sp>
        <p:nvSpPr>
          <p:cNvPr id="8" name="TextBox 7">
            <a:extLst>
              <a:ext uri="{FF2B5EF4-FFF2-40B4-BE49-F238E27FC236}">
                <a16:creationId xmlns:a16="http://schemas.microsoft.com/office/drawing/2014/main" id="{A82D9885-6B7C-309F-8075-2EDBB61D2F73}"/>
              </a:ext>
            </a:extLst>
          </p:cNvPr>
          <p:cNvSpPr txBox="1"/>
          <p:nvPr/>
        </p:nvSpPr>
        <p:spPr>
          <a:xfrm>
            <a:off x="554691" y="1058700"/>
            <a:ext cx="7829552" cy="523220"/>
          </a:xfrm>
          <a:prstGeom prst="rect">
            <a:avLst/>
          </a:prstGeom>
          <a:noFill/>
        </p:spPr>
        <p:txBody>
          <a:bodyPr wrap="square" rtlCol="0">
            <a:spAutoFit/>
          </a:bodyPr>
          <a:lstStyle/>
          <a:p>
            <a:r>
              <a:rPr lang="en-US" b="1"/>
              <a:t>Step 1: </a:t>
            </a:r>
            <a:r>
              <a:rPr lang="en-US"/>
              <a:t>Identify the indicators or indices that you think would be interesting to look at to make a recommendation on where to put a community garden.</a:t>
            </a:r>
          </a:p>
        </p:txBody>
      </p:sp>
    </p:spTree>
    <p:extLst>
      <p:ext uri="{BB962C8B-B14F-4D97-AF65-F5344CB8AC3E}">
        <p14:creationId xmlns:p14="http://schemas.microsoft.com/office/powerpoint/2010/main" val="229438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FFD09-F6AF-A9D6-BC90-C1375E1A212E}"/>
              </a:ext>
            </a:extLst>
          </p:cNvPr>
          <p:cNvSpPr>
            <a:spLocks noGrp="1"/>
          </p:cNvSpPr>
          <p:nvPr>
            <p:ph type="title"/>
          </p:nvPr>
        </p:nvSpPr>
        <p:spPr>
          <a:xfrm>
            <a:off x="1028700" y="188854"/>
            <a:ext cx="6996600" cy="715800"/>
          </a:xfrm>
        </p:spPr>
        <p:txBody>
          <a:bodyPr/>
          <a:lstStyle/>
          <a:p>
            <a:r>
              <a:rPr lang="en-US"/>
              <a:t>Simplify the EJI!</a:t>
            </a:r>
          </a:p>
        </p:txBody>
      </p:sp>
      <p:sp>
        <p:nvSpPr>
          <p:cNvPr id="5" name="Slide Number Placeholder 4">
            <a:extLst>
              <a:ext uri="{FF2B5EF4-FFF2-40B4-BE49-F238E27FC236}">
                <a16:creationId xmlns:a16="http://schemas.microsoft.com/office/drawing/2014/main" id="{24865DDC-72B0-F465-8BE5-C96BE61C86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sp>
        <p:nvSpPr>
          <p:cNvPr id="6" name="TextBox 5">
            <a:extLst>
              <a:ext uri="{FF2B5EF4-FFF2-40B4-BE49-F238E27FC236}">
                <a16:creationId xmlns:a16="http://schemas.microsoft.com/office/drawing/2014/main" id="{E03D5366-69D7-A015-E003-BC58CF4F29D2}"/>
              </a:ext>
            </a:extLst>
          </p:cNvPr>
          <p:cNvSpPr txBox="1"/>
          <p:nvPr/>
        </p:nvSpPr>
        <p:spPr>
          <a:xfrm>
            <a:off x="228600" y="879277"/>
            <a:ext cx="2686050" cy="307777"/>
          </a:xfrm>
          <a:prstGeom prst="rect">
            <a:avLst/>
          </a:prstGeom>
          <a:noFill/>
        </p:spPr>
        <p:txBody>
          <a:bodyPr wrap="square" rtlCol="0">
            <a:spAutoFit/>
          </a:bodyPr>
          <a:lstStyle/>
          <a:p>
            <a:r>
              <a:rPr lang="en-US"/>
              <a:t>Let’s go from this:</a:t>
            </a:r>
          </a:p>
        </p:txBody>
      </p:sp>
      <p:pic>
        <p:nvPicPr>
          <p:cNvPr id="8" name="Picture 7">
            <a:extLst>
              <a:ext uri="{FF2B5EF4-FFF2-40B4-BE49-F238E27FC236}">
                <a16:creationId xmlns:a16="http://schemas.microsoft.com/office/drawing/2014/main" id="{211B9DA2-6E96-7BCB-8992-8D95C0F8920D}"/>
              </a:ext>
            </a:extLst>
          </p:cNvPr>
          <p:cNvPicPr>
            <a:picLocks noChangeAspect="1"/>
          </p:cNvPicPr>
          <p:nvPr/>
        </p:nvPicPr>
        <p:blipFill>
          <a:blip r:embed="rId2"/>
          <a:stretch>
            <a:fillRect/>
          </a:stretch>
        </p:blipFill>
        <p:spPr>
          <a:xfrm>
            <a:off x="228600" y="1695801"/>
            <a:ext cx="3429000" cy="1856465"/>
          </a:xfrm>
          <a:prstGeom prst="rect">
            <a:avLst/>
          </a:prstGeom>
        </p:spPr>
      </p:pic>
      <p:pic>
        <p:nvPicPr>
          <p:cNvPr id="10" name="Picture 9">
            <a:extLst>
              <a:ext uri="{FF2B5EF4-FFF2-40B4-BE49-F238E27FC236}">
                <a16:creationId xmlns:a16="http://schemas.microsoft.com/office/drawing/2014/main" id="{ACC08478-186A-153E-06FD-2102F711B797}"/>
              </a:ext>
            </a:extLst>
          </p:cNvPr>
          <p:cNvPicPr>
            <a:picLocks noChangeAspect="1"/>
          </p:cNvPicPr>
          <p:nvPr/>
        </p:nvPicPr>
        <p:blipFill>
          <a:blip r:embed="rId3"/>
          <a:stretch>
            <a:fillRect/>
          </a:stretch>
        </p:blipFill>
        <p:spPr>
          <a:xfrm>
            <a:off x="5886450" y="1675630"/>
            <a:ext cx="1875966" cy="2601750"/>
          </a:xfrm>
          <a:prstGeom prst="rect">
            <a:avLst/>
          </a:prstGeom>
        </p:spPr>
      </p:pic>
      <p:sp>
        <p:nvSpPr>
          <p:cNvPr id="11" name="TextBox 10">
            <a:extLst>
              <a:ext uri="{FF2B5EF4-FFF2-40B4-BE49-F238E27FC236}">
                <a16:creationId xmlns:a16="http://schemas.microsoft.com/office/drawing/2014/main" id="{35F73D82-3B9F-C409-69F9-F2C621088282}"/>
              </a:ext>
            </a:extLst>
          </p:cNvPr>
          <p:cNvSpPr txBox="1"/>
          <p:nvPr/>
        </p:nvSpPr>
        <p:spPr>
          <a:xfrm>
            <a:off x="5772150" y="780227"/>
            <a:ext cx="2686050" cy="307777"/>
          </a:xfrm>
          <a:prstGeom prst="rect">
            <a:avLst/>
          </a:prstGeom>
          <a:noFill/>
        </p:spPr>
        <p:txBody>
          <a:bodyPr wrap="square" rtlCol="0">
            <a:spAutoFit/>
          </a:bodyPr>
          <a:lstStyle/>
          <a:p>
            <a:r>
              <a:rPr lang="en-US"/>
              <a:t>To this!</a:t>
            </a:r>
          </a:p>
        </p:txBody>
      </p:sp>
      <p:sp>
        <p:nvSpPr>
          <p:cNvPr id="12" name="Arrow: Right 11">
            <a:extLst>
              <a:ext uri="{FF2B5EF4-FFF2-40B4-BE49-F238E27FC236}">
                <a16:creationId xmlns:a16="http://schemas.microsoft.com/office/drawing/2014/main" id="{A0B0BB7C-F258-9FF5-29C8-8A4FA5DCB398}"/>
              </a:ext>
            </a:extLst>
          </p:cNvPr>
          <p:cNvSpPr/>
          <p:nvPr/>
        </p:nvSpPr>
        <p:spPr>
          <a:xfrm>
            <a:off x="4171952" y="2421814"/>
            <a:ext cx="1314450" cy="5715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CA978D5-DCF2-AD2A-4399-15F78015A5CE}"/>
              </a:ext>
            </a:extLst>
          </p:cNvPr>
          <p:cNvSpPr txBox="1"/>
          <p:nvPr/>
        </p:nvSpPr>
        <p:spPr>
          <a:xfrm>
            <a:off x="228600" y="3763030"/>
            <a:ext cx="5372100" cy="523220"/>
          </a:xfrm>
          <a:prstGeom prst="rect">
            <a:avLst/>
          </a:prstGeom>
          <a:noFill/>
        </p:spPr>
        <p:txBody>
          <a:bodyPr wrap="square" rtlCol="0">
            <a:spAutoFit/>
          </a:bodyPr>
          <a:lstStyle/>
          <a:p>
            <a:r>
              <a:rPr lang="en-US"/>
              <a:t>You don’t need all the data! You just want the data that you have identified in your first step.</a:t>
            </a:r>
          </a:p>
        </p:txBody>
      </p:sp>
      <p:sp>
        <p:nvSpPr>
          <p:cNvPr id="14" name="TextBox 13">
            <a:extLst>
              <a:ext uri="{FF2B5EF4-FFF2-40B4-BE49-F238E27FC236}">
                <a16:creationId xmlns:a16="http://schemas.microsoft.com/office/drawing/2014/main" id="{106116E5-3A60-FC1A-7211-33EEDC0932B3}"/>
              </a:ext>
            </a:extLst>
          </p:cNvPr>
          <p:cNvSpPr txBox="1"/>
          <p:nvPr/>
        </p:nvSpPr>
        <p:spPr>
          <a:xfrm>
            <a:off x="342900" y="1314450"/>
            <a:ext cx="2571750" cy="307777"/>
          </a:xfrm>
          <a:prstGeom prst="rect">
            <a:avLst/>
          </a:prstGeom>
          <a:noFill/>
        </p:spPr>
        <p:txBody>
          <a:bodyPr wrap="square" rtlCol="0">
            <a:spAutoFit/>
          </a:bodyPr>
          <a:lstStyle/>
          <a:p>
            <a:r>
              <a:rPr lang="en-US" b="1">
                <a:solidFill>
                  <a:srgbClr val="FFC000"/>
                </a:solidFill>
              </a:rPr>
              <a:t>54</a:t>
            </a:r>
            <a:r>
              <a:rPr lang="en-US"/>
              <a:t> columns of data</a:t>
            </a:r>
          </a:p>
        </p:txBody>
      </p:sp>
      <p:sp>
        <p:nvSpPr>
          <p:cNvPr id="15" name="TextBox 14">
            <a:extLst>
              <a:ext uri="{FF2B5EF4-FFF2-40B4-BE49-F238E27FC236}">
                <a16:creationId xmlns:a16="http://schemas.microsoft.com/office/drawing/2014/main" id="{9E6AC9C1-373C-757C-D94D-51474043D519}"/>
              </a:ext>
            </a:extLst>
          </p:cNvPr>
          <p:cNvSpPr txBox="1"/>
          <p:nvPr/>
        </p:nvSpPr>
        <p:spPr>
          <a:xfrm>
            <a:off x="5886450" y="1238364"/>
            <a:ext cx="2571750" cy="307777"/>
          </a:xfrm>
          <a:prstGeom prst="rect">
            <a:avLst/>
          </a:prstGeom>
          <a:noFill/>
        </p:spPr>
        <p:txBody>
          <a:bodyPr wrap="square" rtlCol="0">
            <a:spAutoFit/>
          </a:bodyPr>
          <a:lstStyle/>
          <a:p>
            <a:r>
              <a:rPr lang="en-US" b="1">
                <a:solidFill>
                  <a:srgbClr val="92D050"/>
                </a:solidFill>
              </a:rPr>
              <a:t>8</a:t>
            </a:r>
            <a:r>
              <a:rPr lang="en-US"/>
              <a:t> columns of data</a:t>
            </a:r>
          </a:p>
        </p:txBody>
      </p:sp>
    </p:spTree>
    <p:extLst>
      <p:ext uri="{BB962C8B-B14F-4D97-AF65-F5344CB8AC3E}">
        <p14:creationId xmlns:p14="http://schemas.microsoft.com/office/powerpoint/2010/main" val="40375797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D6EA4-B3F3-0190-DE76-CCBBC159203D}"/>
              </a:ext>
            </a:extLst>
          </p:cNvPr>
          <p:cNvSpPr>
            <a:spLocks noGrp="1"/>
          </p:cNvSpPr>
          <p:nvPr>
            <p:ph type="title"/>
          </p:nvPr>
        </p:nvSpPr>
        <p:spPr>
          <a:xfrm>
            <a:off x="1073700" y="285750"/>
            <a:ext cx="6996600" cy="715800"/>
          </a:xfrm>
        </p:spPr>
        <p:txBody>
          <a:bodyPr/>
          <a:lstStyle/>
          <a:p>
            <a:r>
              <a:rPr lang="en-US"/>
              <a:t>Simplify the EJI: </a:t>
            </a:r>
            <a:r>
              <a:rPr lang="en-US" err="1"/>
              <a:t>Subsetting</a:t>
            </a:r>
            <a:endParaRPr lang="en-US"/>
          </a:p>
        </p:txBody>
      </p:sp>
      <p:sp>
        <p:nvSpPr>
          <p:cNvPr id="5" name="Slide Number Placeholder 4">
            <a:extLst>
              <a:ext uri="{FF2B5EF4-FFF2-40B4-BE49-F238E27FC236}">
                <a16:creationId xmlns:a16="http://schemas.microsoft.com/office/drawing/2014/main" id="{3F446CCA-4ECC-FEB4-4B70-CDB1BA85BF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sp>
        <p:nvSpPr>
          <p:cNvPr id="6" name="TextBox 5">
            <a:extLst>
              <a:ext uri="{FF2B5EF4-FFF2-40B4-BE49-F238E27FC236}">
                <a16:creationId xmlns:a16="http://schemas.microsoft.com/office/drawing/2014/main" id="{9644E790-0D9E-998F-4FD0-06A2EF228B8C}"/>
              </a:ext>
            </a:extLst>
          </p:cNvPr>
          <p:cNvSpPr txBox="1"/>
          <p:nvPr/>
        </p:nvSpPr>
        <p:spPr>
          <a:xfrm>
            <a:off x="628650" y="1200150"/>
            <a:ext cx="7441650" cy="1384995"/>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q"/>
            </a:pPr>
            <a:r>
              <a:rPr lang="en-US"/>
              <a:t>Create a New Sheet in the EJI</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“Call” the Tract, Community Name, County, State, and Total Population columns</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Copy your chosen indicators and indices</a:t>
            </a:r>
          </a:p>
          <a:p>
            <a:endParaRPr lang="en-US"/>
          </a:p>
        </p:txBody>
      </p:sp>
      <p:sp>
        <p:nvSpPr>
          <p:cNvPr id="7" name="TextBox 6">
            <a:extLst>
              <a:ext uri="{FF2B5EF4-FFF2-40B4-BE49-F238E27FC236}">
                <a16:creationId xmlns:a16="http://schemas.microsoft.com/office/drawing/2014/main" id="{C59ADBB8-62D3-A7D1-02BB-263D96E021DF}"/>
              </a:ext>
            </a:extLst>
          </p:cNvPr>
          <p:cNvSpPr txBox="1"/>
          <p:nvPr/>
        </p:nvSpPr>
        <p:spPr>
          <a:xfrm>
            <a:off x="571500" y="2857500"/>
            <a:ext cx="7886700" cy="1169551"/>
          </a:xfrm>
          <a:prstGeom prst="rect">
            <a:avLst/>
          </a:prstGeom>
          <a:noFill/>
        </p:spPr>
        <p:txBody>
          <a:bodyPr wrap="square" rtlCol="0">
            <a:spAutoFit/>
          </a:bodyPr>
          <a:lstStyle/>
          <a:p>
            <a:r>
              <a:rPr lang="en-US"/>
              <a:t>In your new sheet, in addition to the five identifier columns (Tract, Community Name, County, State, and Total Population) you should have an additional 2-4 columns of data for a total of 7-9 columns: that’s not so bad!</a:t>
            </a:r>
          </a:p>
          <a:p>
            <a:endParaRPr lang="en-US"/>
          </a:p>
          <a:p>
            <a:r>
              <a:rPr lang="en-US"/>
              <a:t>This is known as “sub-setting” your data, and it is much easier to work with than the full data set!</a:t>
            </a:r>
          </a:p>
        </p:txBody>
      </p:sp>
    </p:spTree>
    <p:extLst>
      <p:ext uri="{BB962C8B-B14F-4D97-AF65-F5344CB8AC3E}">
        <p14:creationId xmlns:p14="http://schemas.microsoft.com/office/powerpoint/2010/main" val="3311014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AAD2E-EBA9-64F1-42DE-DA96B9DF2963}"/>
              </a:ext>
            </a:extLst>
          </p:cNvPr>
          <p:cNvSpPr>
            <a:spLocks noGrp="1"/>
          </p:cNvSpPr>
          <p:nvPr>
            <p:ph type="title"/>
          </p:nvPr>
        </p:nvSpPr>
        <p:spPr>
          <a:xfrm>
            <a:off x="987238" y="156754"/>
            <a:ext cx="6996600" cy="715800"/>
          </a:xfrm>
        </p:spPr>
        <p:txBody>
          <a:bodyPr/>
          <a:lstStyle/>
          <a:p>
            <a:r>
              <a:rPr lang="en-US"/>
              <a:t>What Works Best For Your Project</a:t>
            </a:r>
          </a:p>
        </p:txBody>
      </p:sp>
      <p:sp>
        <p:nvSpPr>
          <p:cNvPr id="5" name="Slide Number Placeholder 4">
            <a:extLst>
              <a:ext uri="{FF2B5EF4-FFF2-40B4-BE49-F238E27FC236}">
                <a16:creationId xmlns:a16="http://schemas.microsoft.com/office/drawing/2014/main" id="{033E8D0C-4062-F536-229C-97C6A87663F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sp>
        <p:nvSpPr>
          <p:cNvPr id="8" name="Slide Number Placeholder 4">
            <a:extLst>
              <a:ext uri="{FF2B5EF4-FFF2-40B4-BE49-F238E27FC236}">
                <a16:creationId xmlns:a16="http://schemas.microsoft.com/office/drawing/2014/main" id="{BF1FB27F-EDCF-32A5-E07C-DD33D9CE566A}"/>
              </a:ext>
            </a:extLst>
          </p:cNvPr>
          <p:cNvSpPr txBox="1">
            <a:spLocks/>
          </p:cNvSpPr>
          <p:nvPr/>
        </p:nvSpPr>
        <p:spPr>
          <a:xfrm>
            <a:off x="8556775" y="4826200"/>
            <a:ext cx="548700" cy="31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1pPr>
            <a:lvl2pPr marR="0" lvl="1"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2pPr>
            <a:lvl3pPr marR="0" lvl="2"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3pPr>
            <a:lvl4pPr marR="0" lvl="3"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4pPr>
            <a:lvl5pPr marR="0" lvl="4"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5pPr>
            <a:lvl6pPr marR="0" lvl="5"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6pPr>
            <a:lvl7pPr marR="0" lvl="6"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7pPr>
            <a:lvl8pPr marR="0" lvl="7"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8pPr>
            <a:lvl9pPr marR="0" lvl="8" algn="r" rtl="0">
              <a:lnSpc>
                <a:spcPct val="100000"/>
              </a:lnSpc>
              <a:spcBef>
                <a:spcPts val="0"/>
              </a:spcBef>
              <a:spcAft>
                <a:spcPts val="0"/>
              </a:spcAft>
              <a:buClr>
                <a:srgbClr val="000000"/>
              </a:buClr>
              <a:buFont typeface="Arial"/>
              <a:buNone/>
              <a:defRPr sz="1000" b="0" i="0" u="none" strike="noStrike" cap="none">
                <a:solidFill>
                  <a:srgbClr val="FFFFFF"/>
                </a:solidFill>
                <a:latin typeface="Oswald"/>
                <a:ea typeface="Oswald"/>
                <a:cs typeface="Oswald"/>
                <a:sym typeface="Oswald"/>
              </a:defRPr>
            </a:lvl9pPr>
          </a:lstStyle>
          <a:p>
            <a:fld id="{00000000-1234-1234-1234-123412341234}" type="slidenum">
              <a:rPr lang="en" smtClean="0"/>
              <a:pPr/>
              <a:t>58</a:t>
            </a:fld>
            <a:endParaRPr lang="en"/>
          </a:p>
        </p:txBody>
      </p:sp>
      <p:pic>
        <p:nvPicPr>
          <p:cNvPr id="10" name="Picture 9" descr="A green circle with red and yellow triangles&#10;&#10;Description automatically generated">
            <a:extLst>
              <a:ext uri="{FF2B5EF4-FFF2-40B4-BE49-F238E27FC236}">
                <a16:creationId xmlns:a16="http://schemas.microsoft.com/office/drawing/2014/main" id="{70D50336-CF24-077E-A6C3-887D6803B47D}"/>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238385" y="2951629"/>
            <a:ext cx="2101406" cy="1331123"/>
          </a:xfrm>
          <a:prstGeom prst="rect">
            <a:avLst/>
          </a:prstGeom>
        </p:spPr>
      </p:pic>
      <p:pic>
        <p:nvPicPr>
          <p:cNvPr id="12" name="Picture 11">
            <a:extLst>
              <a:ext uri="{FF2B5EF4-FFF2-40B4-BE49-F238E27FC236}">
                <a16:creationId xmlns:a16="http://schemas.microsoft.com/office/drawing/2014/main" id="{4742A5C4-B43A-38E6-8EB3-B957693F4EE0}"/>
              </a:ext>
            </a:extLst>
          </p:cNvPr>
          <p:cNvPicPr>
            <a:picLocks noChangeAspect="1"/>
          </p:cNvPicPr>
          <p:nvPr/>
        </p:nvPicPr>
        <p:blipFill>
          <a:blip r:embed="rId4"/>
          <a:stretch>
            <a:fillRect/>
          </a:stretch>
        </p:blipFill>
        <p:spPr>
          <a:xfrm>
            <a:off x="226692" y="1060536"/>
            <a:ext cx="2113099" cy="1511214"/>
          </a:xfrm>
          <a:prstGeom prst="rect">
            <a:avLst/>
          </a:prstGeom>
        </p:spPr>
      </p:pic>
      <p:sp>
        <p:nvSpPr>
          <p:cNvPr id="17" name="TextBox 16">
            <a:extLst>
              <a:ext uri="{FF2B5EF4-FFF2-40B4-BE49-F238E27FC236}">
                <a16:creationId xmlns:a16="http://schemas.microsoft.com/office/drawing/2014/main" id="{D9DB51EB-7ED8-C38F-2529-194D3326F1FA}"/>
              </a:ext>
            </a:extLst>
          </p:cNvPr>
          <p:cNvSpPr txBox="1"/>
          <p:nvPr/>
        </p:nvSpPr>
        <p:spPr>
          <a:xfrm>
            <a:off x="2455810" y="1053813"/>
            <a:ext cx="1586753" cy="1169551"/>
          </a:xfrm>
          <a:prstGeom prst="rect">
            <a:avLst/>
          </a:prstGeom>
          <a:noFill/>
        </p:spPr>
        <p:txBody>
          <a:bodyPr wrap="square" rtlCol="0">
            <a:spAutoFit/>
          </a:bodyPr>
          <a:lstStyle/>
          <a:p>
            <a:r>
              <a:rPr lang="en-US" b="1"/>
              <a:t>Ranking: </a:t>
            </a:r>
            <a:r>
              <a:rPr lang="en-US"/>
              <a:t>Who’s Best and Who’s Worst? Who’s unusual and why?</a:t>
            </a:r>
            <a:endParaRPr lang="en-US" b="1"/>
          </a:p>
        </p:txBody>
      </p:sp>
      <p:sp>
        <p:nvSpPr>
          <p:cNvPr id="18" name="TextBox 17">
            <a:extLst>
              <a:ext uri="{FF2B5EF4-FFF2-40B4-BE49-F238E27FC236}">
                <a16:creationId xmlns:a16="http://schemas.microsoft.com/office/drawing/2014/main" id="{CAD3ECA4-4AFC-AFF6-FB50-96F3C23A9F56}"/>
              </a:ext>
            </a:extLst>
          </p:cNvPr>
          <p:cNvSpPr txBox="1"/>
          <p:nvPr/>
        </p:nvSpPr>
        <p:spPr>
          <a:xfrm>
            <a:off x="2455809" y="3032414"/>
            <a:ext cx="1586753" cy="738664"/>
          </a:xfrm>
          <a:prstGeom prst="rect">
            <a:avLst/>
          </a:prstGeom>
          <a:noFill/>
        </p:spPr>
        <p:txBody>
          <a:bodyPr wrap="square" rtlCol="0">
            <a:spAutoFit/>
          </a:bodyPr>
          <a:lstStyle/>
          <a:p>
            <a:r>
              <a:rPr lang="en-US" b="1">
                <a:solidFill>
                  <a:schemeClr val="accent6"/>
                </a:solidFill>
              </a:rPr>
              <a:t>Scale: </a:t>
            </a:r>
            <a:r>
              <a:rPr lang="en-US">
                <a:solidFill>
                  <a:schemeClr val="accent6"/>
                </a:solidFill>
              </a:rPr>
              <a:t>Determine how big a problem really is.</a:t>
            </a:r>
            <a:endParaRPr lang="en-US" b="1">
              <a:solidFill>
                <a:schemeClr val="accent6"/>
              </a:solidFill>
            </a:endParaRPr>
          </a:p>
        </p:txBody>
      </p:sp>
      <p:pic>
        <p:nvPicPr>
          <p:cNvPr id="11" name="Picture 10" descr="A graph with orange and blue lines&#10;&#10;Description automatically generated">
            <a:extLst>
              <a:ext uri="{FF2B5EF4-FFF2-40B4-BE49-F238E27FC236}">
                <a16:creationId xmlns:a16="http://schemas.microsoft.com/office/drawing/2014/main" id="{21AD1A7C-F924-3DE4-429F-4A7E75A30D4A}"/>
              </a:ext>
            </a:extLst>
          </p:cNvPr>
          <p:cNvPicPr>
            <a:picLocks noChangeAspect="1"/>
          </p:cNvPicPr>
          <p:nvPr/>
        </p:nvPicPr>
        <p:blipFill rotWithShape="1">
          <a:blip r:embed="rId5">
            <a:duotone>
              <a:schemeClr val="accent6">
                <a:shade val="45000"/>
                <a:satMod val="135000"/>
              </a:schemeClr>
              <a:prstClr val="white"/>
            </a:duotone>
          </a:blip>
          <a:srcRect l="1179" t="2174" r="17289" b="1087"/>
          <a:stretch/>
        </p:blipFill>
        <p:spPr>
          <a:xfrm>
            <a:off x="4813199" y="986577"/>
            <a:ext cx="2344970" cy="1511214"/>
          </a:xfrm>
          <a:prstGeom prst="rect">
            <a:avLst/>
          </a:prstGeom>
        </p:spPr>
      </p:pic>
      <p:sp>
        <p:nvSpPr>
          <p:cNvPr id="19" name="TextBox 18">
            <a:extLst>
              <a:ext uri="{FF2B5EF4-FFF2-40B4-BE49-F238E27FC236}">
                <a16:creationId xmlns:a16="http://schemas.microsoft.com/office/drawing/2014/main" id="{B3357CA8-2CD1-5C0A-0C30-97DFBE5DBCE9}"/>
              </a:ext>
            </a:extLst>
          </p:cNvPr>
          <p:cNvSpPr txBox="1"/>
          <p:nvPr/>
        </p:nvSpPr>
        <p:spPr>
          <a:xfrm>
            <a:off x="7189220" y="1077479"/>
            <a:ext cx="1586753" cy="954107"/>
          </a:xfrm>
          <a:prstGeom prst="rect">
            <a:avLst/>
          </a:prstGeom>
          <a:noFill/>
        </p:spPr>
        <p:txBody>
          <a:bodyPr wrap="square" rtlCol="0">
            <a:spAutoFit/>
          </a:bodyPr>
          <a:lstStyle/>
          <a:p>
            <a:r>
              <a:rPr lang="en-US" b="1">
                <a:solidFill>
                  <a:schemeClr val="accent6"/>
                </a:solidFill>
              </a:rPr>
              <a:t>Change: </a:t>
            </a:r>
            <a:r>
              <a:rPr lang="en-US">
                <a:solidFill>
                  <a:schemeClr val="accent6"/>
                </a:solidFill>
              </a:rPr>
              <a:t>Things go up, things go down, things aren’t happening.</a:t>
            </a:r>
            <a:endParaRPr lang="en-US" b="1">
              <a:solidFill>
                <a:schemeClr val="accent6"/>
              </a:solidFill>
            </a:endParaRPr>
          </a:p>
        </p:txBody>
      </p:sp>
      <p:pic>
        <p:nvPicPr>
          <p:cNvPr id="20" name="Picture 19">
            <a:extLst>
              <a:ext uri="{FF2B5EF4-FFF2-40B4-BE49-F238E27FC236}">
                <a16:creationId xmlns:a16="http://schemas.microsoft.com/office/drawing/2014/main" id="{14E2F96C-25A9-AB1D-0E6E-662CD0248352}"/>
              </a:ext>
            </a:extLst>
          </p:cNvPr>
          <p:cNvPicPr>
            <a:picLocks noChangeAspect="1"/>
          </p:cNvPicPr>
          <p:nvPr/>
        </p:nvPicPr>
        <p:blipFill>
          <a:blip r:embed="rId6"/>
          <a:stretch>
            <a:fillRect/>
          </a:stretch>
        </p:blipFill>
        <p:spPr>
          <a:xfrm>
            <a:off x="4813199" y="2949712"/>
            <a:ext cx="2216903" cy="1333040"/>
          </a:xfrm>
          <a:prstGeom prst="rect">
            <a:avLst/>
          </a:prstGeom>
        </p:spPr>
      </p:pic>
      <p:sp>
        <p:nvSpPr>
          <p:cNvPr id="21" name="TextBox 20">
            <a:extLst>
              <a:ext uri="{FF2B5EF4-FFF2-40B4-BE49-F238E27FC236}">
                <a16:creationId xmlns:a16="http://schemas.microsoft.com/office/drawing/2014/main" id="{AF8D6D6A-05B7-651A-F674-067A63B88B05}"/>
              </a:ext>
            </a:extLst>
          </p:cNvPr>
          <p:cNvSpPr txBox="1"/>
          <p:nvPr/>
        </p:nvSpPr>
        <p:spPr>
          <a:xfrm>
            <a:off x="7189220" y="3031456"/>
            <a:ext cx="1586753" cy="1169551"/>
          </a:xfrm>
          <a:prstGeom prst="rect">
            <a:avLst/>
          </a:prstGeom>
          <a:noFill/>
        </p:spPr>
        <p:txBody>
          <a:bodyPr wrap="square" rtlCol="0">
            <a:spAutoFit/>
          </a:bodyPr>
          <a:lstStyle/>
          <a:p>
            <a:r>
              <a:rPr lang="en-US" b="1"/>
              <a:t>Relationships: </a:t>
            </a:r>
            <a:r>
              <a:rPr lang="en-US"/>
              <a:t>Show that two or more things are connected (or not).</a:t>
            </a:r>
            <a:endParaRPr lang="en-US" b="1"/>
          </a:p>
        </p:txBody>
      </p:sp>
      <p:cxnSp>
        <p:nvCxnSpPr>
          <p:cNvPr id="23" name="Straight Connector 22">
            <a:extLst>
              <a:ext uri="{FF2B5EF4-FFF2-40B4-BE49-F238E27FC236}">
                <a16:creationId xmlns:a16="http://schemas.microsoft.com/office/drawing/2014/main" id="{2539EA24-B4EA-DA30-0BF7-0D0FB323C59B}"/>
              </a:ext>
            </a:extLst>
          </p:cNvPr>
          <p:cNvCxnSpPr>
            <a:cxnSpLocks/>
            <a:stCxn id="2" idx="2"/>
          </p:cNvCxnSpPr>
          <p:nvPr/>
        </p:nvCxnSpPr>
        <p:spPr>
          <a:xfrm flipH="1">
            <a:off x="4437529" y="872554"/>
            <a:ext cx="48009" cy="341019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3F56B5A-2958-4B7B-CFBA-E3B75D3E8D5D}"/>
              </a:ext>
            </a:extLst>
          </p:cNvPr>
          <p:cNvCxnSpPr>
            <a:cxnSpLocks/>
          </p:cNvCxnSpPr>
          <p:nvPr/>
        </p:nvCxnSpPr>
        <p:spPr>
          <a:xfrm flipV="1">
            <a:off x="117784" y="2689364"/>
            <a:ext cx="8508504" cy="80682"/>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4" name="Graphic 3" descr="Checkmark">
            <a:extLst>
              <a:ext uri="{FF2B5EF4-FFF2-40B4-BE49-F238E27FC236}">
                <a16:creationId xmlns:a16="http://schemas.microsoft.com/office/drawing/2014/main" id="{AAC39363-BF72-40F7-9868-D152708230D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666331" y="1134922"/>
            <a:ext cx="914400" cy="914400"/>
          </a:xfrm>
          <a:prstGeom prst="rect">
            <a:avLst/>
          </a:prstGeom>
        </p:spPr>
      </p:pic>
      <p:pic>
        <p:nvPicPr>
          <p:cNvPr id="22" name="Graphic 21" descr="Checkmark">
            <a:extLst>
              <a:ext uri="{FF2B5EF4-FFF2-40B4-BE49-F238E27FC236}">
                <a16:creationId xmlns:a16="http://schemas.microsoft.com/office/drawing/2014/main" id="{ED36AE75-6ABC-4F20-BAC1-45D4DBFC5E2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36854" y="3238330"/>
            <a:ext cx="914400" cy="914400"/>
          </a:xfrm>
          <a:prstGeom prst="rect">
            <a:avLst/>
          </a:prstGeom>
        </p:spPr>
      </p:pic>
    </p:spTree>
    <p:extLst>
      <p:ext uri="{BB962C8B-B14F-4D97-AF65-F5344CB8AC3E}">
        <p14:creationId xmlns:p14="http://schemas.microsoft.com/office/powerpoint/2010/main" val="25421346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CBF02-D846-7FB2-6320-A0A1B642F605}"/>
              </a:ext>
            </a:extLst>
          </p:cNvPr>
          <p:cNvSpPr>
            <a:spLocks noGrp="1"/>
          </p:cNvSpPr>
          <p:nvPr>
            <p:ph type="title"/>
          </p:nvPr>
        </p:nvSpPr>
        <p:spPr>
          <a:xfrm>
            <a:off x="1295400" y="374650"/>
            <a:ext cx="6996600" cy="715800"/>
          </a:xfrm>
        </p:spPr>
        <p:txBody>
          <a:bodyPr/>
          <a:lstStyle/>
          <a:p>
            <a:r>
              <a:rPr lang="en-US"/>
              <a:t>Explore the EJI: Ranking</a:t>
            </a:r>
          </a:p>
        </p:txBody>
      </p:sp>
      <p:sp>
        <p:nvSpPr>
          <p:cNvPr id="5" name="Slide Number Placeholder 4">
            <a:extLst>
              <a:ext uri="{FF2B5EF4-FFF2-40B4-BE49-F238E27FC236}">
                <a16:creationId xmlns:a16="http://schemas.microsoft.com/office/drawing/2014/main" id="{4F9ED0AA-2A29-2ED7-A1FA-DE0D5F4F5F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pic>
        <p:nvPicPr>
          <p:cNvPr id="6" name="Picture 5">
            <a:extLst>
              <a:ext uri="{FF2B5EF4-FFF2-40B4-BE49-F238E27FC236}">
                <a16:creationId xmlns:a16="http://schemas.microsoft.com/office/drawing/2014/main" id="{32C87688-00F7-4F1A-E393-F0757AF9A9B1}"/>
              </a:ext>
            </a:extLst>
          </p:cNvPr>
          <p:cNvPicPr>
            <a:picLocks noChangeAspect="1"/>
          </p:cNvPicPr>
          <p:nvPr/>
        </p:nvPicPr>
        <p:blipFill>
          <a:blip r:embed="rId2"/>
          <a:stretch>
            <a:fillRect/>
          </a:stretch>
        </p:blipFill>
        <p:spPr>
          <a:xfrm>
            <a:off x="171451" y="171450"/>
            <a:ext cx="1771650" cy="1267022"/>
          </a:xfrm>
          <a:prstGeom prst="rect">
            <a:avLst/>
          </a:prstGeom>
        </p:spPr>
      </p:pic>
      <p:sp>
        <p:nvSpPr>
          <p:cNvPr id="7" name="TextBox 6">
            <a:extLst>
              <a:ext uri="{FF2B5EF4-FFF2-40B4-BE49-F238E27FC236}">
                <a16:creationId xmlns:a16="http://schemas.microsoft.com/office/drawing/2014/main" id="{14862211-EBF7-8D61-C03E-F89FE3471912}"/>
              </a:ext>
            </a:extLst>
          </p:cNvPr>
          <p:cNvSpPr txBox="1"/>
          <p:nvPr/>
        </p:nvSpPr>
        <p:spPr>
          <a:xfrm>
            <a:off x="285750" y="1828800"/>
            <a:ext cx="7486650" cy="2031325"/>
          </a:xfrm>
          <a:prstGeom prst="rect">
            <a:avLst/>
          </a:prstGeom>
          <a:noFill/>
        </p:spPr>
        <p:txBody>
          <a:bodyPr wrap="square" rtlCol="0">
            <a:spAutoFit/>
          </a:bodyPr>
          <a:lstStyle/>
          <a:p>
            <a:pPr marL="285750" indent="-285750">
              <a:buFont typeface="Wingdings" panose="05000000000000000000" pitchFamily="2" charset="2"/>
              <a:buChar char="q"/>
            </a:pPr>
            <a:r>
              <a:rPr lang="en-US"/>
              <a:t>Create a new sheet in your EJI Excel data file</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Go to the smaller, or sub-</a:t>
            </a:r>
            <a:r>
              <a:rPr lang="en-US" err="1"/>
              <a:t>setted</a:t>
            </a:r>
            <a:r>
              <a:rPr lang="en-US"/>
              <a:t>, dataset that you created.</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Use Filters to filter by the top 10 (5) of one of the variables in your sub-</a:t>
            </a:r>
            <a:r>
              <a:rPr lang="en-US" err="1"/>
              <a:t>setted</a:t>
            </a:r>
            <a:r>
              <a:rPr lang="en-US"/>
              <a:t> data set.</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Copy those rows to your new sheet </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Create a bar chart by selecting </a:t>
            </a:r>
            <a:r>
              <a:rPr lang="en-US" err="1"/>
              <a:t>Community_Name</a:t>
            </a:r>
            <a:r>
              <a:rPr lang="en-US"/>
              <a:t> and Your chosen variable</a:t>
            </a:r>
          </a:p>
        </p:txBody>
      </p:sp>
    </p:spTree>
    <p:extLst>
      <p:ext uri="{BB962C8B-B14F-4D97-AF65-F5344CB8AC3E}">
        <p14:creationId xmlns:p14="http://schemas.microsoft.com/office/powerpoint/2010/main" val="3137597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Health Inequities</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
        <p:nvSpPr>
          <p:cNvPr id="7" name="TextBox 6">
            <a:extLst>
              <a:ext uri="{FF2B5EF4-FFF2-40B4-BE49-F238E27FC236}">
                <a16:creationId xmlns:a16="http://schemas.microsoft.com/office/drawing/2014/main" id="{CB98FD19-4A34-94D0-4842-245E6D7A717F}"/>
              </a:ext>
            </a:extLst>
          </p:cNvPr>
          <p:cNvSpPr txBox="1"/>
          <p:nvPr/>
        </p:nvSpPr>
        <p:spPr>
          <a:xfrm>
            <a:off x="6784041" y="1099338"/>
            <a:ext cx="2131359" cy="1384995"/>
          </a:xfrm>
          <a:prstGeom prst="rect">
            <a:avLst/>
          </a:prstGeom>
          <a:noFill/>
        </p:spPr>
        <p:txBody>
          <a:bodyPr wrap="square" rtlCol="0">
            <a:spAutoFit/>
          </a:bodyPr>
          <a:lstStyle/>
          <a:p>
            <a:r>
              <a:rPr lang="en-US"/>
              <a:t>What is the relationship between poverty and asthma prevalence?</a:t>
            </a:r>
          </a:p>
          <a:p>
            <a:endParaRPr lang="en-US"/>
          </a:p>
          <a:p>
            <a:r>
              <a:rPr lang="en-US"/>
              <a:t>What do you think might be going on?</a:t>
            </a:r>
          </a:p>
        </p:txBody>
      </p:sp>
      <p:sp>
        <p:nvSpPr>
          <p:cNvPr id="13" name="TextBox 12">
            <a:extLst>
              <a:ext uri="{FF2B5EF4-FFF2-40B4-BE49-F238E27FC236}">
                <a16:creationId xmlns:a16="http://schemas.microsoft.com/office/drawing/2014/main" id="{B1A30DC8-A894-FE6C-8965-0BBDE77750DC}"/>
              </a:ext>
            </a:extLst>
          </p:cNvPr>
          <p:cNvSpPr txBox="1"/>
          <p:nvPr/>
        </p:nvSpPr>
        <p:spPr>
          <a:xfrm>
            <a:off x="4397189" y="4104918"/>
            <a:ext cx="4612340" cy="415498"/>
          </a:xfrm>
          <a:prstGeom prst="rect">
            <a:avLst/>
          </a:prstGeom>
          <a:noFill/>
        </p:spPr>
        <p:txBody>
          <a:bodyPr wrap="square">
            <a:spAutoFit/>
          </a:bodyPr>
          <a:lstStyle/>
          <a:p>
            <a:r>
              <a:rPr lang="en-US" sz="1050" i="1"/>
              <a:t>From:  https://www.cdc.gov/asthma/most_recent_national_asthma_data.htm</a:t>
            </a:r>
          </a:p>
        </p:txBody>
      </p:sp>
      <p:graphicFrame>
        <p:nvGraphicFramePr>
          <p:cNvPr id="8" name="Chart 7">
            <a:extLst>
              <a:ext uri="{FF2B5EF4-FFF2-40B4-BE49-F238E27FC236}">
                <a16:creationId xmlns:a16="http://schemas.microsoft.com/office/drawing/2014/main" id="{43259B69-E3B7-B04B-A050-FC681CCF7319}"/>
              </a:ext>
            </a:extLst>
          </p:cNvPr>
          <p:cNvGraphicFramePr>
            <a:graphicFrameLocks/>
          </p:cNvGraphicFramePr>
          <p:nvPr/>
        </p:nvGraphicFramePr>
        <p:xfrm>
          <a:off x="452998" y="663974"/>
          <a:ext cx="6001589" cy="34645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47847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CBF02-D846-7FB2-6320-A0A1B642F605}"/>
              </a:ext>
            </a:extLst>
          </p:cNvPr>
          <p:cNvSpPr>
            <a:spLocks noGrp="1"/>
          </p:cNvSpPr>
          <p:nvPr>
            <p:ph type="title"/>
          </p:nvPr>
        </p:nvSpPr>
        <p:spPr>
          <a:xfrm>
            <a:off x="652382" y="367723"/>
            <a:ext cx="8178743" cy="715800"/>
          </a:xfrm>
        </p:spPr>
        <p:txBody>
          <a:bodyPr/>
          <a:lstStyle/>
          <a:p>
            <a:r>
              <a:rPr lang="en-US"/>
              <a:t>Explore the EJI: Relationships</a:t>
            </a:r>
          </a:p>
        </p:txBody>
      </p:sp>
      <p:sp>
        <p:nvSpPr>
          <p:cNvPr id="5" name="Slide Number Placeholder 4">
            <a:extLst>
              <a:ext uri="{FF2B5EF4-FFF2-40B4-BE49-F238E27FC236}">
                <a16:creationId xmlns:a16="http://schemas.microsoft.com/office/drawing/2014/main" id="{4F9ED0AA-2A29-2ED7-A1FA-DE0D5F4F5F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pic>
        <p:nvPicPr>
          <p:cNvPr id="6" name="Picture 5">
            <a:extLst>
              <a:ext uri="{FF2B5EF4-FFF2-40B4-BE49-F238E27FC236}">
                <a16:creationId xmlns:a16="http://schemas.microsoft.com/office/drawing/2014/main" id="{32C87688-00F7-4F1A-E393-F0757AF9A9B1}"/>
              </a:ext>
            </a:extLst>
          </p:cNvPr>
          <p:cNvPicPr>
            <a:picLocks noChangeAspect="1"/>
          </p:cNvPicPr>
          <p:nvPr/>
        </p:nvPicPr>
        <p:blipFill>
          <a:blip r:embed="rId2"/>
          <a:stretch>
            <a:fillRect/>
          </a:stretch>
        </p:blipFill>
        <p:spPr>
          <a:xfrm>
            <a:off x="189609" y="312689"/>
            <a:ext cx="1867792" cy="965588"/>
          </a:xfrm>
          <a:prstGeom prst="rect">
            <a:avLst/>
          </a:prstGeom>
        </p:spPr>
      </p:pic>
      <p:sp>
        <p:nvSpPr>
          <p:cNvPr id="7" name="TextBox 6">
            <a:extLst>
              <a:ext uri="{FF2B5EF4-FFF2-40B4-BE49-F238E27FC236}">
                <a16:creationId xmlns:a16="http://schemas.microsoft.com/office/drawing/2014/main" id="{14862211-EBF7-8D61-C03E-F89FE3471912}"/>
              </a:ext>
            </a:extLst>
          </p:cNvPr>
          <p:cNvSpPr txBox="1"/>
          <p:nvPr/>
        </p:nvSpPr>
        <p:spPr>
          <a:xfrm>
            <a:off x="285750" y="1586344"/>
            <a:ext cx="7486650" cy="2462213"/>
          </a:xfrm>
          <a:prstGeom prst="rect">
            <a:avLst/>
          </a:prstGeom>
          <a:noFill/>
        </p:spPr>
        <p:txBody>
          <a:bodyPr wrap="square" rtlCol="0">
            <a:spAutoFit/>
          </a:bodyPr>
          <a:lstStyle/>
          <a:p>
            <a:pPr marL="285750" indent="-285750">
              <a:buFont typeface="Wingdings" panose="05000000000000000000" pitchFamily="2" charset="2"/>
              <a:buChar char="q"/>
            </a:pPr>
            <a:r>
              <a:rPr lang="en-US"/>
              <a:t>Create a copy of your ‘subset’ worksheet and name it ‘scatterplot’</a:t>
            </a:r>
          </a:p>
          <a:p>
            <a:endParaRPr lang="en-US"/>
          </a:p>
          <a:p>
            <a:pPr marL="285750" indent="-285750">
              <a:buFont typeface="Wingdings" panose="05000000000000000000" pitchFamily="2" charset="2"/>
              <a:buChar char="q"/>
            </a:pPr>
            <a:r>
              <a:rPr lang="en-US"/>
              <a:t>Select two columns to analyze by holding ‘shift’ + clicking the top of the column header</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With both columns selected, select Insert -&gt; Charts -&gt; Insert Scatterplot</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Select scatterplot and choose the ‘+’ sign to open the Chart Elements menu</a:t>
            </a:r>
          </a:p>
          <a:p>
            <a:pPr marL="285750" indent="-285750">
              <a:buFont typeface="Wingdings" panose="05000000000000000000" pitchFamily="2" charset="2"/>
              <a:buChar char="q"/>
            </a:pPr>
            <a:endParaRPr lang="en-US"/>
          </a:p>
          <a:p>
            <a:pPr marL="285750" indent="-285750">
              <a:buFont typeface="Wingdings" panose="05000000000000000000" pitchFamily="2" charset="2"/>
              <a:buChar char="q"/>
            </a:pPr>
            <a:r>
              <a:rPr lang="en-US"/>
              <a:t>Select the arrow next to ‘Trendline’ to open the ‘More Options’ menu</a:t>
            </a:r>
            <a:br>
              <a:rPr lang="en-US"/>
            </a:br>
            <a:endParaRPr lang="en-US"/>
          </a:p>
          <a:p>
            <a:pPr marL="285750" indent="-285750">
              <a:buFont typeface="Wingdings" panose="05000000000000000000" pitchFamily="2" charset="2"/>
              <a:buChar char="q"/>
            </a:pPr>
            <a:r>
              <a:rPr lang="en-US"/>
              <a:t>Add a linear trendline and display R² on the chart</a:t>
            </a:r>
          </a:p>
        </p:txBody>
      </p:sp>
      <p:pic>
        <p:nvPicPr>
          <p:cNvPr id="9" name="Picture 8" descr="Table column selection arrow">
            <a:extLst>
              <a:ext uri="{FF2B5EF4-FFF2-40B4-BE49-F238E27FC236}">
                <a16:creationId xmlns:a16="http://schemas.microsoft.com/office/drawing/2014/main" id="{8A50026F-BFDF-43C3-BCD0-AD1CA7D7213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42375" y="1720127"/>
            <a:ext cx="914400" cy="733425"/>
          </a:xfrm>
          <a:prstGeom prst="rect">
            <a:avLst/>
          </a:prstGeom>
          <a:noFill/>
          <a:ln>
            <a:noFill/>
          </a:ln>
        </p:spPr>
      </p:pic>
    </p:spTree>
    <p:extLst>
      <p:ext uri="{BB962C8B-B14F-4D97-AF65-F5344CB8AC3E}">
        <p14:creationId xmlns:p14="http://schemas.microsoft.com/office/powerpoint/2010/main" val="6752427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9E1C-DF37-4A40-ABD6-3C72DA4684D2}"/>
              </a:ext>
            </a:extLst>
          </p:cNvPr>
          <p:cNvSpPr>
            <a:spLocks noGrp="1"/>
          </p:cNvSpPr>
          <p:nvPr>
            <p:ph type="ctrTitle"/>
          </p:nvPr>
        </p:nvSpPr>
        <p:spPr/>
        <p:txBody>
          <a:bodyPr/>
          <a:lstStyle/>
          <a:p>
            <a:r>
              <a:rPr lang="en-US"/>
              <a:t>Step 4:</a:t>
            </a:r>
          </a:p>
        </p:txBody>
      </p:sp>
      <p:sp>
        <p:nvSpPr>
          <p:cNvPr id="3" name="Subtitle 2">
            <a:extLst>
              <a:ext uri="{FF2B5EF4-FFF2-40B4-BE49-F238E27FC236}">
                <a16:creationId xmlns:a16="http://schemas.microsoft.com/office/drawing/2014/main" id="{43398DD4-9D92-44EC-AA92-B70E049D208E}"/>
              </a:ext>
            </a:extLst>
          </p:cNvPr>
          <p:cNvSpPr>
            <a:spLocks noGrp="1"/>
          </p:cNvSpPr>
          <p:nvPr>
            <p:ph type="subTitle" idx="1"/>
          </p:nvPr>
        </p:nvSpPr>
        <p:spPr/>
        <p:txBody>
          <a:bodyPr/>
          <a:lstStyle/>
          <a:p>
            <a:r>
              <a:rPr lang="en-US"/>
              <a:t>Presentation Prep</a:t>
            </a:r>
          </a:p>
        </p:txBody>
      </p:sp>
      <p:sp>
        <p:nvSpPr>
          <p:cNvPr id="4" name="Slide Number Placeholder 3">
            <a:extLst>
              <a:ext uri="{FF2B5EF4-FFF2-40B4-BE49-F238E27FC236}">
                <a16:creationId xmlns:a16="http://schemas.microsoft.com/office/drawing/2014/main" id="{B5CA054A-499F-4375-A0B2-E67B8DADCA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
        <p:nvSpPr>
          <p:cNvPr id="5" name="Google Shape;487;p16">
            <a:extLst>
              <a:ext uri="{FF2B5EF4-FFF2-40B4-BE49-F238E27FC236}">
                <a16:creationId xmlns:a16="http://schemas.microsoft.com/office/drawing/2014/main" id="{D3ECEE71-72A9-4211-9D21-3ECAA7FA4A1B}"/>
              </a:ext>
            </a:extLst>
          </p:cNvPr>
          <p:cNvSpPr txBox="1"/>
          <p:nvPr/>
        </p:nvSpPr>
        <p:spPr>
          <a:xfrm>
            <a:off x="7416725" y="3661925"/>
            <a:ext cx="1760400" cy="1204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2000" b="1">
                <a:solidFill>
                  <a:schemeClr val="accent2"/>
                </a:solidFill>
                <a:latin typeface="Oswald"/>
                <a:sym typeface="Oswald"/>
              </a:rPr>
              <a:t>4</a:t>
            </a:r>
            <a:endParaRPr sz="12000">
              <a:solidFill>
                <a:schemeClr val="accent2"/>
              </a:solidFill>
            </a:endParaRPr>
          </a:p>
        </p:txBody>
      </p:sp>
    </p:spTree>
    <p:extLst>
      <p:ext uri="{BB962C8B-B14F-4D97-AF65-F5344CB8AC3E}">
        <p14:creationId xmlns:p14="http://schemas.microsoft.com/office/powerpoint/2010/main" val="16414075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109690"/>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1263839" y="1082488"/>
            <a:ext cx="6158937" cy="1692771"/>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q"/>
            </a:pPr>
            <a:r>
              <a:rPr lang="en-US" sz="1800"/>
              <a:t>Creating an Argument</a:t>
            </a:r>
            <a:br>
              <a:rPr lang="en-US" sz="1800"/>
            </a:br>
            <a:endParaRPr lang="en-US" sz="1800"/>
          </a:p>
          <a:p>
            <a:pPr marL="285750" indent="-285750">
              <a:buFont typeface="Wingdings" panose="05000000000000000000" pitchFamily="2" charset="2"/>
              <a:buChar char="q"/>
            </a:pPr>
            <a:r>
              <a:rPr lang="en-US" sz="1800"/>
              <a:t>Evidence versus Proof</a:t>
            </a:r>
            <a:br>
              <a:rPr lang="en-US" sz="1800"/>
            </a:br>
            <a:endParaRPr lang="en-US" sz="1800"/>
          </a:p>
          <a:p>
            <a:pPr marL="285750" indent="-285750">
              <a:buFont typeface="Wingdings" panose="05000000000000000000" pitchFamily="2" charset="2"/>
              <a:buChar char="q"/>
            </a:pPr>
            <a:r>
              <a:rPr lang="en-US" sz="1800"/>
              <a:t>Adding color to visualizations</a:t>
            </a:r>
          </a:p>
          <a:p>
            <a:endParaRPr lang="en-US"/>
          </a:p>
        </p:txBody>
      </p:sp>
    </p:spTree>
    <p:extLst>
      <p:ext uri="{BB962C8B-B14F-4D97-AF65-F5344CB8AC3E}">
        <p14:creationId xmlns:p14="http://schemas.microsoft.com/office/powerpoint/2010/main" val="31996215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FEC83-3F37-41F0-8B81-59F1529012E0}"/>
              </a:ext>
            </a:extLst>
          </p:cNvPr>
          <p:cNvSpPr>
            <a:spLocks noGrp="1"/>
          </p:cNvSpPr>
          <p:nvPr>
            <p:ph type="title"/>
          </p:nvPr>
        </p:nvSpPr>
        <p:spPr>
          <a:xfrm>
            <a:off x="1073700" y="89519"/>
            <a:ext cx="6996600" cy="715800"/>
          </a:xfrm>
        </p:spPr>
        <p:txBody>
          <a:bodyPr/>
          <a:lstStyle/>
          <a:p>
            <a:r>
              <a:rPr lang="en-US"/>
              <a:t>Communicating with Data</a:t>
            </a:r>
          </a:p>
        </p:txBody>
      </p:sp>
      <p:sp>
        <p:nvSpPr>
          <p:cNvPr id="4" name="Slide Number Placeholder 3">
            <a:extLst>
              <a:ext uri="{FF2B5EF4-FFF2-40B4-BE49-F238E27FC236}">
                <a16:creationId xmlns:a16="http://schemas.microsoft.com/office/drawing/2014/main" id="{A5E0D923-38EB-4890-8C65-514669FD04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
        <p:nvSpPr>
          <p:cNvPr id="6" name="TextBox 5">
            <a:extLst>
              <a:ext uri="{FF2B5EF4-FFF2-40B4-BE49-F238E27FC236}">
                <a16:creationId xmlns:a16="http://schemas.microsoft.com/office/drawing/2014/main" id="{A59D362D-F3E6-7C05-9AE7-345910D3AF54}"/>
              </a:ext>
            </a:extLst>
          </p:cNvPr>
          <p:cNvSpPr txBox="1"/>
          <p:nvPr/>
        </p:nvSpPr>
        <p:spPr>
          <a:xfrm>
            <a:off x="497541" y="934571"/>
            <a:ext cx="6071347" cy="307777"/>
          </a:xfrm>
          <a:prstGeom prst="rect">
            <a:avLst/>
          </a:prstGeom>
          <a:noFill/>
        </p:spPr>
        <p:txBody>
          <a:bodyPr wrap="square" rtlCol="0">
            <a:spAutoFit/>
          </a:bodyPr>
          <a:lstStyle/>
          <a:p>
            <a:r>
              <a:rPr lang="en-US"/>
              <a:t>You’ve done all this work to analyze and visualize data. Now what?</a:t>
            </a:r>
          </a:p>
        </p:txBody>
      </p:sp>
      <p:pic>
        <p:nvPicPr>
          <p:cNvPr id="9" name="Picture 8">
            <a:extLst>
              <a:ext uri="{FF2B5EF4-FFF2-40B4-BE49-F238E27FC236}">
                <a16:creationId xmlns:a16="http://schemas.microsoft.com/office/drawing/2014/main" id="{182D1DD3-E748-9AAF-25B4-104B20F91C01}"/>
              </a:ext>
            </a:extLst>
          </p:cNvPr>
          <p:cNvPicPr>
            <a:picLocks noChangeAspect="1"/>
          </p:cNvPicPr>
          <p:nvPr/>
        </p:nvPicPr>
        <p:blipFill>
          <a:blip r:embed="rId3"/>
          <a:stretch>
            <a:fillRect/>
          </a:stretch>
        </p:blipFill>
        <p:spPr>
          <a:xfrm>
            <a:off x="821105" y="1775011"/>
            <a:ext cx="2840167" cy="2039167"/>
          </a:xfrm>
          <a:prstGeom prst="rect">
            <a:avLst/>
          </a:prstGeom>
          <a:ln>
            <a:solidFill>
              <a:schemeClr val="accent1"/>
            </a:solidFill>
          </a:ln>
        </p:spPr>
      </p:pic>
      <p:pic>
        <p:nvPicPr>
          <p:cNvPr id="10" name="Picture 9">
            <a:extLst>
              <a:ext uri="{FF2B5EF4-FFF2-40B4-BE49-F238E27FC236}">
                <a16:creationId xmlns:a16="http://schemas.microsoft.com/office/drawing/2014/main" id="{04267262-F044-94B5-C8B4-D155D4E05A6B}"/>
              </a:ext>
            </a:extLst>
          </p:cNvPr>
          <p:cNvPicPr>
            <a:picLocks noChangeAspect="1"/>
          </p:cNvPicPr>
          <p:nvPr/>
        </p:nvPicPr>
        <p:blipFill>
          <a:blip r:embed="rId4"/>
          <a:stretch>
            <a:fillRect/>
          </a:stretch>
        </p:blipFill>
        <p:spPr>
          <a:xfrm>
            <a:off x="4787159" y="1775011"/>
            <a:ext cx="3769616" cy="2039167"/>
          </a:xfrm>
          <a:prstGeom prst="rect">
            <a:avLst/>
          </a:prstGeom>
        </p:spPr>
      </p:pic>
      <p:sp>
        <p:nvSpPr>
          <p:cNvPr id="11" name="TextBox 10">
            <a:extLst>
              <a:ext uri="{FF2B5EF4-FFF2-40B4-BE49-F238E27FC236}">
                <a16:creationId xmlns:a16="http://schemas.microsoft.com/office/drawing/2014/main" id="{9B6357EE-5E96-DE15-5278-8638025851A1}"/>
              </a:ext>
            </a:extLst>
          </p:cNvPr>
          <p:cNvSpPr txBox="1"/>
          <p:nvPr/>
        </p:nvSpPr>
        <p:spPr>
          <a:xfrm>
            <a:off x="821105" y="1358153"/>
            <a:ext cx="2840167" cy="307777"/>
          </a:xfrm>
          <a:prstGeom prst="rect">
            <a:avLst/>
          </a:prstGeom>
          <a:noFill/>
        </p:spPr>
        <p:txBody>
          <a:bodyPr wrap="square" rtlCol="0">
            <a:spAutoFit/>
          </a:bodyPr>
          <a:lstStyle/>
          <a:p>
            <a:r>
              <a:rPr lang="en-US"/>
              <a:t>This chart shows all the data…</a:t>
            </a:r>
          </a:p>
        </p:txBody>
      </p:sp>
      <p:sp>
        <p:nvSpPr>
          <p:cNvPr id="12" name="TextBox 11">
            <a:extLst>
              <a:ext uri="{FF2B5EF4-FFF2-40B4-BE49-F238E27FC236}">
                <a16:creationId xmlns:a16="http://schemas.microsoft.com/office/drawing/2014/main" id="{83D847F0-6969-C002-B27F-523F54D0AD8D}"/>
              </a:ext>
            </a:extLst>
          </p:cNvPr>
          <p:cNvSpPr txBox="1"/>
          <p:nvPr/>
        </p:nvSpPr>
        <p:spPr>
          <a:xfrm>
            <a:off x="5119645" y="1358153"/>
            <a:ext cx="3437130" cy="307777"/>
          </a:xfrm>
          <a:prstGeom prst="rect">
            <a:avLst/>
          </a:prstGeom>
          <a:noFill/>
        </p:spPr>
        <p:txBody>
          <a:bodyPr wrap="square" rtlCol="0">
            <a:spAutoFit/>
          </a:bodyPr>
          <a:lstStyle/>
          <a:p>
            <a:r>
              <a:rPr lang="en-US"/>
              <a:t>This chart shows only some of the data.</a:t>
            </a:r>
          </a:p>
        </p:txBody>
      </p:sp>
    </p:spTree>
    <p:extLst>
      <p:ext uri="{BB962C8B-B14F-4D97-AF65-F5344CB8AC3E}">
        <p14:creationId xmlns:p14="http://schemas.microsoft.com/office/powerpoint/2010/main" val="11486640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Creating an Argument</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
        <p:nvSpPr>
          <p:cNvPr id="9" name="TextBox 8">
            <a:extLst>
              <a:ext uri="{FF2B5EF4-FFF2-40B4-BE49-F238E27FC236}">
                <a16:creationId xmlns:a16="http://schemas.microsoft.com/office/drawing/2014/main" id="{CFD853D4-6A25-2786-0262-90C0019D4373}"/>
              </a:ext>
            </a:extLst>
          </p:cNvPr>
          <p:cNvSpPr txBox="1"/>
          <p:nvPr/>
        </p:nvSpPr>
        <p:spPr>
          <a:xfrm>
            <a:off x="342900" y="1143000"/>
            <a:ext cx="7987553" cy="523220"/>
          </a:xfrm>
          <a:prstGeom prst="rect">
            <a:avLst/>
          </a:prstGeom>
          <a:noFill/>
        </p:spPr>
        <p:txBody>
          <a:bodyPr wrap="square" rtlCol="0">
            <a:spAutoFit/>
          </a:bodyPr>
          <a:lstStyle/>
          <a:p>
            <a:r>
              <a:rPr lang="en-US">
                <a:solidFill>
                  <a:schemeClr val="tx1"/>
                </a:solidFill>
              </a:rPr>
              <a:t>An argument: </a:t>
            </a:r>
            <a:r>
              <a:rPr lang="en-US" b="1">
                <a:solidFill>
                  <a:schemeClr val="tx1"/>
                </a:solidFill>
                <a:highlight>
                  <a:srgbClr val="00CC99"/>
                </a:highlight>
              </a:rPr>
              <a:t>a coherent series of reasons, statements, or facts </a:t>
            </a:r>
            <a:r>
              <a:rPr lang="en-US">
                <a:solidFill>
                  <a:schemeClr val="tx1"/>
                </a:solidFill>
              </a:rPr>
              <a:t>intended to support or establish a </a:t>
            </a:r>
            <a:r>
              <a:rPr lang="en-US" b="1">
                <a:solidFill>
                  <a:schemeClr val="tx1"/>
                </a:solidFill>
                <a:highlight>
                  <a:srgbClr val="00FFFF"/>
                </a:highlight>
              </a:rPr>
              <a:t>claim</a:t>
            </a:r>
            <a:r>
              <a:rPr lang="en-US" b="1">
                <a:solidFill>
                  <a:schemeClr val="tx1"/>
                </a:solidFill>
              </a:rPr>
              <a:t>. </a:t>
            </a:r>
          </a:p>
        </p:txBody>
      </p:sp>
      <p:pic>
        <p:nvPicPr>
          <p:cNvPr id="10" name="Picture 2" descr="Gardens and Greening | Slavic Village">
            <a:extLst>
              <a:ext uri="{FF2B5EF4-FFF2-40B4-BE49-F238E27FC236}">
                <a16:creationId xmlns:a16="http://schemas.microsoft.com/office/drawing/2014/main" id="{282FB7A6-D11E-6037-36D1-432DF550BA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326" y="2514600"/>
            <a:ext cx="2114550" cy="158591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0505834-B26D-AE2A-EACD-04AD40597461}"/>
              </a:ext>
            </a:extLst>
          </p:cNvPr>
          <p:cNvSpPr txBox="1"/>
          <p:nvPr/>
        </p:nvSpPr>
        <p:spPr>
          <a:xfrm>
            <a:off x="393325" y="1963271"/>
            <a:ext cx="2249021" cy="307777"/>
          </a:xfrm>
          <a:prstGeom prst="rect">
            <a:avLst/>
          </a:prstGeom>
          <a:noFill/>
        </p:spPr>
        <p:txBody>
          <a:bodyPr wrap="square" rtlCol="0">
            <a:spAutoFit/>
          </a:bodyPr>
          <a:lstStyle/>
          <a:p>
            <a:r>
              <a:rPr lang="en-US"/>
              <a:t>The community garden…</a:t>
            </a:r>
          </a:p>
        </p:txBody>
      </p:sp>
      <p:pic>
        <p:nvPicPr>
          <p:cNvPr id="13" name="Picture 12">
            <a:extLst>
              <a:ext uri="{FF2B5EF4-FFF2-40B4-BE49-F238E27FC236}">
                <a16:creationId xmlns:a16="http://schemas.microsoft.com/office/drawing/2014/main" id="{8BF8D626-69AF-B9C7-37E9-61FB756CD7A4}"/>
              </a:ext>
            </a:extLst>
          </p:cNvPr>
          <p:cNvPicPr>
            <a:picLocks noChangeAspect="1"/>
          </p:cNvPicPr>
          <p:nvPr/>
        </p:nvPicPr>
        <p:blipFill>
          <a:blip r:embed="rId3"/>
          <a:stretch>
            <a:fillRect/>
          </a:stretch>
        </p:blipFill>
        <p:spPr>
          <a:xfrm>
            <a:off x="7080108" y="2218792"/>
            <a:ext cx="1670566" cy="866331"/>
          </a:xfrm>
          <a:prstGeom prst="rect">
            <a:avLst/>
          </a:prstGeom>
        </p:spPr>
      </p:pic>
      <p:pic>
        <p:nvPicPr>
          <p:cNvPr id="14" name="Picture 13">
            <a:extLst>
              <a:ext uri="{FF2B5EF4-FFF2-40B4-BE49-F238E27FC236}">
                <a16:creationId xmlns:a16="http://schemas.microsoft.com/office/drawing/2014/main" id="{555B14B8-DC1D-AFA9-E5BA-1BCCA3F5B052}"/>
              </a:ext>
            </a:extLst>
          </p:cNvPr>
          <p:cNvPicPr>
            <a:picLocks noChangeAspect="1"/>
          </p:cNvPicPr>
          <p:nvPr/>
        </p:nvPicPr>
        <p:blipFill>
          <a:blip r:embed="rId4"/>
          <a:stretch>
            <a:fillRect/>
          </a:stretch>
        </p:blipFill>
        <p:spPr>
          <a:xfrm>
            <a:off x="6055692" y="2990802"/>
            <a:ext cx="1489973" cy="972957"/>
          </a:xfrm>
          <a:prstGeom prst="rect">
            <a:avLst/>
          </a:prstGeom>
        </p:spPr>
      </p:pic>
      <p:sp>
        <p:nvSpPr>
          <p:cNvPr id="15" name="TextBox 14">
            <a:extLst>
              <a:ext uri="{FF2B5EF4-FFF2-40B4-BE49-F238E27FC236}">
                <a16:creationId xmlns:a16="http://schemas.microsoft.com/office/drawing/2014/main" id="{58F8E8B6-277F-97F7-70FA-E986BC21F4FD}"/>
              </a:ext>
            </a:extLst>
          </p:cNvPr>
          <p:cNvSpPr txBox="1"/>
          <p:nvPr/>
        </p:nvSpPr>
        <p:spPr>
          <a:xfrm>
            <a:off x="3315819" y="1855549"/>
            <a:ext cx="2249021" cy="523220"/>
          </a:xfrm>
          <a:prstGeom prst="rect">
            <a:avLst/>
          </a:prstGeom>
          <a:noFill/>
        </p:spPr>
        <p:txBody>
          <a:bodyPr wrap="square" rtlCol="0">
            <a:spAutoFit/>
          </a:bodyPr>
          <a:lstStyle/>
          <a:p>
            <a:r>
              <a:rPr lang="en-US"/>
              <a:t>…should be place in xxx community</a:t>
            </a:r>
          </a:p>
        </p:txBody>
      </p:sp>
      <p:sp>
        <p:nvSpPr>
          <p:cNvPr id="16" name="TextBox 15">
            <a:extLst>
              <a:ext uri="{FF2B5EF4-FFF2-40B4-BE49-F238E27FC236}">
                <a16:creationId xmlns:a16="http://schemas.microsoft.com/office/drawing/2014/main" id="{DE83F3CF-9962-BFDF-0CFE-67E6D29FBC0F}"/>
              </a:ext>
            </a:extLst>
          </p:cNvPr>
          <p:cNvSpPr txBox="1"/>
          <p:nvPr/>
        </p:nvSpPr>
        <p:spPr>
          <a:xfrm>
            <a:off x="6501653" y="1737435"/>
            <a:ext cx="2249021" cy="307777"/>
          </a:xfrm>
          <a:prstGeom prst="rect">
            <a:avLst/>
          </a:prstGeom>
          <a:noFill/>
        </p:spPr>
        <p:txBody>
          <a:bodyPr wrap="square" rtlCol="0">
            <a:spAutoFit/>
          </a:bodyPr>
          <a:lstStyle/>
          <a:p>
            <a:r>
              <a:rPr lang="en-US"/>
              <a:t>And this is why I think so.</a:t>
            </a:r>
          </a:p>
        </p:txBody>
      </p:sp>
      <p:pic>
        <p:nvPicPr>
          <p:cNvPr id="17" name="Picture 16">
            <a:extLst>
              <a:ext uri="{FF2B5EF4-FFF2-40B4-BE49-F238E27FC236}">
                <a16:creationId xmlns:a16="http://schemas.microsoft.com/office/drawing/2014/main" id="{621886ED-157C-FB7F-5007-C261D41DBD22}"/>
              </a:ext>
            </a:extLst>
          </p:cNvPr>
          <p:cNvPicPr>
            <a:picLocks noChangeAspect="1"/>
          </p:cNvPicPr>
          <p:nvPr/>
        </p:nvPicPr>
        <p:blipFill>
          <a:blip r:embed="rId5"/>
          <a:stretch>
            <a:fillRect/>
          </a:stretch>
        </p:blipFill>
        <p:spPr>
          <a:xfrm>
            <a:off x="3315819" y="2547957"/>
            <a:ext cx="2333076" cy="1552556"/>
          </a:xfrm>
          <a:prstGeom prst="rect">
            <a:avLst/>
          </a:prstGeom>
        </p:spPr>
      </p:pic>
      <p:sp>
        <p:nvSpPr>
          <p:cNvPr id="18" name="Rectangle 17">
            <a:extLst>
              <a:ext uri="{FF2B5EF4-FFF2-40B4-BE49-F238E27FC236}">
                <a16:creationId xmlns:a16="http://schemas.microsoft.com/office/drawing/2014/main" id="{AA885FB8-EB9D-38E8-1236-BA2147BC91EE}"/>
              </a:ext>
            </a:extLst>
          </p:cNvPr>
          <p:cNvSpPr/>
          <p:nvPr/>
        </p:nvSpPr>
        <p:spPr>
          <a:xfrm>
            <a:off x="7578725" y="3032125"/>
            <a:ext cx="844550" cy="5299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20A2D0F-8A1A-4236-6317-B59FE620D75A}"/>
              </a:ext>
            </a:extLst>
          </p:cNvPr>
          <p:cNvSpPr/>
          <p:nvPr/>
        </p:nvSpPr>
        <p:spPr>
          <a:xfrm>
            <a:off x="7238999" y="2271048"/>
            <a:ext cx="1368425" cy="5299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CD97F4D-5308-FF18-471F-615D28373024}"/>
              </a:ext>
            </a:extLst>
          </p:cNvPr>
          <p:cNvSpPr/>
          <p:nvPr/>
        </p:nvSpPr>
        <p:spPr>
          <a:xfrm>
            <a:off x="8445500" y="2736864"/>
            <a:ext cx="196850" cy="13333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4EEF1AB-F0D8-A967-BFB8-7F1A9733E4AF}"/>
              </a:ext>
            </a:extLst>
          </p:cNvPr>
          <p:cNvSpPr/>
          <p:nvPr/>
        </p:nvSpPr>
        <p:spPr>
          <a:xfrm>
            <a:off x="6327775" y="3018455"/>
            <a:ext cx="977900" cy="7760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845CE36-F9E6-97C2-5D8F-457B7AC8537A}"/>
              </a:ext>
            </a:extLst>
          </p:cNvPr>
          <p:cNvSpPr/>
          <p:nvPr/>
        </p:nvSpPr>
        <p:spPr>
          <a:xfrm>
            <a:off x="6096656" y="3744282"/>
            <a:ext cx="1406664" cy="19552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952553CC-B903-A781-1E2F-E5711DA33677}"/>
              </a:ext>
            </a:extLst>
          </p:cNvPr>
          <p:cNvCxnSpPr>
            <a:cxnSpLocks/>
          </p:cNvCxnSpPr>
          <p:nvPr/>
        </p:nvCxnSpPr>
        <p:spPr>
          <a:xfrm flipV="1">
            <a:off x="6150769" y="3745054"/>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F81DB1E-BFF0-4274-25C1-5D34A5F5CA09}"/>
              </a:ext>
            </a:extLst>
          </p:cNvPr>
          <p:cNvCxnSpPr>
            <a:cxnSpLocks/>
          </p:cNvCxnSpPr>
          <p:nvPr/>
        </p:nvCxnSpPr>
        <p:spPr>
          <a:xfrm flipV="1">
            <a:off x="6273888" y="3744282"/>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DF17E5B-09F2-FE0E-4A82-9A909A1DC7AD}"/>
              </a:ext>
            </a:extLst>
          </p:cNvPr>
          <p:cNvCxnSpPr>
            <a:cxnSpLocks/>
          </p:cNvCxnSpPr>
          <p:nvPr/>
        </p:nvCxnSpPr>
        <p:spPr>
          <a:xfrm flipV="1">
            <a:off x="6392027" y="3768414"/>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1A69ADF-730C-FA13-254E-806464117327}"/>
              </a:ext>
            </a:extLst>
          </p:cNvPr>
          <p:cNvCxnSpPr>
            <a:cxnSpLocks/>
          </p:cNvCxnSpPr>
          <p:nvPr/>
        </p:nvCxnSpPr>
        <p:spPr>
          <a:xfrm flipV="1">
            <a:off x="6525511" y="3757875"/>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D184DA4-9B52-8BCD-E945-BF4DB37C5758}"/>
              </a:ext>
            </a:extLst>
          </p:cNvPr>
          <p:cNvCxnSpPr>
            <a:cxnSpLocks/>
          </p:cNvCxnSpPr>
          <p:nvPr/>
        </p:nvCxnSpPr>
        <p:spPr>
          <a:xfrm flipV="1">
            <a:off x="6658995" y="3768232"/>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B873146-C6FE-289C-77BA-0B4CAAE72C9F}"/>
              </a:ext>
            </a:extLst>
          </p:cNvPr>
          <p:cNvCxnSpPr>
            <a:cxnSpLocks/>
          </p:cNvCxnSpPr>
          <p:nvPr/>
        </p:nvCxnSpPr>
        <p:spPr>
          <a:xfrm flipV="1">
            <a:off x="6807160" y="3757103"/>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36018A-B05F-8317-14CB-0C691D4A1995}"/>
              </a:ext>
            </a:extLst>
          </p:cNvPr>
          <p:cNvCxnSpPr>
            <a:cxnSpLocks/>
          </p:cNvCxnSpPr>
          <p:nvPr/>
        </p:nvCxnSpPr>
        <p:spPr>
          <a:xfrm flipV="1">
            <a:off x="6940644" y="3744282"/>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690CF67-D84B-F200-5083-AD8B7A1E0520}"/>
              </a:ext>
            </a:extLst>
          </p:cNvPr>
          <p:cNvCxnSpPr>
            <a:cxnSpLocks/>
          </p:cNvCxnSpPr>
          <p:nvPr/>
        </p:nvCxnSpPr>
        <p:spPr>
          <a:xfrm flipV="1">
            <a:off x="7065792" y="3753950"/>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6B6CC79-D329-4C54-2DAD-D2E617F113B3}"/>
              </a:ext>
            </a:extLst>
          </p:cNvPr>
          <p:cNvCxnSpPr>
            <a:cxnSpLocks/>
          </p:cNvCxnSpPr>
          <p:nvPr/>
        </p:nvCxnSpPr>
        <p:spPr>
          <a:xfrm flipV="1">
            <a:off x="7185112" y="3762812"/>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B1306F0-36F2-248D-849D-429719A84F0F}"/>
              </a:ext>
            </a:extLst>
          </p:cNvPr>
          <p:cNvCxnSpPr>
            <a:cxnSpLocks/>
          </p:cNvCxnSpPr>
          <p:nvPr/>
        </p:nvCxnSpPr>
        <p:spPr>
          <a:xfrm flipV="1">
            <a:off x="7315386" y="3766872"/>
            <a:ext cx="107774" cy="110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5698FA3-00EC-4A46-9945-457CDCDAD320}"/>
              </a:ext>
            </a:extLst>
          </p:cNvPr>
          <p:cNvCxnSpPr>
            <a:cxnSpLocks/>
          </p:cNvCxnSpPr>
          <p:nvPr/>
        </p:nvCxnSpPr>
        <p:spPr>
          <a:xfrm flipV="1">
            <a:off x="6256727" y="3067050"/>
            <a:ext cx="1115623" cy="2199"/>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02AEFB0-C3BB-3615-8BA8-FED43807BCD7}"/>
              </a:ext>
            </a:extLst>
          </p:cNvPr>
          <p:cNvCxnSpPr>
            <a:cxnSpLocks/>
          </p:cNvCxnSpPr>
          <p:nvPr/>
        </p:nvCxnSpPr>
        <p:spPr>
          <a:xfrm flipV="1">
            <a:off x="7365399" y="2275486"/>
            <a:ext cx="1115623" cy="2199"/>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DA4493C-33C2-AC75-1489-E4DF215C286C}"/>
              </a:ext>
            </a:extLst>
          </p:cNvPr>
          <p:cNvSpPr txBox="1"/>
          <p:nvPr/>
        </p:nvSpPr>
        <p:spPr>
          <a:xfrm>
            <a:off x="4151641" y="3045833"/>
            <a:ext cx="764278" cy="307777"/>
          </a:xfrm>
          <a:prstGeom prst="rect">
            <a:avLst/>
          </a:prstGeom>
          <a:solidFill>
            <a:schemeClr val="accent1">
              <a:lumMod val="40000"/>
              <a:lumOff val="60000"/>
            </a:schemeClr>
          </a:solidFill>
        </p:spPr>
        <p:txBody>
          <a:bodyPr wrap="square" rtlCol="0">
            <a:spAutoFit/>
          </a:bodyPr>
          <a:lstStyle/>
          <a:p>
            <a:r>
              <a:rPr lang="en-US" b="1"/>
              <a:t>Claim</a:t>
            </a:r>
          </a:p>
        </p:txBody>
      </p:sp>
      <p:sp>
        <p:nvSpPr>
          <p:cNvPr id="41" name="TextBox 40">
            <a:extLst>
              <a:ext uri="{FF2B5EF4-FFF2-40B4-BE49-F238E27FC236}">
                <a16:creationId xmlns:a16="http://schemas.microsoft.com/office/drawing/2014/main" id="{EBFAC410-94E9-9624-FCAD-FFEFD7FEDFD9}"/>
              </a:ext>
            </a:extLst>
          </p:cNvPr>
          <p:cNvSpPr txBox="1"/>
          <p:nvPr/>
        </p:nvSpPr>
        <p:spPr>
          <a:xfrm>
            <a:off x="6022071" y="2419700"/>
            <a:ext cx="1043721" cy="523220"/>
          </a:xfrm>
          <a:prstGeom prst="rect">
            <a:avLst/>
          </a:prstGeom>
          <a:solidFill>
            <a:srgbClr val="00CC99"/>
          </a:solidFill>
        </p:spPr>
        <p:txBody>
          <a:bodyPr wrap="square" rtlCol="0">
            <a:spAutoFit/>
          </a:bodyPr>
          <a:lstStyle/>
          <a:p>
            <a:r>
              <a:rPr lang="en-US" b="1"/>
              <a:t>Data = Evidence</a:t>
            </a:r>
          </a:p>
        </p:txBody>
      </p:sp>
      <p:cxnSp>
        <p:nvCxnSpPr>
          <p:cNvPr id="43" name="Straight Arrow Connector 42">
            <a:extLst>
              <a:ext uri="{FF2B5EF4-FFF2-40B4-BE49-F238E27FC236}">
                <a16:creationId xmlns:a16="http://schemas.microsoft.com/office/drawing/2014/main" id="{03EB7E88-D19C-7C16-A987-DE7FC35450ED}"/>
              </a:ext>
            </a:extLst>
          </p:cNvPr>
          <p:cNvCxnSpPr>
            <a:cxnSpLocks/>
            <a:endCxn id="41" idx="0"/>
          </p:cNvCxnSpPr>
          <p:nvPr/>
        </p:nvCxnSpPr>
        <p:spPr>
          <a:xfrm>
            <a:off x="5448300" y="1432560"/>
            <a:ext cx="1095632" cy="987140"/>
          </a:xfrm>
          <a:prstGeom prst="straightConnector1">
            <a:avLst/>
          </a:prstGeom>
          <a:ln w="28575">
            <a:solidFill>
              <a:srgbClr val="00CC99"/>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C781E3F3-7E6E-DD59-3105-F47F6BF7110A}"/>
              </a:ext>
            </a:extLst>
          </p:cNvPr>
          <p:cNvCxnSpPr>
            <a:cxnSpLocks/>
          </p:cNvCxnSpPr>
          <p:nvPr/>
        </p:nvCxnSpPr>
        <p:spPr>
          <a:xfrm>
            <a:off x="1617212" y="1609614"/>
            <a:ext cx="2593062" cy="1436219"/>
          </a:xfrm>
          <a:prstGeom prst="straightConnector1">
            <a:avLst/>
          </a:prstGeom>
          <a:ln w="28575">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723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Data is Evidence, Not Proof!</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sp>
        <p:nvSpPr>
          <p:cNvPr id="5" name="TextBox 4">
            <a:extLst>
              <a:ext uri="{FF2B5EF4-FFF2-40B4-BE49-F238E27FC236}">
                <a16:creationId xmlns:a16="http://schemas.microsoft.com/office/drawing/2014/main" id="{AFF52616-CFA6-927C-3733-5E52B97D4759}"/>
              </a:ext>
            </a:extLst>
          </p:cNvPr>
          <p:cNvSpPr txBox="1"/>
          <p:nvPr/>
        </p:nvSpPr>
        <p:spPr>
          <a:xfrm>
            <a:off x="609599" y="1184564"/>
            <a:ext cx="8063345" cy="954107"/>
          </a:xfrm>
          <a:prstGeom prst="rect">
            <a:avLst/>
          </a:prstGeom>
          <a:noFill/>
        </p:spPr>
        <p:txBody>
          <a:bodyPr wrap="square" rtlCol="0">
            <a:spAutoFit/>
          </a:bodyPr>
          <a:lstStyle/>
          <a:p>
            <a:r>
              <a:rPr lang="en-US"/>
              <a:t>Evidence supports a certain claim, but there may be other plausible solutions.</a:t>
            </a:r>
          </a:p>
          <a:p>
            <a:endParaRPr lang="en-US"/>
          </a:p>
          <a:p>
            <a:r>
              <a:rPr lang="en-US"/>
              <a:t>Proof leaves no room for doubt and uncertainty. The only thing that is certain is that with complicated questions, there is always room for doubt! </a:t>
            </a:r>
          </a:p>
        </p:txBody>
      </p:sp>
      <p:graphicFrame>
        <p:nvGraphicFramePr>
          <p:cNvPr id="6" name="Table 5">
            <a:extLst>
              <a:ext uri="{FF2B5EF4-FFF2-40B4-BE49-F238E27FC236}">
                <a16:creationId xmlns:a16="http://schemas.microsoft.com/office/drawing/2014/main" id="{080EEC3C-74AF-DBCB-BCD5-A1D35C9E0F22}"/>
              </a:ext>
            </a:extLst>
          </p:cNvPr>
          <p:cNvGraphicFramePr>
            <a:graphicFrameLocks noGrp="1"/>
          </p:cNvGraphicFramePr>
          <p:nvPr/>
        </p:nvGraphicFramePr>
        <p:xfrm>
          <a:off x="1472650" y="2740755"/>
          <a:ext cx="6096000" cy="889000"/>
        </p:xfrm>
        <a:graphic>
          <a:graphicData uri="http://schemas.openxmlformats.org/drawingml/2006/table">
            <a:tbl>
              <a:tblPr firstRow="1" bandRow="1">
                <a:tableStyleId>{891A1956-3D7E-41C0-9DF7-105A978C6925}</a:tableStyleId>
              </a:tblPr>
              <a:tblGrid>
                <a:gridCol w="3048000">
                  <a:extLst>
                    <a:ext uri="{9D8B030D-6E8A-4147-A177-3AD203B41FA5}">
                      <a16:colId xmlns:a16="http://schemas.microsoft.com/office/drawing/2014/main" val="2464600848"/>
                    </a:ext>
                  </a:extLst>
                </a:gridCol>
                <a:gridCol w="3048000">
                  <a:extLst>
                    <a:ext uri="{9D8B030D-6E8A-4147-A177-3AD203B41FA5}">
                      <a16:colId xmlns:a16="http://schemas.microsoft.com/office/drawing/2014/main" val="1299117231"/>
                    </a:ext>
                  </a:extLst>
                </a:gridCol>
              </a:tblGrid>
              <a:tr h="370840">
                <a:tc>
                  <a:txBody>
                    <a:bodyPr/>
                    <a:lstStyle/>
                    <a:p>
                      <a:pPr algn="ctr"/>
                      <a:r>
                        <a:rPr lang="en-US"/>
                        <a:t>Proof</a:t>
                      </a:r>
                    </a:p>
                  </a:txBody>
                  <a:tcPr/>
                </a:tc>
                <a:tc>
                  <a:txBody>
                    <a:bodyPr/>
                    <a:lstStyle/>
                    <a:p>
                      <a:pPr algn="ctr"/>
                      <a:r>
                        <a:rPr lang="en-US"/>
                        <a:t>Evidence</a:t>
                      </a:r>
                    </a:p>
                  </a:txBody>
                  <a:tcPr/>
                </a:tc>
                <a:extLst>
                  <a:ext uri="{0D108BD9-81ED-4DB2-BD59-A6C34878D82A}">
                    <a16:rowId xmlns:a16="http://schemas.microsoft.com/office/drawing/2014/main" val="655524131"/>
                  </a:ext>
                </a:extLst>
              </a:tr>
              <a:tr h="370840">
                <a:tc>
                  <a:txBody>
                    <a:bodyPr/>
                    <a:lstStyle/>
                    <a:p>
                      <a:pPr algn="ctr"/>
                      <a:r>
                        <a:rPr lang="en-US"/>
                        <a:t>When ALL the evidence confirms a theory or idea</a:t>
                      </a:r>
                    </a:p>
                  </a:txBody>
                  <a:tcPr/>
                </a:tc>
                <a:tc>
                  <a:txBody>
                    <a:bodyPr/>
                    <a:lstStyle/>
                    <a:p>
                      <a:pPr algn="ctr"/>
                      <a:r>
                        <a:rPr lang="en-US"/>
                        <a:t>Information (data) that </a:t>
                      </a:r>
                      <a:r>
                        <a:rPr lang="en-US" i="1"/>
                        <a:t>supports</a:t>
                      </a:r>
                      <a:r>
                        <a:rPr lang="en-US" i="0"/>
                        <a:t> a theory or idea</a:t>
                      </a:r>
                      <a:endParaRPr lang="en-US"/>
                    </a:p>
                  </a:txBody>
                  <a:tcPr/>
                </a:tc>
                <a:extLst>
                  <a:ext uri="{0D108BD9-81ED-4DB2-BD59-A6C34878D82A}">
                    <a16:rowId xmlns:a16="http://schemas.microsoft.com/office/drawing/2014/main" val="2361826654"/>
                  </a:ext>
                </a:extLst>
              </a:tr>
            </a:tbl>
          </a:graphicData>
        </a:graphic>
      </p:graphicFrame>
      <p:grpSp>
        <p:nvGrpSpPr>
          <p:cNvPr id="9" name="Group 8">
            <a:extLst>
              <a:ext uri="{FF2B5EF4-FFF2-40B4-BE49-F238E27FC236}">
                <a16:creationId xmlns:a16="http://schemas.microsoft.com/office/drawing/2014/main" id="{D8CB0629-84B6-3385-585F-9C0D61D69645}"/>
              </a:ext>
            </a:extLst>
          </p:cNvPr>
          <p:cNvGrpSpPr/>
          <p:nvPr/>
        </p:nvGrpSpPr>
        <p:grpSpPr>
          <a:xfrm>
            <a:off x="4182472" y="2701637"/>
            <a:ext cx="680474" cy="476071"/>
            <a:chOff x="7252984" y="2188466"/>
            <a:chExt cx="588689" cy="410304"/>
          </a:xfrm>
        </p:grpSpPr>
        <p:sp>
          <p:nvSpPr>
            <p:cNvPr id="8" name="Oval 7">
              <a:extLst>
                <a:ext uri="{FF2B5EF4-FFF2-40B4-BE49-F238E27FC236}">
                  <a16:creationId xmlns:a16="http://schemas.microsoft.com/office/drawing/2014/main" id="{DABE9358-510D-3070-2733-718520F0096E}"/>
                </a:ext>
              </a:extLst>
            </p:cNvPr>
            <p:cNvSpPr/>
            <p:nvPr/>
          </p:nvSpPr>
          <p:spPr>
            <a:xfrm>
              <a:off x="7356474" y="2195288"/>
              <a:ext cx="388057" cy="38951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Oval 6">
              <a:extLst>
                <a:ext uri="{FF2B5EF4-FFF2-40B4-BE49-F238E27FC236}">
                  <a16:creationId xmlns:a16="http://schemas.microsoft.com/office/drawing/2014/main" id="{7C29F56F-1D78-E09B-DF02-09D1933C1CC4}"/>
                </a:ext>
              </a:extLst>
            </p:cNvPr>
            <p:cNvSpPr/>
            <p:nvPr/>
          </p:nvSpPr>
          <p:spPr>
            <a:xfrm>
              <a:off x="7252984" y="2188466"/>
              <a:ext cx="588689" cy="410304"/>
            </a:xfrm>
            <a:prstGeom prst="ellipse">
              <a:avLst/>
            </a:prstGeom>
            <a:noFill/>
          </p:spPr>
          <p:txBody>
            <a:bodyPr wrap="square" lIns="91440" tIns="45720" rIns="91440" bIns="45720">
              <a:spAutoFit/>
            </a:bodyPr>
            <a:lstStyle/>
            <a:p>
              <a:pPr algn="ctr"/>
              <a:r>
                <a:rPr lang="en-US" sz="1600" b="1" cap="none" spc="0">
                  <a:ln w="22225">
                    <a:solidFill>
                      <a:schemeClr val="accent2"/>
                    </a:solidFill>
                    <a:prstDash val="solid"/>
                  </a:ln>
                  <a:solidFill>
                    <a:schemeClr val="accent2">
                      <a:lumMod val="40000"/>
                      <a:lumOff val="60000"/>
                    </a:schemeClr>
                  </a:solidFill>
                  <a:effectLst/>
                </a:rPr>
                <a:t>VS</a:t>
              </a:r>
            </a:p>
          </p:txBody>
        </p:sp>
      </p:grpSp>
    </p:spTree>
    <p:extLst>
      <p:ext uri="{BB962C8B-B14F-4D97-AF65-F5344CB8AC3E}">
        <p14:creationId xmlns:p14="http://schemas.microsoft.com/office/powerpoint/2010/main" val="11947721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53B76-10C0-EF5F-5ED3-82DE225C97E9}"/>
              </a:ext>
            </a:extLst>
          </p:cNvPr>
          <p:cNvSpPr>
            <a:spLocks noGrp="1"/>
          </p:cNvSpPr>
          <p:nvPr>
            <p:ph type="title"/>
          </p:nvPr>
        </p:nvSpPr>
        <p:spPr>
          <a:xfrm>
            <a:off x="1073700" y="94375"/>
            <a:ext cx="6996600" cy="715800"/>
          </a:xfrm>
        </p:spPr>
        <p:txBody>
          <a:bodyPr/>
          <a:lstStyle/>
          <a:p>
            <a:r>
              <a:rPr lang="en-US"/>
              <a:t>Create the Argument</a:t>
            </a:r>
          </a:p>
        </p:txBody>
      </p:sp>
      <p:sp>
        <p:nvSpPr>
          <p:cNvPr id="4" name="Slide Number Placeholder 3">
            <a:extLst>
              <a:ext uri="{FF2B5EF4-FFF2-40B4-BE49-F238E27FC236}">
                <a16:creationId xmlns:a16="http://schemas.microsoft.com/office/drawing/2014/main" id="{BADF4E08-786E-F721-61E7-E97D2361ED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p:sp>
        <p:nvSpPr>
          <p:cNvPr id="6" name="TextBox 5">
            <a:extLst>
              <a:ext uri="{FF2B5EF4-FFF2-40B4-BE49-F238E27FC236}">
                <a16:creationId xmlns:a16="http://schemas.microsoft.com/office/drawing/2014/main" id="{8E52CBDF-59C8-BE49-CEE6-7BB889917B9D}"/>
              </a:ext>
            </a:extLst>
          </p:cNvPr>
          <p:cNvSpPr txBox="1"/>
          <p:nvPr/>
        </p:nvSpPr>
        <p:spPr>
          <a:xfrm>
            <a:off x="703118" y="1271654"/>
            <a:ext cx="2230582" cy="523220"/>
          </a:xfrm>
          <a:prstGeom prst="rect">
            <a:avLst/>
          </a:prstGeom>
          <a:noFill/>
          <a:ln>
            <a:solidFill>
              <a:schemeClr val="accent1">
                <a:lumMod val="60000"/>
                <a:lumOff val="40000"/>
              </a:schemeClr>
            </a:solidFill>
          </a:ln>
        </p:spPr>
        <p:txBody>
          <a:bodyPr wrap="square" rtlCol="0">
            <a:spAutoFit/>
          </a:bodyPr>
          <a:lstStyle/>
          <a:p>
            <a:r>
              <a:rPr lang="en-US"/>
              <a:t>Performed an analysis to establish a claim.</a:t>
            </a:r>
          </a:p>
        </p:txBody>
      </p:sp>
      <p:sp>
        <p:nvSpPr>
          <p:cNvPr id="8" name="TextBox 7">
            <a:extLst>
              <a:ext uri="{FF2B5EF4-FFF2-40B4-BE49-F238E27FC236}">
                <a16:creationId xmlns:a16="http://schemas.microsoft.com/office/drawing/2014/main" id="{44573F4A-474D-B93E-25DD-E616C70E00A0}"/>
              </a:ext>
            </a:extLst>
          </p:cNvPr>
          <p:cNvSpPr txBox="1"/>
          <p:nvPr/>
        </p:nvSpPr>
        <p:spPr>
          <a:xfrm>
            <a:off x="4613565" y="1056210"/>
            <a:ext cx="3193473" cy="954107"/>
          </a:xfrm>
          <a:prstGeom prst="rect">
            <a:avLst/>
          </a:prstGeom>
          <a:noFill/>
          <a:ln>
            <a:solidFill>
              <a:schemeClr val="accent1">
                <a:lumMod val="60000"/>
                <a:lumOff val="40000"/>
              </a:schemeClr>
            </a:solidFill>
          </a:ln>
        </p:spPr>
        <p:txBody>
          <a:bodyPr wrap="square" rtlCol="0">
            <a:spAutoFit/>
          </a:bodyPr>
          <a:lstStyle/>
          <a:p>
            <a:r>
              <a:rPr lang="en-US"/>
              <a:t>State your claim in a single sentence. </a:t>
            </a:r>
          </a:p>
          <a:p>
            <a:r>
              <a:rPr lang="en-US" b="1">
                <a:solidFill>
                  <a:schemeClr val="accent2">
                    <a:lumMod val="75000"/>
                  </a:schemeClr>
                </a:solidFill>
              </a:rPr>
              <a:t>Based on our analysis of the EJI, we believe that the community garden should be placed in _____.</a:t>
            </a:r>
          </a:p>
        </p:txBody>
      </p:sp>
      <p:sp>
        <p:nvSpPr>
          <p:cNvPr id="9" name="Arrow: Down 8">
            <a:extLst>
              <a:ext uri="{FF2B5EF4-FFF2-40B4-BE49-F238E27FC236}">
                <a16:creationId xmlns:a16="http://schemas.microsoft.com/office/drawing/2014/main" id="{D06CE74E-76A9-46DB-C545-D9379EABEED9}"/>
              </a:ext>
            </a:extLst>
          </p:cNvPr>
          <p:cNvSpPr/>
          <p:nvPr/>
        </p:nvSpPr>
        <p:spPr>
          <a:xfrm rot="16200000">
            <a:off x="3468755" y="975645"/>
            <a:ext cx="550717" cy="108774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A40CC2E-E6A8-1170-6A2B-55D3C96FDB7F}"/>
              </a:ext>
            </a:extLst>
          </p:cNvPr>
          <p:cNvSpPr txBox="1"/>
          <p:nvPr/>
        </p:nvSpPr>
        <p:spPr>
          <a:xfrm>
            <a:off x="4781412" y="2767446"/>
            <a:ext cx="3193473" cy="1600438"/>
          </a:xfrm>
          <a:prstGeom prst="rect">
            <a:avLst/>
          </a:prstGeom>
          <a:noFill/>
          <a:ln>
            <a:solidFill>
              <a:schemeClr val="accent1">
                <a:lumMod val="60000"/>
                <a:lumOff val="40000"/>
              </a:schemeClr>
            </a:solidFill>
          </a:ln>
        </p:spPr>
        <p:txBody>
          <a:bodyPr wrap="square" rtlCol="0">
            <a:spAutoFit/>
          </a:bodyPr>
          <a:lstStyle/>
          <a:p>
            <a:r>
              <a:rPr lang="en-US"/>
              <a:t>Design visualizations to support your claim. </a:t>
            </a:r>
          </a:p>
          <a:p>
            <a:pPr marL="285750" indent="-285750">
              <a:buFont typeface="Arial" panose="020B0604020202020204" pitchFamily="34" charset="0"/>
              <a:buChar char="•"/>
            </a:pPr>
            <a:r>
              <a:rPr lang="en-US" b="1">
                <a:solidFill>
                  <a:schemeClr val="accent2">
                    <a:lumMod val="75000"/>
                  </a:schemeClr>
                </a:solidFill>
              </a:rPr>
              <a:t>Choose appropriate chart type</a:t>
            </a:r>
          </a:p>
          <a:p>
            <a:pPr marL="285750" indent="-285750">
              <a:buFont typeface="Arial" panose="020B0604020202020204" pitchFamily="34" charset="0"/>
              <a:buChar char="•"/>
            </a:pPr>
            <a:r>
              <a:rPr lang="en-US" b="1">
                <a:solidFill>
                  <a:schemeClr val="accent2">
                    <a:lumMod val="75000"/>
                  </a:schemeClr>
                </a:solidFill>
              </a:rPr>
              <a:t>Add color for emphasis</a:t>
            </a:r>
          </a:p>
          <a:p>
            <a:pPr marL="285750" indent="-285750">
              <a:buFont typeface="Arial" panose="020B0604020202020204" pitchFamily="34" charset="0"/>
              <a:buChar char="•"/>
            </a:pPr>
            <a:r>
              <a:rPr lang="en-US" b="1">
                <a:solidFill>
                  <a:schemeClr val="accent2">
                    <a:lumMod val="75000"/>
                  </a:schemeClr>
                </a:solidFill>
              </a:rPr>
              <a:t>Add callouts</a:t>
            </a:r>
          </a:p>
          <a:p>
            <a:pPr marL="285750" indent="-285750">
              <a:buFont typeface="Arial" panose="020B0604020202020204" pitchFamily="34" charset="0"/>
              <a:buChar char="•"/>
            </a:pPr>
            <a:r>
              <a:rPr lang="en-US" b="1">
                <a:solidFill>
                  <a:schemeClr val="accent2">
                    <a:lumMod val="75000"/>
                  </a:schemeClr>
                </a:solidFill>
              </a:rPr>
              <a:t>Make it appealing!</a:t>
            </a:r>
          </a:p>
          <a:p>
            <a:pPr marL="285750" indent="-285750">
              <a:buFont typeface="Arial" panose="020B0604020202020204" pitchFamily="34" charset="0"/>
              <a:buChar char="•"/>
            </a:pPr>
            <a:endParaRPr lang="en-US" b="1">
              <a:solidFill>
                <a:schemeClr val="accent2">
                  <a:lumMod val="75000"/>
                </a:schemeClr>
              </a:solidFill>
            </a:endParaRPr>
          </a:p>
        </p:txBody>
      </p:sp>
      <p:sp>
        <p:nvSpPr>
          <p:cNvPr id="20" name="Arrow: Down 19">
            <a:extLst>
              <a:ext uri="{FF2B5EF4-FFF2-40B4-BE49-F238E27FC236}">
                <a16:creationId xmlns:a16="http://schemas.microsoft.com/office/drawing/2014/main" id="{A630525C-F2E4-5D14-EAE9-176109667975}"/>
              </a:ext>
            </a:extLst>
          </p:cNvPr>
          <p:cNvSpPr/>
          <p:nvPr/>
        </p:nvSpPr>
        <p:spPr>
          <a:xfrm>
            <a:off x="6104762" y="2063772"/>
            <a:ext cx="379129" cy="65021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CF60FE49-AB68-ED85-8D2F-935C6E8E4BD4}"/>
              </a:ext>
            </a:extLst>
          </p:cNvPr>
          <p:cNvPicPr>
            <a:picLocks noChangeAspect="1"/>
          </p:cNvPicPr>
          <p:nvPr/>
        </p:nvPicPr>
        <p:blipFill>
          <a:blip r:embed="rId3"/>
          <a:stretch>
            <a:fillRect/>
          </a:stretch>
        </p:blipFill>
        <p:spPr>
          <a:xfrm>
            <a:off x="7852527" y="1220837"/>
            <a:ext cx="588355" cy="588355"/>
          </a:xfrm>
          <a:prstGeom prst="rect">
            <a:avLst/>
          </a:prstGeom>
        </p:spPr>
      </p:pic>
      <p:pic>
        <p:nvPicPr>
          <p:cNvPr id="22" name="Picture 21">
            <a:extLst>
              <a:ext uri="{FF2B5EF4-FFF2-40B4-BE49-F238E27FC236}">
                <a16:creationId xmlns:a16="http://schemas.microsoft.com/office/drawing/2014/main" id="{9AC7DE3B-221F-D330-9690-B56ED5AAC865}"/>
              </a:ext>
            </a:extLst>
          </p:cNvPr>
          <p:cNvPicPr>
            <a:picLocks noChangeAspect="1"/>
          </p:cNvPicPr>
          <p:nvPr/>
        </p:nvPicPr>
        <p:blipFill rotWithShape="1">
          <a:blip r:embed="rId3"/>
          <a:srcRect l="27926" t="29404" r="25530" b="30123"/>
          <a:stretch/>
        </p:blipFill>
        <p:spPr>
          <a:xfrm>
            <a:off x="429273" y="1414200"/>
            <a:ext cx="273845" cy="238125"/>
          </a:xfrm>
          <a:prstGeom prst="rect">
            <a:avLst/>
          </a:prstGeom>
        </p:spPr>
      </p:pic>
      <p:pic>
        <p:nvPicPr>
          <p:cNvPr id="24" name="Graphic 23" descr="Classroom with solid fill">
            <a:extLst>
              <a:ext uri="{FF2B5EF4-FFF2-40B4-BE49-F238E27FC236}">
                <a16:creationId xmlns:a16="http://schemas.microsoft.com/office/drawing/2014/main" id="{E93B1CE0-EB4C-6A41-990E-1AA97D9443C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40442" y="3204210"/>
            <a:ext cx="914400" cy="914400"/>
          </a:xfrm>
          <a:prstGeom prst="rect">
            <a:avLst/>
          </a:prstGeom>
        </p:spPr>
      </p:pic>
      <p:sp>
        <p:nvSpPr>
          <p:cNvPr id="25" name="TextBox 24">
            <a:extLst>
              <a:ext uri="{FF2B5EF4-FFF2-40B4-BE49-F238E27FC236}">
                <a16:creationId xmlns:a16="http://schemas.microsoft.com/office/drawing/2014/main" id="{66EE4C0F-5A91-72D2-7E72-A6477D4AA73D}"/>
              </a:ext>
            </a:extLst>
          </p:cNvPr>
          <p:cNvSpPr txBox="1"/>
          <p:nvPr/>
        </p:nvSpPr>
        <p:spPr>
          <a:xfrm>
            <a:off x="492558" y="2954616"/>
            <a:ext cx="2992107" cy="707886"/>
          </a:xfrm>
          <a:prstGeom prst="rect">
            <a:avLst/>
          </a:prstGeom>
          <a:noFill/>
        </p:spPr>
        <p:txBody>
          <a:bodyPr wrap="square" rtlCol="0">
            <a:spAutoFit/>
          </a:bodyPr>
          <a:lstStyle/>
          <a:p>
            <a:r>
              <a:rPr lang="en-US" sz="2000" b="1" i="1">
                <a:solidFill>
                  <a:schemeClr val="accent2">
                    <a:lumMod val="75000"/>
                  </a:schemeClr>
                </a:solidFill>
              </a:rPr>
              <a:t>Let’s look at some examples!</a:t>
            </a:r>
          </a:p>
        </p:txBody>
      </p:sp>
    </p:spTree>
    <p:extLst>
      <p:ext uri="{BB962C8B-B14F-4D97-AF65-F5344CB8AC3E}">
        <p14:creationId xmlns:p14="http://schemas.microsoft.com/office/powerpoint/2010/main" val="104258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20" grpId="0" animBg="1"/>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6FBAB9-FAB1-483A-A0BE-221A5DA375EB}"/>
              </a:ext>
            </a:extLst>
          </p:cNvPr>
          <p:cNvPicPr>
            <a:picLocks noChangeAspect="1"/>
          </p:cNvPicPr>
          <p:nvPr/>
        </p:nvPicPr>
        <p:blipFill>
          <a:blip r:embed="rId2"/>
          <a:stretch>
            <a:fillRect/>
          </a:stretch>
        </p:blipFill>
        <p:spPr>
          <a:xfrm>
            <a:off x="3384721" y="928301"/>
            <a:ext cx="5400483" cy="3535049"/>
          </a:xfrm>
          <a:prstGeom prst="rect">
            <a:avLst/>
          </a:prstGeom>
        </p:spPr>
      </p:pic>
      <p:sp>
        <p:nvSpPr>
          <p:cNvPr id="2" name="Title 1">
            <a:extLst>
              <a:ext uri="{FF2B5EF4-FFF2-40B4-BE49-F238E27FC236}">
                <a16:creationId xmlns:a16="http://schemas.microsoft.com/office/drawing/2014/main" id="{C8A48CBF-DD7A-4D71-BAAE-4691FCFA7089}"/>
              </a:ext>
            </a:extLst>
          </p:cNvPr>
          <p:cNvSpPr>
            <a:spLocks noGrp="1"/>
          </p:cNvSpPr>
          <p:nvPr>
            <p:ph type="title"/>
          </p:nvPr>
        </p:nvSpPr>
        <p:spPr>
          <a:xfrm>
            <a:off x="1022350" y="88899"/>
            <a:ext cx="6996600" cy="685800"/>
          </a:xfrm>
        </p:spPr>
        <p:txBody>
          <a:bodyPr/>
          <a:lstStyle/>
          <a:p>
            <a:r>
              <a:rPr lang="en-US"/>
              <a:t>Visualize Rank: Bar Charts</a:t>
            </a:r>
          </a:p>
        </p:txBody>
      </p:sp>
      <p:sp>
        <p:nvSpPr>
          <p:cNvPr id="3" name="Text Placeholder 2">
            <a:extLst>
              <a:ext uri="{FF2B5EF4-FFF2-40B4-BE49-F238E27FC236}">
                <a16:creationId xmlns:a16="http://schemas.microsoft.com/office/drawing/2014/main" id="{B8E4B6F7-665A-45F3-9D7E-81C6F56E9C41}"/>
              </a:ext>
            </a:extLst>
          </p:cNvPr>
          <p:cNvSpPr>
            <a:spLocks noGrp="1"/>
          </p:cNvSpPr>
          <p:nvPr>
            <p:ph type="body" idx="1"/>
          </p:nvPr>
        </p:nvSpPr>
        <p:spPr>
          <a:xfrm>
            <a:off x="228600" y="996951"/>
            <a:ext cx="3092450" cy="1492249"/>
          </a:xfrm>
        </p:spPr>
        <p:txBody>
          <a:bodyPr/>
          <a:lstStyle/>
          <a:p>
            <a:pPr marL="101600" indent="0">
              <a:buNone/>
            </a:pPr>
            <a:r>
              <a:rPr lang="en-US" b="1">
                <a:solidFill>
                  <a:schemeClr val="accent4">
                    <a:lumMod val="50000"/>
                  </a:schemeClr>
                </a:solidFill>
              </a:rPr>
              <a:t>Downtown</a:t>
            </a:r>
            <a:r>
              <a:rPr lang="en-US"/>
              <a:t> has the highest overall level of </a:t>
            </a:r>
            <a:br>
              <a:rPr lang="en-US"/>
            </a:br>
            <a:r>
              <a:rPr lang="en-US"/>
              <a:t>air pollution in Franklin County...</a:t>
            </a:r>
          </a:p>
        </p:txBody>
      </p:sp>
      <p:sp>
        <p:nvSpPr>
          <p:cNvPr id="4" name="Slide Number Placeholder 3">
            <a:extLst>
              <a:ext uri="{FF2B5EF4-FFF2-40B4-BE49-F238E27FC236}">
                <a16:creationId xmlns:a16="http://schemas.microsoft.com/office/drawing/2014/main" id="{ED7EB886-D7DC-46F9-B2DD-E8055C66B3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pic>
        <p:nvPicPr>
          <p:cNvPr id="5" name="Picture 4">
            <a:extLst>
              <a:ext uri="{FF2B5EF4-FFF2-40B4-BE49-F238E27FC236}">
                <a16:creationId xmlns:a16="http://schemas.microsoft.com/office/drawing/2014/main" id="{5008FC35-C12D-4750-B20F-1DD7EDE4F9C3}"/>
              </a:ext>
            </a:extLst>
          </p:cNvPr>
          <p:cNvPicPr>
            <a:picLocks noChangeAspect="1"/>
          </p:cNvPicPr>
          <p:nvPr/>
        </p:nvPicPr>
        <p:blipFill>
          <a:blip r:embed="rId3"/>
          <a:stretch>
            <a:fillRect/>
          </a:stretch>
        </p:blipFill>
        <p:spPr>
          <a:xfrm>
            <a:off x="3378200" y="928302"/>
            <a:ext cx="5413525" cy="3535049"/>
          </a:xfrm>
          <a:prstGeom prst="rect">
            <a:avLst/>
          </a:prstGeom>
        </p:spPr>
      </p:pic>
      <p:sp>
        <p:nvSpPr>
          <p:cNvPr id="8" name="Text Placeholder 2">
            <a:extLst>
              <a:ext uri="{FF2B5EF4-FFF2-40B4-BE49-F238E27FC236}">
                <a16:creationId xmlns:a16="http://schemas.microsoft.com/office/drawing/2014/main" id="{E783B92D-9B2C-404C-855C-FB370C91424B}"/>
              </a:ext>
            </a:extLst>
          </p:cNvPr>
          <p:cNvSpPr txBox="1">
            <a:spLocks/>
          </p:cNvSpPr>
          <p:nvPr/>
        </p:nvSpPr>
        <p:spPr>
          <a:xfrm>
            <a:off x="228600" y="2413000"/>
            <a:ext cx="3092450" cy="17906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1pPr>
            <a:lvl2pPr marL="914400" marR="0" lvl="1"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2pPr>
            <a:lvl3pPr marL="1371600" marR="0" lvl="2"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6pPr>
            <a:lvl7pPr marL="3200400" marR="0" lvl="6"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7pPr>
            <a:lvl8pPr marL="3657600" marR="0" lvl="7"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8pPr>
            <a:lvl9pPr marL="4114800" marR="0" lvl="8" indent="-342900" algn="l" rtl="0">
              <a:lnSpc>
                <a:spcPct val="100000"/>
              </a:lnSpc>
              <a:spcBef>
                <a:spcPts val="0"/>
              </a:spcBef>
              <a:spcAft>
                <a:spcPts val="0"/>
              </a:spcAft>
              <a:buClr>
                <a:schemeClr val="dk1"/>
              </a:buClr>
              <a:buSzPts val="1800"/>
              <a:buFont typeface="Source Sans Pro"/>
              <a:buChar char="■"/>
              <a:defRPr sz="1800" b="0" i="0" u="none" strike="noStrike" cap="none">
                <a:solidFill>
                  <a:schemeClr val="dk1"/>
                </a:solidFill>
                <a:latin typeface="Source Sans Pro"/>
                <a:ea typeface="Source Sans Pro"/>
                <a:cs typeface="Source Sans Pro"/>
                <a:sym typeface="Source Sans Pro"/>
              </a:defRPr>
            </a:lvl9pPr>
          </a:lstStyle>
          <a:p>
            <a:pPr marL="101600" indent="0">
              <a:buFont typeface="Source Sans Pro"/>
              <a:buNone/>
            </a:pPr>
            <a:endParaRPr lang="en-US"/>
          </a:p>
          <a:p>
            <a:pPr marL="101600" indent="0">
              <a:buFont typeface="Source Sans Pro"/>
              <a:buNone/>
            </a:pPr>
            <a:r>
              <a:rPr lang="en-US"/>
              <a:t>…but </a:t>
            </a:r>
            <a:r>
              <a:rPr lang="en-US" b="1">
                <a:solidFill>
                  <a:schemeClr val="accent4">
                    <a:lumMod val="50000"/>
                  </a:schemeClr>
                </a:solidFill>
              </a:rPr>
              <a:t>University District </a:t>
            </a:r>
            <a:r>
              <a:rPr lang="en-US"/>
              <a:t>has the greatest number of tracts in the top 10 </a:t>
            </a:r>
          </a:p>
        </p:txBody>
      </p:sp>
    </p:spTree>
    <p:extLst>
      <p:ext uri="{BB962C8B-B14F-4D97-AF65-F5344CB8AC3E}">
        <p14:creationId xmlns:p14="http://schemas.microsoft.com/office/powerpoint/2010/main" val="2297427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6FBAB9-FAB1-483A-A0BE-221A5DA375EB}"/>
              </a:ext>
            </a:extLst>
          </p:cNvPr>
          <p:cNvPicPr>
            <a:picLocks noChangeAspect="1"/>
          </p:cNvPicPr>
          <p:nvPr/>
        </p:nvPicPr>
        <p:blipFill>
          <a:blip r:embed="rId2"/>
          <a:stretch>
            <a:fillRect/>
          </a:stretch>
        </p:blipFill>
        <p:spPr>
          <a:xfrm>
            <a:off x="38525" y="781503"/>
            <a:ext cx="4611186" cy="2805497"/>
          </a:xfrm>
          <a:prstGeom prst="rect">
            <a:avLst/>
          </a:prstGeom>
        </p:spPr>
      </p:pic>
      <p:sp>
        <p:nvSpPr>
          <p:cNvPr id="2" name="Title 1">
            <a:extLst>
              <a:ext uri="{FF2B5EF4-FFF2-40B4-BE49-F238E27FC236}">
                <a16:creationId xmlns:a16="http://schemas.microsoft.com/office/drawing/2014/main" id="{C8A48CBF-DD7A-4D71-BAAE-4691FCFA7089}"/>
              </a:ext>
            </a:extLst>
          </p:cNvPr>
          <p:cNvSpPr>
            <a:spLocks noGrp="1"/>
          </p:cNvSpPr>
          <p:nvPr>
            <p:ph type="title"/>
          </p:nvPr>
        </p:nvSpPr>
        <p:spPr>
          <a:xfrm>
            <a:off x="1022350" y="88899"/>
            <a:ext cx="6996600" cy="685800"/>
          </a:xfrm>
        </p:spPr>
        <p:txBody>
          <a:bodyPr/>
          <a:lstStyle/>
          <a:p>
            <a:r>
              <a:rPr lang="en-US"/>
              <a:t>But Bar Charts Can Only Show </a:t>
            </a:r>
            <a:r>
              <a:rPr lang="en-US" u="sng"/>
              <a:t>ONE</a:t>
            </a:r>
            <a:r>
              <a:rPr lang="en-US"/>
              <a:t> Thing</a:t>
            </a:r>
          </a:p>
        </p:txBody>
      </p:sp>
      <p:sp>
        <p:nvSpPr>
          <p:cNvPr id="4" name="Slide Number Placeholder 3">
            <a:extLst>
              <a:ext uri="{FF2B5EF4-FFF2-40B4-BE49-F238E27FC236}">
                <a16:creationId xmlns:a16="http://schemas.microsoft.com/office/drawing/2014/main" id="{ED7EB886-D7DC-46F9-B2DD-E8055C66B3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68</a:t>
            </a:fld>
            <a:endParaRPr lang="en"/>
          </a:p>
        </p:txBody>
      </p:sp>
      <p:pic>
        <p:nvPicPr>
          <p:cNvPr id="5" name="Picture 4">
            <a:extLst>
              <a:ext uri="{FF2B5EF4-FFF2-40B4-BE49-F238E27FC236}">
                <a16:creationId xmlns:a16="http://schemas.microsoft.com/office/drawing/2014/main" id="{5008FC35-C12D-4750-B20F-1DD7EDE4F9C3}"/>
              </a:ext>
            </a:extLst>
          </p:cNvPr>
          <p:cNvPicPr>
            <a:picLocks noChangeAspect="1"/>
          </p:cNvPicPr>
          <p:nvPr/>
        </p:nvPicPr>
        <p:blipFill>
          <a:blip r:embed="rId3"/>
          <a:stretch>
            <a:fillRect/>
          </a:stretch>
        </p:blipFill>
        <p:spPr>
          <a:xfrm>
            <a:off x="4800600" y="781503"/>
            <a:ext cx="4304875" cy="2811097"/>
          </a:xfrm>
          <a:prstGeom prst="rect">
            <a:avLst/>
          </a:prstGeom>
        </p:spPr>
      </p:pic>
      <p:sp>
        <p:nvSpPr>
          <p:cNvPr id="10" name="Oval 9">
            <a:extLst>
              <a:ext uri="{FF2B5EF4-FFF2-40B4-BE49-F238E27FC236}">
                <a16:creationId xmlns:a16="http://schemas.microsoft.com/office/drawing/2014/main" id="{51C99258-3D07-4FBE-8D5C-EA44707932C0}"/>
              </a:ext>
            </a:extLst>
          </p:cNvPr>
          <p:cNvSpPr/>
          <p:nvPr/>
        </p:nvSpPr>
        <p:spPr>
          <a:xfrm rot="18872913">
            <a:off x="800100" y="3152531"/>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2C8218F-1AFA-47E8-83F6-992662C165D7}"/>
              </a:ext>
            </a:extLst>
          </p:cNvPr>
          <p:cNvSpPr/>
          <p:nvPr/>
        </p:nvSpPr>
        <p:spPr>
          <a:xfrm rot="18872913">
            <a:off x="6737350" y="3038231"/>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82811C4-BFDC-425C-842C-8D2C3569EE50}"/>
              </a:ext>
            </a:extLst>
          </p:cNvPr>
          <p:cNvSpPr/>
          <p:nvPr/>
        </p:nvSpPr>
        <p:spPr>
          <a:xfrm rot="18872913">
            <a:off x="1885950" y="3152532"/>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58DEDC0-320E-4FF7-B658-09EDF2792C80}"/>
              </a:ext>
            </a:extLst>
          </p:cNvPr>
          <p:cNvSpPr/>
          <p:nvPr/>
        </p:nvSpPr>
        <p:spPr>
          <a:xfrm rot="18872913">
            <a:off x="6357106" y="3038231"/>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E43EC66-F867-4BB1-BB31-3E4957D9EF21}"/>
              </a:ext>
            </a:extLst>
          </p:cNvPr>
          <p:cNvSpPr/>
          <p:nvPr/>
        </p:nvSpPr>
        <p:spPr>
          <a:xfrm rot="18872913">
            <a:off x="7137837" y="3038232"/>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2036624-6321-4D1B-B518-0EA7E50E793F}"/>
              </a:ext>
            </a:extLst>
          </p:cNvPr>
          <p:cNvSpPr/>
          <p:nvPr/>
        </p:nvSpPr>
        <p:spPr>
          <a:xfrm rot="18872913">
            <a:off x="2311460" y="3152533"/>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D75558B-0CC7-44E0-9825-42AB7FF2EB92}"/>
              </a:ext>
            </a:extLst>
          </p:cNvPr>
          <p:cNvSpPr/>
          <p:nvPr/>
        </p:nvSpPr>
        <p:spPr>
          <a:xfrm rot="18872913">
            <a:off x="3397309" y="3170833"/>
            <a:ext cx="749300" cy="19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
            <a:extLst>
              <a:ext uri="{FF2B5EF4-FFF2-40B4-BE49-F238E27FC236}">
                <a16:creationId xmlns:a16="http://schemas.microsoft.com/office/drawing/2014/main" id="{D47282D3-5889-4B58-9580-4867FF02B5A2}"/>
              </a:ext>
            </a:extLst>
          </p:cNvPr>
          <p:cNvSpPr>
            <a:spLocks noGrp="1"/>
          </p:cNvSpPr>
          <p:nvPr>
            <p:ph type="body" idx="1"/>
          </p:nvPr>
        </p:nvSpPr>
        <p:spPr>
          <a:xfrm>
            <a:off x="2152224" y="3586704"/>
            <a:ext cx="5991241" cy="1218745"/>
          </a:xfrm>
        </p:spPr>
        <p:txBody>
          <a:bodyPr/>
          <a:lstStyle/>
          <a:p>
            <a:pPr marL="101600" indent="0">
              <a:buNone/>
            </a:pPr>
            <a:r>
              <a:rPr lang="en-US">
                <a:solidFill>
                  <a:schemeClr val="tx1"/>
                </a:solidFill>
              </a:rPr>
              <a:t>We might come to a </a:t>
            </a:r>
            <a:r>
              <a:rPr lang="en-US" b="1">
                <a:solidFill>
                  <a:schemeClr val="accent3"/>
                </a:solidFill>
              </a:rPr>
              <a:t>different conclusion</a:t>
            </a:r>
            <a:r>
              <a:rPr lang="en-US">
                <a:solidFill>
                  <a:schemeClr val="tx1"/>
                </a:solidFill>
              </a:rPr>
              <a:t> if we looked at the relationship between </a:t>
            </a:r>
            <a:r>
              <a:rPr lang="en-US" b="1">
                <a:solidFill>
                  <a:schemeClr val="tx1"/>
                </a:solidFill>
              </a:rPr>
              <a:t>two things</a:t>
            </a:r>
          </a:p>
        </p:txBody>
      </p:sp>
    </p:spTree>
    <p:extLst>
      <p:ext uri="{BB962C8B-B14F-4D97-AF65-F5344CB8AC3E}">
        <p14:creationId xmlns:p14="http://schemas.microsoft.com/office/powerpoint/2010/main" val="143513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20"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9D253-CC07-DFA3-B1F9-6B93D7748B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F49C2A-CEBF-F005-A3E3-8A3266852095}"/>
              </a:ext>
            </a:extLst>
          </p:cNvPr>
          <p:cNvSpPr>
            <a:spLocks noGrp="1"/>
          </p:cNvSpPr>
          <p:nvPr>
            <p:ph type="title"/>
          </p:nvPr>
        </p:nvSpPr>
        <p:spPr>
          <a:xfrm>
            <a:off x="361950" y="108607"/>
            <a:ext cx="8477250" cy="715800"/>
          </a:xfrm>
        </p:spPr>
        <p:txBody>
          <a:bodyPr/>
          <a:lstStyle/>
          <a:p>
            <a:r>
              <a:rPr lang="en-US"/>
              <a:t>Scatterplots show rank by </a:t>
            </a:r>
            <a:r>
              <a:rPr lang="en-US" u="sng"/>
              <a:t>two</a:t>
            </a:r>
            <a:r>
              <a:rPr lang="en-US"/>
              <a:t> indicators</a:t>
            </a:r>
          </a:p>
        </p:txBody>
      </p:sp>
      <p:sp>
        <p:nvSpPr>
          <p:cNvPr id="4" name="Slide Number Placeholder 3">
            <a:extLst>
              <a:ext uri="{FF2B5EF4-FFF2-40B4-BE49-F238E27FC236}">
                <a16:creationId xmlns:a16="http://schemas.microsoft.com/office/drawing/2014/main" id="{A88CBB8A-8927-12A5-379C-D64C266AD4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a:t>69</a:t>
            </a:fld>
            <a:endParaRPr lang="en"/>
          </a:p>
        </p:txBody>
      </p:sp>
      <p:sp>
        <p:nvSpPr>
          <p:cNvPr id="10" name="Text Placeholder 2">
            <a:extLst>
              <a:ext uri="{FF2B5EF4-FFF2-40B4-BE49-F238E27FC236}">
                <a16:creationId xmlns:a16="http://schemas.microsoft.com/office/drawing/2014/main" id="{5CF94840-831B-7957-747E-E1D57B42E112}"/>
              </a:ext>
            </a:extLst>
          </p:cNvPr>
          <p:cNvSpPr>
            <a:spLocks noGrp="1"/>
          </p:cNvSpPr>
          <p:nvPr>
            <p:ph type="body" idx="1"/>
          </p:nvPr>
        </p:nvSpPr>
        <p:spPr>
          <a:xfrm>
            <a:off x="6028849" y="2025650"/>
            <a:ext cx="2976393" cy="2159000"/>
          </a:xfrm>
        </p:spPr>
        <p:txBody>
          <a:bodyPr/>
          <a:lstStyle/>
          <a:p>
            <a:pPr marL="101600" indent="0">
              <a:buNone/>
            </a:pPr>
            <a:r>
              <a:rPr lang="en-US" b="1">
                <a:solidFill>
                  <a:schemeClr val="tx1"/>
                </a:solidFill>
              </a:rPr>
              <a:t>South Linden</a:t>
            </a:r>
            <a:r>
              <a:rPr lang="en-US">
                <a:solidFill>
                  <a:srgbClr val="C00000"/>
                </a:solidFill>
              </a:rPr>
              <a:t> </a:t>
            </a:r>
            <a:r>
              <a:rPr lang="en-US">
                <a:solidFill>
                  <a:srgbClr val="28324A"/>
                </a:solidFill>
              </a:rPr>
              <a:t>is </a:t>
            </a:r>
            <a:r>
              <a:rPr lang="en-US" b="1">
                <a:solidFill>
                  <a:srgbClr val="C00000"/>
                </a:solidFill>
              </a:rPr>
              <a:t>highest</a:t>
            </a:r>
            <a:r>
              <a:rPr lang="en-US">
                <a:solidFill>
                  <a:srgbClr val="28324A"/>
                </a:solidFill>
              </a:rPr>
              <a:t> for </a:t>
            </a:r>
            <a:r>
              <a:rPr lang="en-US" u="sng">
                <a:solidFill>
                  <a:srgbClr val="28324A"/>
                </a:solidFill>
              </a:rPr>
              <a:t>both</a:t>
            </a:r>
            <a:r>
              <a:rPr lang="en-US">
                <a:solidFill>
                  <a:srgbClr val="28324A"/>
                </a:solidFill>
              </a:rPr>
              <a:t> mental health and total EJI.</a:t>
            </a:r>
          </a:p>
        </p:txBody>
      </p:sp>
      <p:pic>
        <p:nvPicPr>
          <p:cNvPr id="3" name="Picture 2">
            <a:extLst>
              <a:ext uri="{FF2B5EF4-FFF2-40B4-BE49-F238E27FC236}">
                <a16:creationId xmlns:a16="http://schemas.microsoft.com/office/drawing/2014/main" id="{E81D0063-494C-74BD-B078-AA358BE4BD4D}"/>
              </a:ext>
            </a:extLst>
          </p:cNvPr>
          <p:cNvPicPr>
            <a:picLocks noChangeAspect="1"/>
          </p:cNvPicPr>
          <p:nvPr/>
        </p:nvPicPr>
        <p:blipFill>
          <a:blip r:embed="rId2"/>
          <a:stretch>
            <a:fillRect/>
          </a:stretch>
        </p:blipFill>
        <p:spPr>
          <a:xfrm>
            <a:off x="193714" y="1228115"/>
            <a:ext cx="5931776" cy="2836936"/>
          </a:xfrm>
          <a:prstGeom prst="rect">
            <a:avLst/>
          </a:prstGeom>
        </p:spPr>
      </p:pic>
    </p:spTree>
    <p:extLst>
      <p:ext uri="{BB962C8B-B14F-4D97-AF65-F5344CB8AC3E}">
        <p14:creationId xmlns:p14="http://schemas.microsoft.com/office/powerpoint/2010/main" val="26738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p:txBody>
          <a:bodyPr/>
          <a:lstStyle/>
          <a:p>
            <a:r>
              <a:rPr lang="en-US"/>
              <a:t>Project Question</a:t>
            </a:r>
          </a:p>
        </p:txBody>
      </p:sp>
      <p:sp>
        <p:nvSpPr>
          <p:cNvPr id="6" name="Text Placeholder 5">
            <a:extLst>
              <a:ext uri="{FF2B5EF4-FFF2-40B4-BE49-F238E27FC236}">
                <a16:creationId xmlns:a16="http://schemas.microsoft.com/office/drawing/2014/main" id="{544642A0-3AC4-4527-B8AF-058615EC46D4}"/>
              </a:ext>
            </a:extLst>
          </p:cNvPr>
          <p:cNvSpPr>
            <a:spLocks noGrp="1"/>
          </p:cNvSpPr>
          <p:nvPr>
            <p:ph type="body" idx="1"/>
          </p:nvPr>
        </p:nvSpPr>
        <p:spPr>
          <a:xfrm>
            <a:off x="336550" y="1552950"/>
            <a:ext cx="4134850" cy="2665800"/>
          </a:xfrm>
        </p:spPr>
        <p:txBody>
          <a:bodyPr/>
          <a:lstStyle/>
          <a:p>
            <a:pPr marL="114300" indent="0">
              <a:buNone/>
            </a:pPr>
            <a:r>
              <a:rPr lang="en-US"/>
              <a:t>A Franklin County grant will help create a new </a:t>
            </a:r>
            <a:r>
              <a:rPr lang="en-US" b="1">
                <a:solidFill>
                  <a:schemeClr val="accent4">
                    <a:lumMod val="75000"/>
                  </a:schemeClr>
                </a:solidFill>
              </a:rPr>
              <a:t>community garden</a:t>
            </a:r>
            <a:r>
              <a:rPr lang="en-US"/>
              <a:t> somewhere in the Columbus area. </a:t>
            </a:r>
          </a:p>
          <a:p>
            <a:pPr marL="114300" indent="0">
              <a:buNone/>
            </a:pPr>
            <a:endParaRPr lang="en-US"/>
          </a:p>
          <a:p>
            <a:pPr marL="114300" indent="0">
              <a:buNone/>
            </a:pPr>
            <a:r>
              <a:rPr lang="en-US" b="1"/>
              <a:t>Using </a:t>
            </a:r>
            <a:r>
              <a:rPr lang="en-US" b="1">
                <a:solidFill>
                  <a:schemeClr val="accent2"/>
                </a:solidFill>
              </a:rPr>
              <a:t>data as evidence</a:t>
            </a:r>
            <a:r>
              <a:rPr lang="en-US" b="1"/>
              <a:t>, which neighborhood do you think they should choose?</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1026" name="Picture 2" descr="yellow flowers on the garden">
            <a:extLst>
              <a:ext uri="{FF2B5EF4-FFF2-40B4-BE49-F238E27FC236}">
                <a16:creationId xmlns:a16="http://schemas.microsoft.com/office/drawing/2014/main" id="{11CABEE3-F5E6-44D9-A372-1952BCE96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2602" y="1552950"/>
            <a:ext cx="3997054" cy="266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40902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9D253-CC07-DFA3-B1F9-6B93D7748B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F49C2A-CEBF-F005-A3E3-8A3266852095}"/>
              </a:ext>
            </a:extLst>
          </p:cNvPr>
          <p:cNvSpPr>
            <a:spLocks noGrp="1"/>
          </p:cNvSpPr>
          <p:nvPr>
            <p:ph type="title"/>
          </p:nvPr>
        </p:nvSpPr>
        <p:spPr>
          <a:xfrm>
            <a:off x="1074026" y="108607"/>
            <a:ext cx="6996600" cy="715800"/>
          </a:xfrm>
        </p:spPr>
        <p:txBody>
          <a:bodyPr/>
          <a:lstStyle/>
          <a:p>
            <a:r>
              <a:rPr lang="en-US"/>
              <a:t>Scatterplots can also show </a:t>
            </a:r>
            <a:r>
              <a:rPr lang="en-US" u="sng"/>
              <a:t>outliers</a:t>
            </a:r>
          </a:p>
        </p:txBody>
      </p:sp>
      <p:sp>
        <p:nvSpPr>
          <p:cNvPr id="4" name="Slide Number Placeholder 3">
            <a:extLst>
              <a:ext uri="{FF2B5EF4-FFF2-40B4-BE49-F238E27FC236}">
                <a16:creationId xmlns:a16="http://schemas.microsoft.com/office/drawing/2014/main" id="{A88CBB8A-8927-12A5-379C-D64C266AD4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a:t>70</a:t>
            </a:fld>
            <a:endParaRPr lang="en"/>
          </a:p>
        </p:txBody>
      </p:sp>
      <p:sp>
        <p:nvSpPr>
          <p:cNvPr id="10" name="Text Placeholder 2">
            <a:extLst>
              <a:ext uri="{FF2B5EF4-FFF2-40B4-BE49-F238E27FC236}">
                <a16:creationId xmlns:a16="http://schemas.microsoft.com/office/drawing/2014/main" id="{5CF94840-831B-7957-747E-E1D57B42E112}"/>
              </a:ext>
            </a:extLst>
          </p:cNvPr>
          <p:cNvSpPr>
            <a:spLocks noGrp="1"/>
          </p:cNvSpPr>
          <p:nvPr>
            <p:ph type="body" idx="1"/>
          </p:nvPr>
        </p:nvSpPr>
        <p:spPr>
          <a:xfrm>
            <a:off x="6028849" y="994952"/>
            <a:ext cx="2976393" cy="3189698"/>
          </a:xfrm>
        </p:spPr>
        <p:txBody>
          <a:bodyPr/>
          <a:lstStyle/>
          <a:p>
            <a:pPr marL="101600" indent="0">
              <a:buNone/>
            </a:pPr>
            <a:r>
              <a:rPr lang="en-US" b="1">
                <a:solidFill>
                  <a:srgbClr val="C00000"/>
                </a:solidFill>
              </a:rPr>
              <a:t>Outliers</a:t>
            </a:r>
            <a:r>
              <a:rPr lang="en-US">
                <a:solidFill>
                  <a:srgbClr val="C00000"/>
                </a:solidFill>
              </a:rPr>
              <a:t> </a:t>
            </a:r>
            <a:r>
              <a:rPr lang="en-US">
                <a:solidFill>
                  <a:srgbClr val="28324A"/>
                </a:solidFill>
              </a:rPr>
              <a:t>are unusual observations that don't follow the pattern of a relationship.</a:t>
            </a:r>
          </a:p>
          <a:p>
            <a:pPr marL="101600" indent="0">
              <a:buNone/>
            </a:pPr>
            <a:endParaRPr lang="en-US">
              <a:solidFill>
                <a:srgbClr val="28324A"/>
              </a:solidFill>
            </a:endParaRPr>
          </a:p>
          <a:p>
            <a:pPr marL="101600" indent="0">
              <a:buNone/>
            </a:pPr>
            <a:r>
              <a:rPr lang="en-US">
                <a:solidFill>
                  <a:srgbClr val="28324A"/>
                </a:solidFill>
              </a:rPr>
              <a:t>How would you interpret the </a:t>
            </a:r>
            <a:r>
              <a:rPr lang="en-US" b="1">
                <a:solidFill>
                  <a:srgbClr val="28324A"/>
                </a:solidFill>
              </a:rPr>
              <a:t>University District </a:t>
            </a:r>
            <a:r>
              <a:rPr lang="en-US">
                <a:solidFill>
                  <a:srgbClr val="28324A"/>
                </a:solidFill>
              </a:rPr>
              <a:t>outlier?</a:t>
            </a:r>
            <a:endParaRPr lang="en-US" b="1">
              <a:solidFill>
                <a:srgbClr val="C00000"/>
              </a:solidFill>
            </a:endParaRPr>
          </a:p>
        </p:txBody>
      </p:sp>
      <p:pic>
        <p:nvPicPr>
          <p:cNvPr id="3" name="Picture 2">
            <a:extLst>
              <a:ext uri="{FF2B5EF4-FFF2-40B4-BE49-F238E27FC236}">
                <a16:creationId xmlns:a16="http://schemas.microsoft.com/office/drawing/2014/main" id="{E81D0063-494C-74BD-B078-AA358BE4BD4D}"/>
              </a:ext>
            </a:extLst>
          </p:cNvPr>
          <p:cNvPicPr>
            <a:picLocks noChangeAspect="1"/>
          </p:cNvPicPr>
          <p:nvPr/>
        </p:nvPicPr>
        <p:blipFill>
          <a:blip r:embed="rId2"/>
          <a:stretch>
            <a:fillRect/>
          </a:stretch>
        </p:blipFill>
        <p:spPr>
          <a:xfrm>
            <a:off x="193714" y="1108517"/>
            <a:ext cx="5931776" cy="3076133"/>
          </a:xfrm>
          <a:prstGeom prst="rect">
            <a:avLst/>
          </a:prstGeom>
        </p:spPr>
      </p:pic>
    </p:spTree>
    <p:extLst>
      <p:ext uri="{BB962C8B-B14F-4D97-AF65-F5344CB8AC3E}">
        <p14:creationId xmlns:p14="http://schemas.microsoft.com/office/powerpoint/2010/main" val="1005433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8BCB4-49E8-4E35-8FC7-28E4EB033A2C}"/>
              </a:ext>
            </a:extLst>
          </p:cNvPr>
          <p:cNvSpPr>
            <a:spLocks noGrp="1"/>
          </p:cNvSpPr>
          <p:nvPr>
            <p:ph type="title"/>
          </p:nvPr>
        </p:nvSpPr>
        <p:spPr>
          <a:xfrm>
            <a:off x="1073700" y="145175"/>
            <a:ext cx="6996600" cy="715800"/>
          </a:xfrm>
        </p:spPr>
        <p:txBody>
          <a:bodyPr/>
          <a:lstStyle/>
          <a:p>
            <a:r>
              <a:rPr lang="en-US"/>
              <a:t>Presentation Outline</a:t>
            </a:r>
          </a:p>
        </p:txBody>
      </p:sp>
      <p:sp>
        <p:nvSpPr>
          <p:cNvPr id="4" name="Slide Number Placeholder 3">
            <a:extLst>
              <a:ext uri="{FF2B5EF4-FFF2-40B4-BE49-F238E27FC236}">
                <a16:creationId xmlns:a16="http://schemas.microsoft.com/office/drawing/2014/main" id="{AC5615E6-C828-486F-9C93-830883D551E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p:sp>
        <p:nvSpPr>
          <p:cNvPr id="5" name="TextBox 4">
            <a:extLst>
              <a:ext uri="{FF2B5EF4-FFF2-40B4-BE49-F238E27FC236}">
                <a16:creationId xmlns:a16="http://schemas.microsoft.com/office/drawing/2014/main" id="{41B5FB90-3A87-5666-DCF1-276ADD82836E}"/>
              </a:ext>
            </a:extLst>
          </p:cNvPr>
          <p:cNvSpPr txBox="1"/>
          <p:nvPr/>
        </p:nvSpPr>
        <p:spPr>
          <a:xfrm>
            <a:off x="1364624" y="1002089"/>
            <a:ext cx="7569826" cy="3139321"/>
          </a:xfrm>
          <a:prstGeom prst="rect">
            <a:avLst/>
          </a:prstGeom>
          <a:noFill/>
        </p:spPr>
        <p:txBody>
          <a:bodyPr wrap="square" rtlCol="0">
            <a:spAutoFit/>
          </a:bodyPr>
          <a:lstStyle/>
          <a:p>
            <a:pPr marL="342900" indent="-342900">
              <a:buAutoNum type="arabicPeriod"/>
            </a:pPr>
            <a:r>
              <a:rPr lang="en-US" sz="1800"/>
              <a:t>Which </a:t>
            </a:r>
            <a:r>
              <a:rPr lang="en-US" sz="1800" b="1">
                <a:solidFill>
                  <a:schemeClr val="accent4">
                    <a:lumMod val="75000"/>
                  </a:schemeClr>
                </a:solidFill>
              </a:rPr>
              <a:t>benefits of a community garden</a:t>
            </a:r>
            <a:r>
              <a:rPr lang="en-US" sz="1800"/>
              <a:t> are you highlighting with your analysis?</a:t>
            </a:r>
          </a:p>
          <a:p>
            <a:pPr marL="342900" indent="-342900">
              <a:buAutoNum type="arabicPeriod"/>
            </a:pPr>
            <a:endParaRPr lang="en-US" sz="1800"/>
          </a:p>
          <a:p>
            <a:pPr marL="342900" indent="-342900">
              <a:buAutoNum type="arabicPeriod"/>
            </a:pPr>
            <a:r>
              <a:rPr lang="en-US" sz="1800"/>
              <a:t>Which </a:t>
            </a:r>
            <a:r>
              <a:rPr lang="en-US" sz="1800" b="1">
                <a:solidFill>
                  <a:schemeClr val="accent2"/>
                </a:solidFill>
              </a:rPr>
              <a:t>indicators/indices</a:t>
            </a:r>
            <a:r>
              <a:rPr lang="en-US" sz="1800"/>
              <a:t> did you select, and how do they relate to the benefits of a community garden?</a:t>
            </a:r>
          </a:p>
          <a:p>
            <a:pPr marL="342900" indent="-342900">
              <a:buAutoNum type="arabicPeriod"/>
            </a:pPr>
            <a:endParaRPr lang="en-US" sz="1800"/>
          </a:p>
          <a:p>
            <a:pPr marL="342900" indent="-342900">
              <a:buAutoNum type="arabicPeriod"/>
            </a:pPr>
            <a:r>
              <a:rPr lang="en-US" sz="1800"/>
              <a:t>Show a </a:t>
            </a:r>
            <a:r>
              <a:rPr lang="en-US" sz="1800" b="1">
                <a:solidFill>
                  <a:schemeClr val="accent1">
                    <a:lumMod val="75000"/>
                  </a:schemeClr>
                </a:solidFill>
              </a:rPr>
              <a:t>visualization-</a:t>
            </a:r>
            <a:r>
              <a:rPr lang="en-US" sz="1800"/>
              <a:t> either a bar chart, multiple bar charts, or a scatter plot- which highlights your analysis and recommendation. </a:t>
            </a:r>
          </a:p>
          <a:p>
            <a:pPr marL="342900" indent="-342900">
              <a:buAutoNum type="arabicPeriod"/>
            </a:pPr>
            <a:endParaRPr lang="en-US" sz="1800"/>
          </a:p>
          <a:p>
            <a:pPr marL="342900" indent="-342900">
              <a:buAutoNum type="arabicPeriod"/>
            </a:pPr>
            <a:r>
              <a:rPr lang="en-US" sz="1800"/>
              <a:t>Convince us! Use your graph as evidence to </a:t>
            </a:r>
            <a:r>
              <a:rPr lang="en-US" sz="1800" b="1">
                <a:solidFill>
                  <a:schemeClr val="accent4"/>
                </a:solidFill>
              </a:rPr>
              <a:t>explain why you think</a:t>
            </a:r>
            <a:r>
              <a:rPr lang="en-US" sz="1800"/>
              <a:t> a community garden should be built in the tract that you recommend.</a:t>
            </a:r>
          </a:p>
        </p:txBody>
      </p:sp>
      <p:pic>
        <p:nvPicPr>
          <p:cNvPr id="6" name="Graphic 5" descr="Deciduous tree">
            <a:extLst>
              <a:ext uri="{FF2B5EF4-FFF2-40B4-BE49-F238E27FC236}">
                <a16:creationId xmlns:a16="http://schemas.microsoft.com/office/drawing/2014/main" id="{B0ECAA55-AB27-4E86-AA92-515D3F7565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6250" y="833600"/>
            <a:ext cx="812800" cy="812800"/>
          </a:xfrm>
          <a:prstGeom prst="rect">
            <a:avLst/>
          </a:prstGeom>
        </p:spPr>
      </p:pic>
      <p:grpSp>
        <p:nvGrpSpPr>
          <p:cNvPr id="11" name="Group 10">
            <a:extLst>
              <a:ext uri="{FF2B5EF4-FFF2-40B4-BE49-F238E27FC236}">
                <a16:creationId xmlns:a16="http://schemas.microsoft.com/office/drawing/2014/main" id="{2E87543D-B695-4622-8E96-E62CE1B6C670}"/>
              </a:ext>
            </a:extLst>
          </p:cNvPr>
          <p:cNvGrpSpPr/>
          <p:nvPr/>
        </p:nvGrpSpPr>
        <p:grpSpPr>
          <a:xfrm>
            <a:off x="469401" y="1949021"/>
            <a:ext cx="668245" cy="586808"/>
            <a:chOff x="374650" y="1876992"/>
            <a:chExt cx="830251" cy="729071"/>
          </a:xfrm>
        </p:grpSpPr>
        <p:sp>
          <p:nvSpPr>
            <p:cNvPr id="9" name="Rectangle 8">
              <a:extLst>
                <a:ext uri="{FF2B5EF4-FFF2-40B4-BE49-F238E27FC236}">
                  <a16:creationId xmlns:a16="http://schemas.microsoft.com/office/drawing/2014/main" id="{2FEDC388-40EA-43AA-8B4A-2BE511AF3CB3}"/>
                </a:ext>
              </a:extLst>
            </p:cNvPr>
            <p:cNvSpPr/>
            <p:nvPr/>
          </p:nvSpPr>
          <p:spPr>
            <a:xfrm>
              <a:off x="374650" y="1876993"/>
              <a:ext cx="782173" cy="729070"/>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8708FE5-BD04-4F7C-B228-22D149BF9CB5}"/>
                </a:ext>
              </a:extLst>
            </p:cNvPr>
            <p:cNvSpPr/>
            <p:nvPr/>
          </p:nvSpPr>
          <p:spPr>
            <a:xfrm>
              <a:off x="664031" y="1876992"/>
              <a:ext cx="305842" cy="729070"/>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BBE1966-C1AE-40EE-97D5-B4C2CCE2EF6F}"/>
                </a:ext>
              </a:extLst>
            </p:cNvPr>
            <p:cNvSpPr/>
            <p:nvPr/>
          </p:nvSpPr>
          <p:spPr>
            <a:xfrm>
              <a:off x="950682" y="1878787"/>
              <a:ext cx="254219" cy="724713"/>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Graphic 12" descr="Bar chart">
            <a:extLst>
              <a:ext uri="{FF2B5EF4-FFF2-40B4-BE49-F238E27FC236}">
                <a16:creationId xmlns:a16="http://schemas.microsoft.com/office/drawing/2014/main" id="{CFE7E684-8ED7-44CB-BA9A-409ADBBFBD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174" y="2603500"/>
            <a:ext cx="812800" cy="812800"/>
          </a:xfrm>
          <a:prstGeom prst="rect">
            <a:avLst/>
          </a:prstGeom>
        </p:spPr>
      </p:pic>
      <p:pic>
        <p:nvPicPr>
          <p:cNvPr id="15" name="Graphic 14" descr="Lightbulb and gear">
            <a:extLst>
              <a:ext uri="{FF2B5EF4-FFF2-40B4-BE49-F238E27FC236}">
                <a16:creationId xmlns:a16="http://schemas.microsoft.com/office/drawing/2014/main" id="{61A12427-F04E-4F4F-8D3D-3A9543FA43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6250" y="3416300"/>
            <a:ext cx="812800" cy="812800"/>
          </a:xfrm>
          <a:prstGeom prst="rect">
            <a:avLst/>
          </a:prstGeom>
        </p:spPr>
      </p:pic>
    </p:spTree>
    <p:extLst>
      <p:ext uri="{BB962C8B-B14F-4D97-AF65-F5344CB8AC3E}">
        <p14:creationId xmlns:p14="http://schemas.microsoft.com/office/powerpoint/2010/main" val="7568169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9E1C-DF37-4A40-ABD6-3C72DA4684D2}"/>
              </a:ext>
            </a:extLst>
          </p:cNvPr>
          <p:cNvSpPr>
            <a:spLocks noGrp="1"/>
          </p:cNvSpPr>
          <p:nvPr>
            <p:ph type="ctrTitle"/>
          </p:nvPr>
        </p:nvSpPr>
        <p:spPr/>
        <p:txBody>
          <a:bodyPr/>
          <a:lstStyle/>
          <a:p>
            <a:r>
              <a:rPr lang="en-US"/>
              <a:t>Step 5:</a:t>
            </a:r>
          </a:p>
        </p:txBody>
      </p:sp>
      <p:sp>
        <p:nvSpPr>
          <p:cNvPr id="3" name="Subtitle 2">
            <a:extLst>
              <a:ext uri="{FF2B5EF4-FFF2-40B4-BE49-F238E27FC236}">
                <a16:creationId xmlns:a16="http://schemas.microsoft.com/office/drawing/2014/main" id="{43398DD4-9D92-44EC-AA92-B70E049D208E}"/>
              </a:ext>
            </a:extLst>
          </p:cNvPr>
          <p:cNvSpPr>
            <a:spLocks noGrp="1"/>
          </p:cNvSpPr>
          <p:nvPr>
            <p:ph type="subTitle" idx="1"/>
          </p:nvPr>
        </p:nvSpPr>
        <p:spPr/>
        <p:txBody>
          <a:bodyPr/>
          <a:lstStyle/>
          <a:p>
            <a:r>
              <a:rPr lang="en-US"/>
              <a:t>Presentations!</a:t>
            </a:r>
          </a:p>
        </p:txBody>
      </p:sp>
      <p:sp>
        <p:nvSpPr>
          <p:cNvPr id="4" name="Slide Number Placeholder 3">
            <a:extLst>
              <a:ext uri="{FF2B5EF4-FFF2-40B4-BE49-F238E27FC236}">
                <a16:creationId xmlns:a16="http://schemas.microsoft.com/office/drawing/2014/main" id="{B5CA054A-499F-4375-A0B2-E67B8DADCA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72</a:t>
            </a:fld>
            <a:endParaRPr lang="en"/>
          </a:p>
        </p:txBody>
      </p:sp>
      <p:sp>
        <p:nvSpPr>
          <p:cNvPr id="5" name="Google Shape;487;p16">
            <a:extLst>
              <a:ext uri="{FF2B5EF4-FFF2-40B4-BE49-F238E27FC236}">
                <a16:creationId xmlns:a16="http://schemas.microsoft.com/office/drawing/2014/main" id="{D3ECEE71-72A9-4211-9D21-3ECAA7FA4A1B}"/>
              </a:ext>
            </a:extLst>
          </p:cNvPr>
          <p:cNvSpPr txBox="1"/>
          <p:nvPr/>
        </p:nvSpPr>
        <p:spPr>
          <a:xfrm>
            <a:off x="7416725" y="3661925"/>
            <a:ext cx="1760400" cy="1204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2000" b="1">
                <a:solidFill>
                  <a:schemeClr val="accent2"/>
                </a:solidFill>
                <a:latin typeface="Oswald"/>
                <a:sym typeface="Oswald"/>
              </a:rPr>
              <a:t>5</a:t>
            </a:r>
            <a:endParaRPr sz="12000">
              <a:solidFill>
                <a:schemeClr val="accent2"/>
              </a:solidFill>
            </a:endParaRPr>
          </a:p>
        </p:txBody>
      </p:sp>
    </p:spTree>
    <p:extLst>
      <p:ext uri="{BB962C8B-B14F-4D97-AF65-F5344CB8AC3E}">
        <p14:creationId xmlns:p14="http://schemas.microsoft.com/office/powerpoint/2010/main" val="19785364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0514DB-D13B-4451-BF7F-11A8B3DA645F}"/>
              </a:ext>
            </a:extLst>
          </p:cNvPr>
          <p:cNvSpPr>
            <a:spLocks noGrp="1"/>
          </p:cNvSpPr>
          <p:nvPr>
            <p:ph type="title"/>
          </p:nvPr>
        </p:nvSpPr>
        <p:spPr>
          <a:xfrm>
            <a:off x="1073700" y="391526"/>
            <a:ext cx="6996600" cy="715800"/>
          </a:xfrm>
        </p:spPr>
        <p:txBody>
          <a:bodyPr/>
          <a:lstStyle/>
          <a:p>
            <a:r>
              <a:rPr lang="en-US"/>
              <a:t>Agenda</a:t>
            </a:r>
          </a:p>
        </p:txBody>
      </p:sp>
      <p:sp>
        <p:nvSpPr>
          <p:cNvPr id="4" name="Slide Number Placeholder 3">
            <a:extLst>
              <a:ext uri="{FF2B5EF4-FFF2-40B4-BE49-F238E27FC236}">
                <a16:creationId xmlns:a16="http://schemas.microsoft.com/office/drawing/2014/main" id="{B17F8F1A-D77A-46BD-8CEA-8C2206DC87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73</a:t>
            </a:fld>
            <a:endParaRPr lang="en"/>
          </a:p>
        </p:txBody>
      </p:sp>
      <p:sp>
        <p:nvSpPr>
          <p:cNvPr id="2" name="TextBox 1">
            <a:extLst>
              <a:ext uri="{FF2B5EF4-FFF2-40B4-BE49-F238E27FC236}">
                <a16:creationId xmlns:a16="http://schemas.microsoft.com/office/drawing/2014/main" id="{E9BA36C1-301E-C2C2-8ABD-BE39A94CE2F6}"/>
              </a:ext>
            </a:extLst>
          </p:cNvPr>
          <p:cNvSpPr txBox="1"/>
          <p:nvPr/>
        </p:nvSpPr>
        <p:spPr>
          <a:xfrm>
            <a:off x="884666" y="1616196"/>
            <a:ext cx="6526889" cy="1477328"/>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q"/>
            </a:pPr>
            <a:r>
              <a:rPr lang="en-US" sz="1800"/>
              <a:t>Presentations</a:t>
            </a:r>
          </a:p>
          <a:p>
            <a:pPr marL="285750" indent="-285750">
              <a:buFont typeface="Wingdings" panose="05000000000000000000" pitchFamily="2" charset="2"/>
              <a:buChar char="q"/>
            </a:pPr>
            <a:endParaRPr lang="en-US" sz="1800"/>
          </a:p>
          <a:p>
            <a:pPr marL="285750" indent="-285750">
              <a:buFont typeface="Wingdings" panose="05000000000000000000" pitchFamily="2" charset="2"/>
              <a:buChar char="q"/>
            </a:pPr>
            <a:r>
              <a:rPr lang="en-US" sz="1800"/>
              <a:t>Discussion and wrap-up</a:t>
            </a:r>
          </a:p>
          <a:p>
            <a:pPr marL="285750" indent="-285750">
              <a:buFont typeface="Wingdings" panose="05000000000000000000" pitchFamily="2" charset="2"/>
              <a:buChar char="q"/>
            </a:pPr>
            <a:endParaRPr lang="en-US" sz="1800"/>
          </a:p>
          <a:p>
            <a:pPr marL="285750" indent="-285750">
              <a:buFont typeface="Wingdings" panose="05000000000000000000" pitchFamily="2" charset="2"/>
              <a:buChar char="q"/>
            </a:pPr>
            <a:endParaRPr lang="en-US" sz="1800"/>
          </a:p>
        </p:txBody>
      </p:sp>
    </p:spTree>
    <p:extLst>
      <p:ext uri="{BB962C8B-B14F-4D97-AF65-F5344CB8AC3E}">
        <p14:creationId xmlns:p14="http://schemas.microsoft.com/office/powerpoint/2010/main" val="2019068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8BCB4-49E8-4E35-8FC7-28E4EB033A2C}"/>
              </a:ext>
            </a:extLst>
          </p:cNvPr>
          <p:cNvSpPr>
            <a:spLocks noGrp="1"/>
          </p:cNvSpPr>
          <p:nvPr>
            <p:ph type="title"/>
          </p:nvPr>
        </p:nvSpPr>
        <p:spPr>
          <a:xfrm>
            <a:off x="1073700" y="145175"/>
            <a:ext cx="6996600" cy="715800"/>
          </a:xfrm>
        </p:spPr>
        <p:txBody>
          <a:bodyPr/>
          <a:lstStyle/>
          <a:p>
            <a:r>
              <a:rPr lang="en-US"/>
              <a:t>Presentation Outline</a:t>
            </a:r>
          </a:p>
        </p:txBody>
      </p:sp>
      <p:sp>
        <p:nvSpPr>
          <p:cNvPr id="4" name="Slide Number Placeholder 3">
            <a:extLst>
              <a:ext uri="{FF2B5EF4-FFF2-40B4-BE49-F238E27FC236}">
                <a16:creationId xmlns:a16="http://schemas.microsoft.com/office/drawing/2014/main" id="{AC5615E6-C828-486F-9C93-830883D551E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74</a:t>
            </a:fld>
            <a:endParaRPr lang="en"/>
          </a:p>
        </p:txBody>
      </p:sp>
      <p:sp>
        <p:nvSpPr>
          <p:cNvPr id="5" name="TextBox 4">
            <a:extLst>
              <a:ext uri="{FF2B5EF4-FFF2-40B4-BE49-F238E27FC236}">
                <a16:creationId xmlns:a16="http://schemas.microsoft.com/office/drawing/2014/main" id="{41B5FB90-3A87-5666-DCF1-276ADD82836E}"/>
              </a:ext>
            </a:extLst>
          </p:cNvPr>
          <p:cNvSpPr txBox="1"/>
          <p:nvPr/>
        </p:nvSpPr>
        <p:spPr>
          <a:xfrm>
            <a:off x="1364624" y="1002089"/>
            <a:ext cx="7569826" cy="3139321"/>
          </a:xfrm>
          <a:prstGeom prst="rect">
            <a:avLst/>
          </a:prstGeom>
          <a:noFill/>
        </p:spPr>
        <p:txBody>
          <a:bodyPr wrap="square" rtlCol="0">
            <a:spAutoFit/>
          </a:bodyPr>
          <a:lstStyle/>
          <a:p>
            <a:pPr marL="342900" indent="-342900">
              <a:buAutoNum type="arabicPeriod"/>
            </a:pPr>
            <a:r>
              <a:rPr lang="en-US" sz="1800"/>
              <a:t>Which </a:t>
            </a:r>
            <a:r>
              <a:rPr lang="en-US" sz="1800" b="1">
                <a:solidFill>
                  <a:schemeClr val="accent4">
                    <a:lumMod val="75000"/>
                  </a:schemeClr>
                </a:solidFill>
              </a:rPr>
              <a:t>benefits of a community garden</a:t>
            </a:r>
            <a:r>
              <a:rPr lang="en-US" sz="1800"/>
              <a:t> are you highlighting with your analysis?</a:t>
            </a:r>
          </a:p>
          <a:p>
            <a:pPr marL="342900" indent="-342900">
              <a:buAutoNum type="arabicPeriod"/>
            </a:pPr>
            <a:endParaRPr lang="en-US" sz="1800"/>
          </a:p>
          <a:p>
            <a:pPr marL="342900" indent="-342900">
              <a:buAutoNum type="arabicPeriod"/>
            </a:pPr>
            <a:r>
              <a:rPr lang="en-US" sz="1800"/>
              <a:t>Which </a:t>
            </a:r>
            <a:r>
              <a:rPr lang="en-US" sz="1800" b="1">
                <a:solidFill>
                  <a:schemeClr val="accent2"/>
                </a:solidFill>
              </a:rPr>
              <a:t>indicators/indices</a:t>
            </a:r>
            <a:r>
              <a:rPr lang="en-US" sz="1800"/>
              <a:t> did you select, and how do they relate to the benefits of a community garden?</a:t>
            </a:r>
          </a:p>
          <a:p>
            <a:pPr marL="342900" indent="-342900">
              <a:buAutoNum type="arabicPeriod"/>
            </a:pPr>
            <a:endParaRPr lang="en-US" sz="1800"/>
          </a:p>
          <a:p>
            <a:pPr marL="342900" indent="-342900">
              <a:buAutoNum type="arabicPeriod"/>
            </a:pPr>
            <a:r>
              <a:rPr lang="en-US" sz="1800"/>
              <a:t>Show a </a:t>
            </a:r>
            <a:r>
              <a:rPr lang="en-US" sz="1800" b="1">
                <a:solidFill>
                  <a:schemeClr val="accent1">
                    <a:lumMod val="75000"/>
                  </a:schemeClr>
                </a:solidFill>
              </a:rPr>
              <a:t>visualization-</a:t>
            </a:r>
            <a:r>
              <a:rPr lang="en-US" sz="1800"/>
              <a:t> either a bar chart, multiple bar charts, or a scatter plot- which highlights your analysis and recommendation. </a:t>
            </a:r>
          </a:p>
          <a:p>
            <a:pPr marL="342900" indent="-342900">
              <a:buAutoNum type="arabicPeriod"/>
            </a:pPr>
            <a:endParaRPr lang="en-US" sz="1800"/>
          </a:p>
          <a:p>
            <a:pPr marL="342900" indent="-342900">
              <a:buAutoNum type="arabicPeriod"/>
            </a:pPr>
            <a:r>
              <a:rPr lang="en-US" sz="1800"/>
              <a:t>Convince us! Use your graph as evidence to </a:t>
            </a:r>
            <a:r>
              <a:rPr lang="en-US" sz="1800" b="1">
                <a:solidFill>
                  <a:schemeClr val="accent4"/>
                </a:solidFill>
              </a:rPr>
              <a:t>explain why you think</a:t>
            </a:r>
            <a:r>
              <a:rPr lang="en-US" sz="1800"/>
              <a:t> a community garden should be built in the tract that you recommend.</a:t>
            </a:r>
          </a:p>
        </p:txBody>
      </p:sp>
      <p:pic>
        <p:nvPicPr>
          <p:cNvPr id="6" name="Graphic 5" descr="Deciduous tree">
            <a:extLst>
              <a:ext uri="{FF2B5EF4-FFF2-40B4-BE49-F238E27FC236}">
                <a16:creationId xmlns:a16="http://schemas.microsoft.com/office/drawing/2014/main" id="{B0ECAA55-AB27-4E86-AA92-515D3F7565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6250" y="833600"/>
            <a:ext cx="812800" cy="812800"/>
          </a:xfrm>
          <a:prstGeom prst="rect">
            <a:avLst/>
          </a:prstGeom>
        </p:spPr>
      </p:pic>
      <p:grpSp>
        <p:nvGrpSpPr>
          <p:cNvPr id="11" name="Group 10">
            <a:extLst>
              <a:ext uri="{FF2B5EF4-FFF2-40B4-BE49-F238E27FC236}">
                <a16:creationId xmlns:a16="http://schemas.microsoft.com/office/drawing/2014/main" id="{2E87543D-B695-4622-8E96-E62CE1B6C670}"/>
              </a:ext>
            </a:extLst>
          </p:cNvPr>
          <p:cNvGrpSpPr/>
          <p:nvPr/>
        </p:nvGrpSpPr>
        <p:grpSpPr>
          <a:xfrm>
            <a:off x="469401" y="1949021"/>
            <a:ext cx="668245" cy="586808"/>
            <a:chOff x="374650" y="1876992"/>
            <a:chExt cx="830251" cy="729071"/>
          </a:xfrm>
        </p:grpSpPr>
        <p:sp>
          <p:nvSpPr>
            <p:cNvPr id="9" name="Rectangle 8">
              <a:extLst>
                <a:ext uri="{FF2B5EF4-FFF2-40B4-BE49-F238E27FC236}">
                  <a16:creationId xmlns:a16="http://schemas.microsoft.com/office/drawing/2014/main" id="{2FEDC388-40EA-43AA-8B4A-2BE511AF3CB3}"/>
                </a:ext>
              </a:extLst>
            </p:cNvPr>
            <p:cNvSpPr/>
            <p:nvPr/>
          </p:nvSpPr>
          <p:spPr>
            <a:xfrm>
              <a:off x="374650" y="1876993"/>
              <a:ext cx="782173" cy="729070"/>
            </a:xfrm>
            <a:prstGeom prst="rect">
              <a:avLst/>
            </a:prstGeom>
            <a:solidFill>
              <a:schemeClr val="accent2">
                <a:lumMod val="75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8708FE5-BD04-4F7C-B228-22D149BF9CB5}"/>
                </a:ext>
              </a:extLst>
            </p:cNvPr>
            <p:cNvSpPr/>
            <p:nvPr/>
          </p:nvSpPr>
          <p:spPr>
            <a:xfrm>
              <a:off x="664031" y="1876992"/>
              <a:ext cx="305842" cy="729070"/>
            </a:xfrm>
            <a:prstGeom prst="rect">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BBE1966-C1AE-40EE-97D5-B4C2CCE2EF6F}"/>
                </a:ext>
              </a:extLst>
            </p:cNvPr>
            <p:cNvSpPr/>
            <p:nvPr/>
          </p:nvSpPr>
          <p:spPr>
            <a:xfrm>
              <a:off x="950682" y="1878787"/>
              <a:ext cx="254219" cy="724713"/>
            </a:xfrm>
            <a:prstGeom prst="rect">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Graphic 12" descr="Bar chart">
            <a:extLst>
              <a:ext uri="{FF2B5EF4-FFF2-40B4-BE49-F238E27FC236}">
                <a16:creationId xmlns:a16="http://schemas.microsoft.com/office/drawing/2014/main" id="{CFE7E684-8ED7-44CB-BA9A-409ADBBFBD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174" y="2603500"/>
            <a:ext cx="812800" cy="812800"/>
          </a:xfrm>
          <a:prstGeom prst="rect">
            <a:avLst/>
          </a:prstGeom>
        </p:spPr>
      </p:pic>
      <p:pic>
        <p:nvPicPr>
          <p:cNvPr id="15" name="Graphic 14" descr="Lightbulb and gear">
            <a:extLst>
              <a:ext uri="{FF2B5EF4-FFF2-40B4-BE49-F238E27FC236}">
                <a16:creationId xmlns:a16="http://schemas.microsoft.com/office/drawing/2014/main" id="{61A12427-F04E-4F4F-8D3D-3A9543FA43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6250" y="3416300"/>
            <a:ext cx="812800" cy="812800"/>
          </a:xfrm>
          <a:prstGeom prst="rect">
            <a:avLst/>
          </a:prstGeom>
        </p:spPr>
      </p:pic>
    </p:spTree>
    <p:extLst>
      <p:ext uri="{BB962C8B-B14F-4D97-AF65-F5344CB8AC3E}">
        <p14:creationId xmlns:p14="http://schemas.microsoft.com/office/powerpoint/2010/main" val="28972420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2174-21F2-40C4-A80E-481D02659071}"/>
              </a:ext>
            </a:extLst>
          </p:cNvPr>
          <p:cNvSpPr>
            <a:spLocks noGrp="1"/>
          </p:cNvSpPr>
          <p:nvPr>
            <p:ph type="title"/>
          </p:nvPr>
        </p:nvSpPr>
        <p:spPr>
          <a:xfrm>
            <a:off x="1022350" y="94375"/>
            <a:ext cx="6996600" cy="715800"/>
          </a:xfrm>
        </p:spPr>
        <p:txBody>
          <a:bodyPr/>
          <a:lstStyle/>
          <a:p>
            <a:r>
              <a:rPr lang="en-US"/>
              <a:t>Data is Evidence, Not Proof!</a:t>
            </a:r>
          </a:p>
        </p:txBody>
      </p:sp>
      <p:sp>
        <p:nvSpPr>
          <p:cNvPr id="3" name="Slide Number Placeholder 2">
            <a:extLst>
              <a:ext uri="{FF2B5EF4-FFF2-40B4-BE49-F238E27FC236}">
                <a16:creationId xmlns:a16="http://schemas.microsoft.com/office/drawing/2014/main" id="{D9834A8D-3FD7-42EC-AE7E-3AF32340B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75</a:t>
            </a:fld>
            <a:endParaRPr lang="en"/>
          </a:p>
        </p:txBody>
      </p:sp>
      <p:sp>
        <p:nvSpPr>
          <p:cNvPr id="5" name="TextBox 4">
            <a:extLst>
              <a:ext uri="{FF2B5EF4-FFF2-40B4-BE49-F238E27FC236}">
                <a16:creationId xmlns:a16="http://schemas.microsoft.com/office/drawing/2014/main" id="{AFF52616-CFA6-927C-3733-5E52B97D4759}"/>
              </a:ext>
            </a:extLst>
          </p:cNvPr>
          <p:cNvSpPr txBox="1"/>
          <p:nvPr/>
        </p:nvSpPr>
        <p:spPr>
          <a:xfrm>
            <a:off x="609599" y="1184564"/>
            <a:ext cx="8063345" cy="954107"/>
          </a:xfrm>
          <a:prstGeom prst="rect">
            <a:avLst/>
          </a:prstGeom>
          <a:noFill/>
        </p:spPr>
        <p:txBody>
          <a:bodyPr wrap="square" rtlCol="0">
            <a:spAutoFit/>
          </a:bodyPr>
          <a:lstStyle/>
          <a:p>
            <a:r>
              <a:rPr lang="en-US"/>
              <a:t>Evidence supports a certain claim, but there may be other plausible solutions.</a:t>
            </a:r>
          </a:p>
          <a:p>
            <a:endParaRPr lang="en-US"/>
          </a:p>
          <a:p>
            <a:r>
              <a:rPr lang="en-US"/>
              <a:t>Proof leaves no room for doubt and uncertainty. The only thing that is certain is that with complicated questions, there is always room for doubt! </a:t>
            </a:r>
          </a:p>
        </p:txBody>
      </p:sp>
      <p:graphicFrame>
        <p:nvGraphicFramePr>
          <p:cNvPr id="6" name="Table 5">
            <a:extLst>
              <a:ext uri="{FF2B5EF4-FFF2-40B4-BE49-F238E27FC236}">
                <a16:creationId xmlns:a16="http://schemas.microsoft.com/office/drawing/2014/main" id="{080EEC3C-74AF-DBCB-BCD5-A1D35C9E0F22}"/>
              </a:ext>
            </a:extLst>
          </p:cNvPr>
          <p:cNvGraphicFramePr>
            <a:graphicFrameLocks noGrp="1"/>
          </p:cNvGraphicFramePr>
          <p:nvPr/>
        </p:nvGraphicFramePr>
        <p:xfrm>
          <a:off x="1472650" y="2740755"/>
          <a:ext cx="6096000" cy="889000"/>
        </p:xfrm>
        <a:graphic>
          <a:graphicData uri="http://schemas.openxmlformats.org/drawingml/2006/table">
            <a:tbl>
              <a:tblPr firstRow="1" bandRow="1">
                <a:tableStyleId>{891A1956-3D7E-41C0-9DF7-105A978C6925}</a:tableStyleId>
              </a:tblPr>
              <a:tblGrid>
                <a:gridCol w="3048000">
                  <a:extLst>
                    <a:ext uri="{9D8B030D-6E8A-4147-A177-3AD203B41FA5}">
                      <a16:colId xmlns:a16="http://schemas.microsoft.com/office/drawing/2014/main" val="2464600848"/>
                    </a:ext>
                  </a:extLst>
                </a:gridCol>
                <a:gridCol w="3048000">
                  <a:extLst>
                    <a:ext uri="{9D8B030D-6E8A-4147-A177-3AD203B41FA5}">
                      <a16:colId xmlns:a16="http://schemas.microsoft.com/office/drawing/2014/main" val="1299117231"/>
                    </a:ext>
                  </a:extLst>
                </a:gridCol>
              </a:tblGrid>
              <a:tr h="370840">
                <a:tc>
                  <a:txBody>
                    <a:bodyPr/>
                    <a:lstStyle/>
                    <a:p>
                      <a:pPr algn="ctr"/>
                      <a:r>
                        <a:rPr lang="en-US"/>
                        <a:t>Proof</a:t>
                      </a:r>
                    </a:p>
                  </a:txBody>
                  <a:tcPr/>
                </a:tc>
                <a:tc>
                  <a:txBody>
                    <a:bodyPr/>
                    <a:lstStyle/>
                    <a:p>
                      <a:pPr algn="ctr"/>
                      <a:r>
                        <a:rPr lang="en-US"/>
                        <a:t>Evidence</a:t>
                      </a:r>
                    </a:p>
                  </a:txBody>
                  <a:tcPr/>
                </a:tc>
                <a:extLst>
                  <a:ext uri="{0D108BD9-81ED-4DB2-BD59-A6C34878D82A}">
                    <a16:rowId xmlns:a16="http://schemas.microsoft.com/office/drawing/2014/main" val="655524131"/>
                  </a:ext>
                </a:extLst>
              </a:tr>
              <a:tr h="370840">
                <a:tc>
                  <a:txBody>
                    <a:bodyPr/>
                    <a:lstStyle/>
                    <a:p>
                      <a:pPr algn="ctr"/>
                      <a:r>
                        <a:rPr lang="en-US"/>
                        <a:t>When ALL the evidence confirms a theory or idea</a:t>
                      </a:r>
                    </a:p>
                  </a:txBody>
                  <a:tcPr/>
                </a:tc>
                <a:tc>
                  <a:txBody>
                    <a:bodyPr/>
                    <a:lstStyle/>
                    <a:p>
                      <a:pPr algn="ctr"/>
                      <a:r>
                        <a:rPr lang="en-US"/>
                        <a:t>Information (data) that </a:t>
                      </a:r>
                      <a:r>
                        <a:rPr lang="en-US" i="1"/>
                        <a:t>supports</a:t>
                      </a:r>
                      <a:r>
                        <a:rPr lang="en-US" i="0"/>
                        <a:t> a theory or idea</a:t>
                      </a:r>
                      <a:endParaRPr lang="en-US"/>
                    </a:p>
                  </a:txBody>
                  <a:tcPr/>
                </a:tc>
                <a:extLst>
                  <a:ext uri="{0D108BD9-81ED-4DB2-BD59-A6C34878D82A}">
                    <a16:rowId xmlns:a16="http://schemas.microsoft.com/office/drawing/2014/main" val="2361826654"/>
                  </a:ext>
                </a:extLst>
              </a:tr>
            </a:tbl>
          </a:graphicData>
        </a:graphic>
      </p:graphicFrame>
      <p:grpSp>
        <p:nvGrpSpPr>
          <p:cNvPr id="9" name="Group 8">
            <a:extLst>
              <a:ext uri="{FF2B5EF4-FFF2-40B4-BE49-F238E27FC236}">
                <a16:creationId xmlns:a16="http://schemas.microsoft.com/office/drawing/2014/main" id="{D8CB0629-84B6-3385-585F-9C0D61D69645}"/>
              </a:ext>
            </a:extLst>
          </p:cNvPr>
          <p:cNvGrpSpPr/>
          <p:nvPr/>
        </p:nvGrpSpPr>
        <p:grpSpPr>
          <a:xfrm>
            <a:off x="4182472" y="2701637"/>
            <a:ext cx="680474" cy="476071"/>
            <a:chOff x="7252984" y="2188466"/>
            <a:chExt cx="588689" cy="410304"/>
          </a:xfrm>
        </p:grpSpPr>
        <p:sp>
          <p:nvSpPr>
            <p:cNvPr id="8" name="Oval 7">
              <a:extLst>
                <a:ext uri="{FF2B5EF4-FFF2-40B4-BE49-F238E27FC236}">
                  <a16:creationId xmlns:a16="http://schemas.microsoft.com/office/drawing/2014/main" id="{DABE9358-510D-3070-2733-718520F0096E}"/>
                </a:ext>
              </a:extLst>
            </p:cNvPr>
            <p:cNvSpPr/>
            <p:nvPr/>
          </p:nvSpPr>
          <p:spPr>
            <a:xfrm>
              <a:off x="7356474" y="2195288"/>
              <a:ext cx="388057" cy="38951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Oval 6">
              <a:extLst>
                <a:ext uri="{FF2B5EF4-FFF2-40B4-BE49-F238E27FC236}">
                  <a16:creationId xmlns:a16="http://schemas.microsoft.com/office/drawing/2014/main" id="{7C29F56F-1D78-E09B-DF02-09D1933C1CC4}"/>
                </a:ext>
              </a:extLst>
            </p:cNvPr>
            <p:cNvSpPr/>
            <p:nvPr/>
          </p:nvSpPr>
          <p:spPr>
            <a:xfrm>
              <a:off x="7252984" y="2188466"/>
              <a:ext cx="588689" cy="410304"/>
            </a:xfrm>
            <a:prstGeom prst="ellipse">
              <a:avLst/>
            </a:prstGeom>
            <a:noFill/>
          </p:spPr>
          <p:txBody>
            <a:bodyPr wrap="square" lIns="91440" tIns="45720" rIns="91440" bIns="45720">
              <a:spAutoFit/>
            </a:bodyPr>
            <a:lstStyle/>
            <a:p>
              <a:pPr algn="ctr"/>
              <a:r>
                <a:rPr lang="en-US" sz="1600" b="1" cap="none" spc="0">
                  <a:ln w="22225">
                    <a:solidFill>
                      <a:schemeClr val="accent2"/>
                    </a:solidFill>
                    <a:prstDash val="solid"/>
                  </a:ln>
                  <a:solidFill>
                    <a:schemeClr val="accent2">
                      <a:lumMod val="40000"/>
                      <a:lumOff val="60000"/>
                    </a:schemeClr>
                  </a:solidFill>
                  <a:effectLst/>
                </a:rPr>
                <a:t>VS</a:t>
              </a:r>
            </a:p>
          </p:txBody>
        </p:sp>
      </p:grpSp>
    </p:spTree>
    <p:extLst>
      <p:ext uri="{BB962C8B-B14F-4D97-AF65-F5344CB8AC3E}">
        <p14:creationId xmlns:p14="http://schemas.microsoft.com/office/powerpoint/2010/main" val="3514955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0E959-01FC-AF9C-AD1E-3C42AA7F5DE5}"/>
              </a:ext>
            </a:extLst>
          </p:cNvPr>
          <p:cNvSpPr>
            <a:spLocks noGrp="1"/>
          </p:cNvSpPr>
          <p:nvPr>
            <p:ph type="title"/>
          </p:nvPr>
        </p:nvSpPr>
        <p:spPr/>
        <p:txBody>
          <a:bodyPr/>
          <a:lstStyle/>
          <a:p>
            <a:r>
              <a:rPr lang="en-US"/>
              <a:t>Class Discussion</a:t>
            </a:r>
          </a:p>
        </p:txBody>
      </p:sp>
      <p:sp>
        <p:nvSpPr>
          <p:cNvPr id="3" name="Text Placeholder 2">
            <a:extLst>
              <a:ext uri="{FF2B5EF4-FFF2-40B4-BE49-F238E27FC236}">
                <a16:creationId xmlns:a16="http://schemas.microsoft.com/office/drawing/2014/main" id="{455088FC-97C0-F895-C5A3-FEDF9773944A}"/>
              </a:ext>
            </a:extLst>
          </p:cNvPr>
          <p:cNvSpPr>
            <a:spLocks noGrp="1"/>
          </p:cNvSpPr>
          <p:nvPr>
            <p:ph type="body" idx="1"/>
          </p:nvPr>
        </p:nvSpPr>
        <p:spPr/>
        <p:txBody>
          <a:bodyPr/>
          <a:lstStyle/>
          <a:p>
            <a:r>
              <a:rPr lang="en-US"/>
              <a:t>Why did groups make different recommendations?</a:t>
            </a:r>
          </a:p>
          <a:p>
            <a:r>
              <a:rPr lang="en-US"/>
              <a:t>What makes for a good argument with data?</a:t>
            </a:r>
          </a:p>
          <a:p>
            <a:r>
              <a:rPr lang="en-US"/>
              <a:t>How can policymakers and data scientists work together to make better recommendations with data?</a:t>
            </a:r>
          </a:p>
        </p:txBody>
      </p:sp>
      <p:sp>
        <p:nvSpPr>
          <p:cNvPr id="4" name="Slide Number Placeholder 3">
            <a:extLst>
              <a:ext uri="{FF2B5EF4-FFF2-40B4-BE49-F238E27FC236}">
                <a16:creationId xmlns:a16="http://schemas.microsoft.com/office/drawing/2014/main" id="{A98860CD-785B-402A-4AED-F993D20D8C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a:t>76</a:t>
            </a:fld>
            <a:endParaRPr lang="en"/>
          </a:p>
        </p:txBody>
      </p:sp>
    </p:spTree>
    <p:extLst>
      <p:ext uri="{BB962C8B-B14F-4D97-AF65-F5344CB8AC3E}">
        <p14:creationId xmlns:p14="http://schemas.microsoft.com/office/powerpoint/2010/main" val="396875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49B9-CC21-83CD-19CF-9E40558B9BDD}"/>
              </a:ext>
            </a:extLst>
          </p:cNvPr>
          <p:cNvSpPr>
            <a:spLocks noGrp="1"/>
          </p:cNvSpPr>
          <p:nvPr>
            <p:ph type="title"/>
          </p:nvPr>
        </p:nvSpPr>
        <p:spPr>
          <a:xfrm>
            <a:off x="993962" y="123136"/>
            <a:ext cx="6996600" cy="715800"/>
          </a:xfrm>
        </p:spPr>
        <p:txBody>
          <a:bodyPr/>
          <a:lstStyle/>
          <a:p>
            <a:r>
              <a:rPr lang="en-US"/>
              <a:t>Let’s start learning about the data!</a:t>
            </a:r>
          </a:p>
        </p:txBody>
      </p:sp>
      <p:sp>
        <p:nvSpPr>
          <p:cNvPr id="4" name="Slide Number Placeholder 3">
            <a:extLst>
              <a:ext uri="{FF2B5EF4-FFF2-40B4-BE49-F238E27FC236}">
                <a16:creationId xmlns:a16="http://schemas.microsoft.com/office/drawing/2014/main" id="{EB100E87-AACD-771F-6FE8-F44798C6D6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5" name="TextBox 4">
            <a:extLst>
              <a:ext uri="{FF2B5EF4-FFF2-40B4-BE49-F238E27FC236}">
                <a16:creationId xmlns:a16="http://schemas.microsoft.com/office/drawing/2014/main" id="{AB424409-08E2-E26F-38DF-063A4D111282}"/>
              </a:ext>
            </a:extLst>
          </p:cNvPr>
          <p:cNvSpPr txBox="1"/>
          <p:nvPr/>
        </p:nvSpPr>
        <p:spPr>
          <a:xfrm>
            <a:off x="276296" y="1654097"/>
            <a:ext cx="8220599" cy="1569660"/>
          </a:xfrm>
          <a:prstGeom prst="rect">
            <a:avLst/>
          </a:prstGeom>
          <a:noFill/>
        </p:spPr>
        <p:txBody>
          <a:bodyPr wrap="square" rtlCol="0">
            <a:spAutoFit/>
          </a:bodyPr>
          <a:lstStyle/>
          <a:p>
            <a:pPr marL="285750" indent="-285750">
              <a:buFont typeface="Wingdings" panose="05000000000000000000" pitchFamily="2" charset="2"/>
              <a:buChar char="ü"/>
            </a:pPr>
            <a:r>
              <a:rPr lang="en-US" sz="1600">
                <a:solidFill>
                  <a:schemeClr val="tx1"/>
                </a:solidFill>
              </a:rPr>
              <a:t>We’ll be using </a:t>
            </a:r>
            <a:r>
              <a:rPr lang="en-US" sz="1600" b="1">
                <a:solidFill>
                  <a:schemeClr val="accent1">
                    <a:lumMod val="75000"/>
                  </a:schemeClr>
                </a:solidFill>
              </a:rPr>
              <a:t>REAL DATA </a:t>
            </a:r>
            <a:r>
              <a:rPr lang="en-US" sz="1600">
                <a:solidFill>
                  <a:schemeClr val="tx1"/>
                </a:solidFill>
              </a:rPr>
              <a:t>from the CDC (Centers for Disease Control) about environmental justice.</a:t>
            </a:r>
          </a:p>
          <a:p>
            <a:pPr marL="285750" indent="-285750">
              <a:buFont typeface="Wingdings" panose="05000000000000000000" pitchFamily="2" charset="2"/>
              <a:buChar char="ü"/>
            </a:pPr>
            <a:endParaRPr lang="en-US" sz="1600"/>
          </a:p>
          <a:p>
            <a:pPr marL="285750" indent="-285750">
              <a:buFont typeface="Wingdings" panose="05000000000000000000" pitchFamily="2" charset="2"/>
              <a:buChar char="ü"/>
            </a:pPr>
            <a:r>
              <a:rPr lang="en-US" sz="1600"/>
              <a:t>Public health workers, policy makers, and health providers can </a:t>
            </a:r>
            <a:r>
              <a:rPr lang="en-US" sz="1600" b="1">
                <a:solidFill>
                  <a:schemeClr val="accent1">
                    <a:lumMod val="75000"/>
                  </a:schemeClr>
                </a:solidFill>
              </a:rPr>
              <a:t>use data </a:t>
            </a:r>
            <a:r>
              <a:rPr lang="en-US" sz="1600"/>
              <a:t>to advocate for change to make their communities healthier.</a:t>
            </a:r>
          </a:p>
          <a:p>
            <a:endParaRPr lang="en-US" sz="1600"/>
          </a:p>
        </p:txBody>
      </p:sp>
    </p:spTree>
    <p:extLst>
      <p:ext uri="{BB962C8B-B14F-4D97-AF65-F5344CB8AC3E}">
        <p14:creationId xmlns:p14="http://schemas.microsoft.com/office/powerpoint/2010/main" val="1427701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A6397-32B5-4C2F-A11F-C2396AB7FA67}"/>
              </a:ext>
            </a:extLst>
          </p:cNvPr>
          <p:cNvSpPr>
            <a:spLocks noGrp="1"/>
          </p:cNvSpPr>
          <p:nvPr>
            <p:ph type="title"/>
          </p:nvPr>
        </p:nvSpPr>
        <p:spPr>
          <a:xfrm>
            <a:off x="1047750" y="184163"/>
            <a:ext cx="6996600" cy="615937"/>
          </a:xfrm>
        </p:spPr>
        <p:txBody>
          <a:bodyPr/>
          <a:lstStyle/>
          <a:p>
            <a:r>
              <a:rPr lang="en-US"/>
              <a:t>Which data?</a:t>
            </a:r>
          </a:p>
        </p:txBody>
      </p:sp>
      <p:sp>
        <p:nvSpPr>
          <p:cNvPr id="4" name="Slide Number Placeholder 3">
            <a:extLst>
              <a:ext uri="{FF2B5EF4-FFF2-40B4-BE49-F238E27FC236}">
                <a16:creationId xmlns:a16="http://schemas.microsoft.com/office/drawing/2014/main" id="{8B98EE39-3206-4940-A6C7-28AACB67DC9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5" name="Picture 4">
            <a:extLst>
              <a:ext uri="{FF2B5EF4-FFF2-40B4-BE49-F238E27FC236}">
                <a16:creationId xmlns:a16="http://schemas.microsoft.com/office/drawing/2014/main" id="{D6F4D2CC-6578-4326-BD55-4D0130EF9907}"/>
              </a:ext>
            </a:extLst>
          </p:cNvPr>
          <p:cNvPicPr>
            <a:picLocks noChangeAspect="1"/>
          </p:cNvPicPr>
          <p:nvPr/>
        </p:nvPicPr>
        <p:blipFill>
          <a:blip r:embed="rId2"/>
          <a:stretch>
            <a:fillRect/>
          </a:stretch>
        </p:blipFill>
        <p:spPr>
          <a:xfrm>
            <a:off x="394607" y="1214795"/>
            <a:ext cx="2715312" cy="2881755"/>
          </a:xfrm>
          <a:prstGeom prst="rect">
            <a:avLst/>
          </a:prstGeom>
        </p:spPr>
      </p:pic>
      <p:pic>
        <p:nvPicPr>
          <p:cNvPr id="6" name="Picture 5">
            <a:extLst>
              <a:ext uri="{FF2B5EF4-FFF2-40B4-BE49-F238E27FC236}">
                <a16:creationId xmlns:a16="http://schemas.microsoft.com/office/drawing/2014/main" id="{C34BBC60-78C1-4294-A5D4-745C86610F17}"/>
              </a:ext>
            </a:extLst>
          </p:cNvPr>
          <p:cNvPicPr>
            <a:picLocks noChangeAspect="1"/>
          </p:cNvPicPr>
          <p:nvPr/>
        </p:nvPicPr>
        <p:blipFill rotWithShape="1">
          <a:blip r:embed="rId3"/>
          <a:srcRect l="1" r="47078"/>
          <a:stretch/>
        </p:blipFill>
        <p:spPr>
          <a:xfrm>
            <a:off x="4095809" y="1378475"/>
            <a:ext cx="4839185" cy="2718075"/>
          </a:xfrm>
          <a:prstGeom prst="rect">
            <a:avLst/>
          </a:prstGeom>
        </p:spPr>
      </p:pic>
      <p:sp>
        <p:nvSpPr>
          <p:cNvPr id="8" name="Arrow: Right 7">
            <a:extLst>
              <a:ext uri="{FF2B5EF4-FFF2-40B4-BE49-F238E27FC236}">
                <a16:creationId xmlns:a16="http://schemas.microsoft.com/office/drawing/2014/main" id="{C421403C-7778-433A-B93C-D685F1B85C49}"/>
              </a:ext>
            </a:extLst>
          </p:cNvPr>
          <p:cNvSpPr/>
          <p:nvPr/>
        </p:nvSpPr>
        <p:spPr>
          <a:xfrm>
            <a:off x="3109919" y="2572785"/>
            <a:ext cx="928681" cy="3294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787AE43-F028-45D4-A08D-DF85C41B8DDD}"/>
              </a:ext>
            </a:extLst>
          </p:cNvPr>
          <p:cNvSpPr txBox="1">
            <a:spLocks/>
          </p:cNvSpPr>
          <p:nvPr/>
        </p:nvSpPr>
        <p:spPr>
          <a:xfrm>
            <a:off x="1073700" y="693275"/>
            <a:ext cx="6996600" cy="61593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2000"/>
              <a:buFont typeface="Oswald"/>
              <a:buNone/>
              <a:defRPr sz="3200" b="1" i="0" u="none" strike="noStrike" cap="none">
                <a:solidFill>
                  <a:schemeClr val="accent1"/>
                </a:solidFill>
                <a:latin typeface="Oswald"/>
                <a:ea typeface="Oswald"/>
                <a:cs typeface="Oswald"/>
                <a:sym typeface="Oswald"/>
              </a:defRPr>
            </a:lvl1pPr>
            <a:lvl2pPr marR="0" lvl="1"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2pPr>
            <a:lvl3pPr marR="0" lvl="2"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3pPr>
            <a:lvl4pPr marR="0" lvl="3"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4pPr>
            <a:lvl5pPr marR="0" lvl="4"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5pPr>
            <a:lvl6pPr marR="0" lvl="5"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6pPr>
            <a:lvl7pPr marR="0" lvl="6"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7pPr>
            <a:lvl8pPr marR="0" lvl="7"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8pPr>
            <a:lvl9pPr marR="0" lvl="8" algn="ctr" rtl="0">
              <a:lnSpc>
                <a:spcPct val="100000"/>
              </a:lnSpc>
              <a:spcBef>
                <a:spcPts val="0"/>
              </a:spcBef>
              <a:spcAft>
                <a:spcPts val="0"/>
              </a:spcAft>
              <a:buClr>
                <a:schemeClr val="accent1"/>
              </a:buClr>
              <a:buSzPts val="2000"/>
              <a:buFont typeface="Oswald"/>
              <a:buNone/>
              <a:defRPr sz="2000" b="1" i="0" u="none" strike="noStrike" cap="none">
                <a:solidFill>
                  <a:schemeClr val="accent1"/>
                </a:solidFill>
                <a:latin typeface="Oswald"/>
                <a:ea typeface="Oswald"/>
                <a:cs typeface="Oswald"/>
                <a:sym typeface="Oswald"/>
              </a:defRPr>
            </a:lvl9pPr>
          </a:lstStyle>
          <a:p>
            <a:r>
              <a:rPr lang="en-US" sz="2400">
                <a:solidFill>
                  <a:schemeClr val="accent4"/>
                </a:solidFill>
              </a:rPr>
              <a:t>Environmental Justice Index</a:t>
            </a:r>
          </a:p>
        </p:txBody>
      </p:sp>
    </p:spTree>
    <p:extLst>
      <p:ext uri="{BB962C8B-B14F-4D97-AF65-F5344CB8AC3E}">
        <p14:creationId xmlns:p14="http://schemas.microsoft.com/office/powerpoint/2010/main" val="3965368683"/>
      </p:ext>
    </p:extLst>
  </p:cSld>
  <p:clrMapOvr>
    <a:masterClrMapping/>
  </p:clrMapOvr>
</p:sld>
</file>

<file path=ppt/theme/theme1.xml><?xml version="1.0" encoding="utf-8"?>
<a:theme xmlns:a="http://schemas.openxmlformats.org/drawingml/2006/main" name="Quince template">
  <a:themeElements>
    <a:clrScheme name="Custom 347">
      <a:dk1>
        <a:srgbClr val="28324A"/>
      </a:dk1>
      <a:lt1>
        <a:srgbClr val="FFFFFF"/>
      </a:lt1>
      <a:dk2>
        <a:srgbClr val="707685"/>
      </a:dk2>
      <a:lt2>
        <a:srgbClr val="E5E5E5"/>
      </a:lt2>
      <a:accent1>
        <a:srgbClr val="00CEF6"/>
      </a:accent1>
      <a:accent2>
        <a:srgbClr val="3C78D8"/>
      </a:accent2>
      <a:accent3>
        <a:srgbClr val="00A7C8"/>
      </a:accent3>
      <a:accent4>
        <a:srgbClr val="8EC400"/>
      </a:accent4>
      <a:accent5>
        <a:srgbClr val="AFF000"/>
      </a:accent5>
      <a:accent6>
        <a:srgbClr val="7F7F7F"/>
      </a:accent6>
      <a:hlink>
        <a:srgbClr val="28324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activity xmlns="e3b91cd2-c31f-4b62-bf0e-c365d707865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843286AB34EE94A82E78E6EAEBFD843" ma:contentTypeVersion="20" ma:contentTypeDescription="Create a new document." ma:contentTypeScope="" ma:versionID="e02384b878fae4562a97c9e72cc36012">
  <xsd:schema xmlns:xsd="http://www.w3.org/2001/XMLSchema" xmlns:xs="http://www.w3.org/2001/XMLSchema" xmlns:p="http://schemas.microsoft.com/office/2006/metadata/properties" xmlns:ns1="http://schemas.microsoft.com/sharepoint/v3" xmlns:ns3="2565d629-5299-471d-9195-734900efdc88" xmlns:ns4="e3b91cd2-c31f-4b62-bf0e-c365d7078656" targetNamespace="http://schemas.microsoft.com/office/2006/metadata/properties" ma:root="true" ma:fieldsID="84efde8133f4d2ffb06637a09e719a61" ns1:_="" ns3:_="" ns4:_="">
    <xsd:import namespace="http://schemas.microsoft.com/sharepoint/v3"/>
    <xsd:import namespace="2565d629-5299-471d-9195-734900efdc88"/>
    <xsd:import namespace="e3b91cd2-c31f-4b62-bf0e-c365d707865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element ref="ns4:MediaServiceLocation" minOccurs="0"/>
                <xsd:element ref="ns4:_activity" minOccurs="0"/>
                <xsd:element ref="ns4:MediaServiceObjectDetectorVersions" minOccurs="0"/>
                <xsd:element ref="ns4:MediaServiceSystemTags" minOccurs="0"/>
                <xsd:element ref="ns1:_ip_UnifiedCompliancePolicyProperties" minOccurs="0"/>
                <xsd:element ref="ns1:_ip_UnifiedCompliancePolicyUIAction"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65d629-5299-471d-9195-734900efdc8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b91cd2-c31f-4b62-bf0e-c365d707865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27198FE-44AF-4DB7-8D67-CF312258E7BC}">
  <ds:schemaRefs>
    <ds:schemaRef ds:uri="http://schemas.microsoft.com/sharepoint/v3/contenttype/forms"/>
  </ds:schemaRefs>
</ds:datastoreItem>
</file>

<file path=customXml/itemProps2.xml><?xml version="1.0" encoding="utf-8"?>
<ds:datastoreItem xmlns:ds="http://schemas.openxmlformats.org/officeDocument/2006/customXml" ds:itemID="{4C758323-E82A-4F50-AF96-0DEB63A2872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2565d629-5299-471d-9195-734900efdc88"/>
    <ds:schemaRef ds:uri="http://schemas.microsoft.com/sharepoint/v3"/>
    <ds:schemaRef ds:uri="http://purl.org/dc/terms/"/>
    <ds:schemaRef ds:uri="http://schemas.openxmlformats.org/package/2006/metadata/core-properties"/>
    <ds:schemaRef ds:uri="e3b91cd2-c31f-4b62-bf0e-c365d7078656"/>
    <ds:schemaRef ds:uri="http://www.w3.org/XML/1998/namespace"/>
    <ds:schemaRef ds:uri="http://purl.org/dc/dcmitype/"/>
  </ds:schemaRefs>
</ds:datastoreItem>
</file>

<file path=customXml/itemProps3.xml><?xml version="1.0" encoding="utf-8"?>
<ds:datastoreItem xmlns:ds="http://schemas.openxmlformats.org/officeDocument/2006/customXml" ds:itemID="{BF030B2E-9251-4913-9BDC-1A86FE8F71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565d629-5299-471d-9195-734900efdc88"/>
    <ds:schemaRef ds:uri="e3b91cd2-c31f-4b62-bf0e-c365d70786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5189</Words>
  <Application>Microsoft Office PowerPoint</Application>
  <PresentationFormat>On-screen Show (16:9)</PresentationFormat>
  <Paragraphs>470</Paragraphs>
  <Slides>76</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76</vt:i4>
      </vt:variant>
    </vt:vector>
  </HeadingPairs>
  <TitlesOfParts>
    <vt:vector size="85" baseType="lpstr">
      <vt:lpstr>Arial</vt:lpstr>
      <vt:lpstr>Courier New</vt:lpstr>
      <vt:lpstr>Calibri</vt:lpstr>
      <vt:lpstr>Source Sans Pro</vt:lpstr>
      <vt:lpstr>Times New Roman</vt:lpstr>
      <vt:lpstr>Oswald</vt:lpstr>
      <vt:lpstr>Wingdings</vt:lpstr>
      <vt:lpstr>Open Sans</vt:lpstr>
      <vt:lpstr>Quince template</vt:lpstr>
      <vt:lpstr>Data for Healthy Communities: Community Garden Project</vt:lpstr>
      <vt:lpstr>Step 1:</vt:lpstr>
      <vt:lpstr>Agenda</vt:lpstr>
      <vt:lpstr>Health Inequities</vt:lpstr>
      <vt:lpstr>Health Inequities</vt:lpstr>
      <vt:lpstr>Health Inequities</vt:lpstr>
      <vt:lpstr>Project Question</vt:lpstr>
      <vt:lpstr>Let’s start learning about the data!</vt:lpstr>
      <vt:lpstr>Which data?</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EJI BINGO!</vt:lpstr>
      <vt:lpstr>Remember!! Project Question</vt:lpstr>
      <vt:lpstr>Benefits of a Community Garden</vt:lpstr>
      <vt:lpstr>Project Outline</vt:lpstr>
      <vt:lpstr>Step 2:</vt:lpstr>
      <vt:lpstr>Agenda</vt:lpstr>
      <vt:lpstr>PowerPoint Presentation</vt:lpstr>
      <vt:lpstr>Definitions</vt:lpstr>
      <vt:lpstr>Examples: Indicator</vt:lpstr>
      <vt:lpstr>Examples: Index</vt:lpstr>
      <vt:lpstr>Examples: Percentile</vt:lpstr>
      <vt:lpstr>Examples: Census Tract</vt:lpstr>
      <vt:lpstr>Examples: Environmental Justice</vt:lpstr>
      <vt:lpstr>EJI Hierarchy</vt:lpstr>
      <vt:lpstr>Let’s check it out!</vt:lpstr>
      <vt:lpstr>Instructions</vt:lpstr>
      <vt:lpstr>Step 3:</vt:lpstr>
      <vt:lpstr>Agenda</vt:lpstr>
      <vt:lpstr>Project Groups</vt:lpstr>
      <vt:lpstr>Discuss as a class</vt:lpstr>
      <vt:lpstr>Benefits of a Community Garden</vt:lpstr>
      <vt:lpstr>Identify Your Indicators</vt:lpstr>
      <vt:lpstr>Simplify the EJI!</vt:lpstr>
      <vt:lpstr>Simplify the EJI: Subsetting</vt:lpstr>
      <vt:lpstr>What Works Best For Your Project</vt:lpstr>
      <vt:lpstr>Explore the EJI: Ranking</vt:lpstr>
      <vt:lpstr>Explore the EJI: Relationships</vt:lpstr>
      <vt:lpstr>Step 4:</vt:lpstr>
      <vt:lpstr>Agenda</vt:lpstr>
      <vt:lpstr>Communicating with Data</vt:lpstr>
      <vt:lpstr>Creating an Argument</vt:lpstr>
      <vt:lpstr>Data is Evidence, Not Proof!</vt:lpstr>
      <vt:lpstr>Create the Argument</vt:lpstr>
      <vt:lpstr>Visualize Rank: Bar Charts</vt:lpstr>
      <vt:lpstr>But Bar Charts Can Only Show ONE Thing</vt:lpstr>
      <vt:lpstr>Scatterplots show rank by two indicators</vt:lpstr>
      <vt:lpstr>Scatterplots can also show outliers</vt:lpstr>
      <vt:lpstr>Presentation Outline</vt:lpstr>
      <vt:lpstr>Step 5:</vt:lpstr>
      <vt:lpstr>Agenda</vt:lpstr>
      <vt:lpstr>Presentation Outline</vt:lpstr>
      <vt:lpstr>Data is Evidence, Not Proof!</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badger.60, Kelsey</dc:creator>
  <cp:lastModifiedBy>badger.60, Kelsey</cp:lastModifiedBy>
  <cp:revision>3</cp:revision>
  <dcterms:modified xsi:type="dcterms:W3CDTF">2025-03-17T16:27:23Z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0x0101001843286AB34EE94A82E78E6EAEBFD843</vt:lpwstr>
  </property>
</Properties>
</file>