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87" r:id="rId2"/>
    <p:sldId id="288" r:id="rId3"/>
    <p:sldId id="289" r:id="rId4"/>
    <p:sldId id="290" r:id="rId5"/>
    <p:sldId id="291" r:id="rId6"/>
    <p:sldId id="293" r:id="rId7"/>
    <p:sldId id="294" r:id="rId8"/>
    <p:sldId id="295" r:id="rId9"/>
    <p:sldId id="296" r:id="rId10"/>
    <p:sldId id="292" r:id="rId11"/>
    <p:sldId id="454" r:id="rId12"/>
    <p:sldId id="345" r:id="rId13"/>
    <p:sldId id="355" r:id="rId14"/>
    <p:sldId id="374" r:id="rId15"/>
    <p:sldId id="375" r:id="rId16"/>
    <p:sldId id="37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405"/>
  </p:normalViewPr>
  <p:slideViewPr>
    <p:cSldViewPr snapToGrid="0" snapToObjects="1">
      <p:cViewPr varScale="1">
        <p:scale>
          <a:sx n="124" d="100"/>
          <a:sy n="124" d="100"/>
        </p:scale>
        <p:origin x="54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57A57B-7576-C64D-A2AC-C6E4E2D12193}" type="datetimeFigureOut">
              <a:rPr lang="en-US" smtClean="0"/>
              <a:t>12/1/22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AEDCDD-7E78-C740-AF47-995349B6AB2F}" type="slidenum">
              <a:rPr lang="en-US" smtClean="0"/>
              <a:t>‹#›</a:t>
            </a:fld>
            <a:endParaRPr lang="en-US"/>
          </a:p>
        </p:txBody>
      </p:sp>
    </p:spTree>
    <p:extLst>
      <p:ext uri="{BB962C8B-B14F-4D97-AF65-F5344CB8AC3E}">
        <p14:creationId xmlns:p14="http://schemas.microsoft.com/office/powerpoint/2010/main" val="32007320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I think most games probably won’t have academic papers written about them, but can you instead think of the general principle that you’re researching, and find related literature to that? E.g., perhaps you’re focusing on expert vs. novice representations of games and there’s research on that, or on cognitive load and there’s research on that.  </a:t>
            </a:r>
            <a:br>
              <a:rPr lang="en-US" dirty="0"/>
            </a:br>
            <a:br>
              <a:rPr lang="en-US" dirty="0"/>
            </a:br>
            <a:r>
              <a:rPr lang="en-US" dirty="0"/>
              <a:t>The idea would be that your analysis of the game is building on previous research that helped establish some of the concept you’re using in your analysis. What are some examples of that literature? </a:t>
            </a:r>
          </a:p>
          <a:p>
            <a:endParaRPr lang="en-US" dirty="0"/>
          </a:p>
        </p:txBody>
      </p:sp>
      <p:sp>
        <p:nvSpPr>
          <p:cNvPr id="4" name="Slide Number Placeholder 3"/>
          <p:cNvSpPr>
            <a:spLocks noGrp="1"/>
          </p:cNvSpPr>
          <p:nvPr>
            <p:ph type="sldNum" sz="quarter" idx="5"/>
          </p:nvPr>
        </p:nvSpPr>
        <p:spPr/>
        <p:txBody>
          <a:bodyPr/>
          <a:lstStyle/>
          <a:p>
            <a:fld id="{218D9D18-5428-634E-9AA7-DB577E066701}" type="slidenum">
              <a:rPr lang="en-US" smtClean="0"/>
              <a:t>12</a:t>
            </a:fld>
            <a:endParaRPr lang="en-US"/>
          </a:p>
        </p:txBody>
      </p:sp>
    </p:spTree>
    <p:extLst>
      <p:ext uri="{BB962C8B-B14F-4D97-AF65-F5344CB8AC3E}">
        <p14:creationId xmlns:p14="http://schemas.microsoft.com/office/powerpoint/2010/main" val="4105557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AA121-B1AF-1B42-8197-69AE290E957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EC316AD-615A-2A4D-9B4C-771759A1ECA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FCB1130-F450-384C-9B9A-741CBEE8AFE2}"/>
              </a:ext>
            </a:extLst>
          </p:cNvPr>
          <p:cNvSpPr>
            <a:spLocks noGrp="1"/>
          </p:cNvSpPr>
          <p:nvPr>
            <p:ph type="dt" sz="half" idx="10"/>
          </p:nvPr>
        </p:nvSpPr>
        <p:spPr/>
        <p:txBody>
          <a:bodyPr/>
          <a:lstStyle/>
          <a:p>
            <a:fld id="{A6293348-2B8E-4341-9EE4-FC69E44C2480}" type="datetime1">
              <a:rPr lang="en-US" smtClean="0"/>
              <a:t>12/1/22</a:t>
            </a:fld>
            <a:endParaRPr lang="en-US"/>
          </a:p>
        </p:txBody>
      </p:sp>
      <p:sp>
        <p:nvSpPr>
          <p:cNvPr id="5" name="Footer Placeholder 4">
            <a:extLst>
              <a:ext uri="{FF2B5EF4-FFF2-40B4-BE49-F238E27FC236}">
                <a16:creationId xmlns:a16="http://schemas.microsoft.com/office/drawing/2014/main" id="{A1415986-7C69-7043-B0AD-E00AF1FAAAA5}"/>
              </a:ext>
            </a:extLst>
          </p:cNvPr>
          <p:cNvSpPr>
            <a:spLocks noGrp="1"/>
          </p:cNvSpPr>
          <p:nvPr>
            <p:ph type="ftr" sz="quarter" idx="11"/>
          </p:nvPr>
        </p:nvSpPr>
        <p:spPr/>
        <p:txBody>
          <a:bodyPr/>
          <a:lstStyle/>
          <a:p>
            <a:r>
              <a:rPr lang="en-US"/>
              <a:t>Stephen Gilbert, 2021, Creative Common License: CC-BY-SA</a:t>
            </a:r>
          </a:p>
        </p:txBody>
      </p:sp>
      <p:sp>
        <p:nvSpPr>
          <p:cNvPr id="6" name="Slide Number Placeholder 5">
            <a:extLst>
              <a:ext uri="{FF2B5EF4-FFF2-40B4-BE49-F238E27FC236}">
                <a16:creationId xmlns:a16="http://schemas.microsoft.com/office/drawing/2014/main" id="{CE6DC28C-5007-9C4C-AA7D-6322FB342809}"/>
              </a:ext>
            </a:extLst>
          </p:cNvPr>
          <p:cNvSpPr>
            <a:spLocks noGrp="1"/>
          </p:cNvSpPr>
          <p:nvPr>
            <p:ph type="sldNum" sz="quarter" idx="12"/>
          </p:nvPr>
        </p:nvSpPr>
        <p:spPr/>
        <p:txBody>
          <a:bodyPr/>
          <a:lstStyle/>
          <a:p>
            <a:fld id="{9E7B1562-78EB-424B-AAD2-FEE2033D1993}" type="slidenum">
              <a:rPr lang="en-US" smtClean="0"/>
              <a:t>‹#›</a:t>
            </a:fld>
            <a:endParaRPr lang="en-US"/>
          </a:p>
        </p:txBody>
      </p:sp>
    </p:spTree>
    <p:extLst>
      <p:ext uri="{BB962C8B-B14F-4D97-AF65-F5344CB8AC3E}">
        <p14:creationId xmlns:p14="http://schemas.microsoft.com/office/powerpoint/2010/main" val="36676196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3A4E2-0D65-5047-873F-BEDB58C8C82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1200E7C-3811-BB4B-A08F-49851B2C269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52EA36-9282-244D-A5A1-05B932DD7D35}"/>
              </a:ext>
            </a:extLst>
          </p:cNvPr>
          <p:cNvSpPr>
            <a:spLocks noGrp="1"/>
          </p:cNvSpPr>
          <p:nvPr>
            <p:ph type="dt" sz="half" idx="10"/>
          </p:nvPr>
        </p:nvSpPr>
        <p:spPr/>
        <p:txBody>
          <a:bodyPr/>
          <a:lstStyle/>
          <a:p>
            <a:fld id="{F485795E-0DC3-E149-9BC9-1A7BB2F94ACB}" type="datetime1">
              <a:rPr lang="en-US" smtClean="0"/>
              <a:t>12/1/22</a:t>
            </a:fld>
            <a:endParaRPr lang="en-US"/>
          </a:p>
        </p:txBody>
      </p:sp>
      <p:sp>
        <p:nvSpPr>
          <p:cNvPr id="5" name="Footer Placeholder 4">
            <a:extLst>
              <a:ext uri="{FF2B5EF4-FFF2-40B4-BE49-F238E27FC236}">
                <a16:creationId xmlns:a16="http://schemas.microsoft.com/office/drawing/2014/main" id="{819FA4DC-ED59-3B47-B977-DD78834CACEA}"/>
              </a:ext>
            </a:extLst>
          </p:cNvPr>
          <p:cNvSpPr>
            <a:spLocks noGrp="1"/>
          </p:cNvSpPr>
          <p:nvPr>
            <p:ph type="ftr" sz="quarter" idx="11"/>
          </p:nvPr>
        </p:nvSpPr>
        <p:spPr/>
        <p:txBody>
          <a:bodyPr/>
          <a:lstStyle/>
          <a:p>
            <a:r>
              <a:rPr lang="en-US"/>
              <a:t>Stephen Gilbert, 2021, Creative Common License: CC-BY-SA</a:t>
            </a:r>
          </a:p>
        </p:txBody>
      </p:sp>
      <p:sp>
        <p:nvSpPr>
          <p:cNvPr id="6" name="Slide Number Placeholder 5">
            <a:extLst>
              <a:ext uri="{FF2B5EF4-FFF2-40B4-BE49-F238E27FC236}">
                <a16:creationId xmlns:a16="http://schemas.microsoft.com/office/drawing/2014/main" id="{806BBF9A-DECB-8D4B-A9F3-2DD7A17C18E2}"/>
              </a:ext>
            </a:extLst>
          </p:cNvPr>
          <p:cNvSpPr>
            <a:spLocks noGrp="1"/>
          </p:cNvSpPr>
          <p:nvPr>
            <p:ph type="sldNum" sz="quarter" idx="12"/>
          </p:nvPr>
        </p:nvSpPr>
        <p:spPr/>
        <p:txBody>
          <a:bodyPr/>
          <a:lstStyle/>
          <a:p>
            <a:fld id="{9E7B1562-78EB-424B-AAD2-FEE2033D1993}" type="slidenum">
              <a:rPr lang="en-US" smtClean="0"/>
              <a:t>‹#›</a:t>
            </a:fld>
            <a:endParaRPr lang="en-US"/>
          </a:p>
        </p:txBody>
      </p:sp>
    </p:spTree>
    <p:extLst>
      <p:ext uri="{BB962C8B-B14F-4D97-AF65-F5344CB8AC3E}">
        <p14:creationId xmlns:p14="http://schemas.microsoft.com/office/powerpoint/2010/main" val="124304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53B0612-C71B-4E4F-811E-F45F8340810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8166CB5-F94E-6C43-BC5C-3998EFDED0D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A02F85-A7D0-6549-8398-EA1D747D1B20}"/>
              </a:ext>
            </a:extLst>
          </p:cNvPr>
          <p:cNvSpPr>
            <a:spLocks noGrp="1"/>
          </p:cNvSpPr>
          <p:nvPr>
            <p:ph type="dt" sz="half" idx="10"/>
          </p:nvPr>
        </p:nvSpPr>
        <p:spPr/>
        <p:txBody>
          <a:bodyPr/>
          <a:lstStyle/>
          <a:p>
            <a:fld id="{1AE13590-040D-064F-9F87-3C5DFC73048A}" type="datetime1">
              <a:rPr lang="en-US" smtClean="0"/>
              <a:t>12/1/22</a:t>
            </a:fld>
            <a:endParaRPr lang="en-US"/>
          </a:p>
        </p:txBody>
      </p:sp>
      <p:sp>
        <p:nvSpPr>
          <p:cNvPr id="5" name="Footer Placeholder 4">
            <a:extLst>
              <a:ext uri="{FF2B5EF4-FFF2-40B4-BE49-F238E27FC236}">
                <a16:creationId xmlns:a16="http://schemas.microsoft.com/office/drawing/2014/main" id="{64071D84-43FD-1842-8027-E5CFF97C7ECB}"/>
              </a:ext>
            </a:extLst>
          </p:cNvPr>
          <p:cNvSpPr>
            <a:spLocks noGrp="1"/>
          </p:cNvSpPr>
          <p:nvPr>
            <p:ph type="ftr" sz="quarter" idx="11"/>
          </p:nvPr>
        </p:nvSpPr>
        <p:spPr/>
        <p:txBody>
          <a:bodyPr/>
          <a:lstStyle/>
          <a:p>
            <a:r>
              <a:rPr lang="en-US"/>
              <a:t>Stephen Gilbert, 2021, Creative Common License: CC-BY-SA</a:t>
            </a:r>
          </a:p>
        </p:txBody>
      </p:sp>
      <p:sp>
        <p:nvSpPr>
          <p:cNvPr id="6" name="Slide Number Placeholder 5">
            <a:extLst>
              <a:ext uri="{FF2B5EF4-FFF2-40B4-BE49-F238E27FC236}">
                <a16:creationId xmlns:a16="http://schemas.microsoft.com/office/drawing/2014/main" id="{75D061B3-9781-0C42-B80A-DBD77F65F39A}"/>
              </a:ext>
            </a:extLst>
          </p:cNvPr>
          <p:cNvSpPr>
            <a:spLocks noGrp="1"/>
          </p:cNvSpPr>
          <p:nvPr>
            <p:ph type="sldNum" sz="quarter" idx="12"/>
          </p:nvPr>
        </p:nvSpPr>
        <p:spPr/>
        <p:txBody>
          <a:bodyPr/>
          <a:lstStyle/>
          <a:p>
            <a:fld id="{9E7B1562-78EB-424B-AAD2-FEE2033D1993}" type="slidenum">
              <a:rPr lang="en-US" smtClean="0"/>
              <a:t>‹#›</a:t>
            </a:fld>
            <a:endParaRPr lang="en-US"/>
          </a:p>
        </p:txBody>
      </p:sp>
    </p:spTree>
    <p:extLst>
      <p:ext uri="{BB962C8B-B14F-4D97-AF65-F5344CB8AC3E}">
        <p14:creationId xmlns:p14="http://schemas.microsoft.com/office/powerpoint/2010/main" val="1652532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FA671D-8157-E94E-B31E-CD4DA437DCE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AFD02B4-261F-B843-B81D-0DDEF19E88F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F0D475-514E-5F4A-B2F3-768797683465}"/>
              </a:ext>
            </a:extLst>
          </p:cNvPr>
          <p:cNvSpPr>
            <a:spLocks noGrp="1"/>
          </p:cNvSpPr>
          <p:nvPr>
            <p:ph type="dt" sz="half" idx="10"/>
          </p:nvPr>
        </p:nvSpPr>
        <p:spPr/>
        <p:txBody>
          <a:bodyPr/>
          <a:lstStyle/>
          <a:p>
            <a:fld id="{CE6E6930-CECD-9141-A7EC-B92ECF51DE2E}" type="datetime1">
              <a:rPr lang="en-US" smtClean="0"/>
              <a:t>12/1/22</a:t>
            </a:fld>
            <a:endParaRPr lang="en-US"/>
          </a:p>
        </p:txBody>
      </p:sp>
      <p:sp>
        <p:nvSpPr>
          <p:cNvPr id="5" name="Footer Placeholder 4">
            <a:extLst>
              <a:ext uri="{FF2B5EF4-FFF2-40B4-BE49-F238E27FC236}">
                <a16:creationId xmlns:a16="http://schemas.microsoft.com/office/drawing/2014/main" id="{DF996A77-933B-1640-8A6D-C5D3AC959C0B}"/>
              </a:ext>
            </a:extLst>
          </p:cNvPr>
          <p:cNvSpPr>
            <a:spLocks noGrp="1"/>
          </p:cNvSpPr>
          <p:nvPr>
            <p:ph type="ftr" sz="quarter" idx="11"/>
          </p:nvPr>
        </p:nvSpPr>
        <p:spPr/>
        <p:txBody>
          <a:bodyPr/>
          <a:lstStyle/>
          <a:p>
            <a:r>
              <a:rPr lang="en-US"/>
              <a:t>Stephen Gilbert, 2021, Creative Common License: CC-BY-SA</a:t>
            </a:r>
          </a:p>
        </p:txBody>
      </p:sp>
      <p:sp>
        <p:nvSpPr>
          <p:cNvPr id="6" name="Slide Number Placeholder 5">
            <a:extLst>
              <a:ext uri="{FF2B5EF4-FFF2-40B4-BE49-F238E27FC236}">
                <a16:creationId xmlns:a16="http://schemas.microsoft.com/office/drawing/2014/main" id="{916FC390-07A6-FE47-85D1-AE51D7BCE4B8}"/>
              </a:ext>
            </a:extLst>
          </p:cNvPr>
          <p:cNvSpPr>
            <a:spLocks noGrp="1"/>
          </p:cNvSpPr>
          <p:nvPr>
            <p:ph type="sldNum" sz="quarter" idx="12"/>
          </p:nvPr>
        </p:nvSpPr>
        <p:spPr/>
        <p:txBody>
          <a:bodyPr/>
          <a:lstStyle/>
          <a:p>
            <a:fld id="{9E7B1562-78EB-424B-AAD2-FEE2033D1993}" type="slidenum">
              <a:rPr lang="en-US" smtClean="0"/>
              <a:t>‹#›</a:t>
            </a:fld>
            <a:endParaRPr lang="en-US"/>
          </a:p>
        </p:txBody>
      </p:sp>
    </p:spTree>
    <p:extLst>
      <p:ext uri="{BB962C8B-B14F-4D97-AF65-F5344CB8AC3E}">
        <p14:creationId xmlns:p14="http://schemas.microsoft.com/office/powerpoint/2010/main" val="184454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40E1D-4886-0546-B853-5A60E2D0A21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867FDD0-FC38-FB45-999E-E64F61B3505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9C1A84B-A136-4841-941A-8BA6D43F297F}"/>
              </a:ext>
            </a:extLst>
          </p:cNvPr>
          <p:cNvSpPr>
            <a:spLocks noGrp="1"/>
          </p:cNvSpPr>
          <p:nvPr>
            <p:ph type="dt" sz="half" idx="10"/>
          </p:nvPr>
        </p:nvSpPr>
        <p:spPr/>
        <p:txBody>
          <a:bodyPr/>
          <a:lstStyle/>
          <a:p>
            <a:fld id="{1D7B1838-5314-2D42-A0A7-5386CD064A15}" type="datetime1">
              <a:rPr lang="en-US" smtClean="0"/>
              <a:t>12/1/22</a:t>
            </a:fld>
            <a:endParaRPr lang="en-US"/>
          </a:p>
        </p:txBody>
      </p:sp>
      <p:sp>
        <p:nvSpPr>
          <p:cNvPr id="5" name="Footer Placeholder 4">
            <a:extLst>
              <a:ext uri="{FF2B5EF4-FFF2-40B4-BE49-F238E27FC236}">
                <a16:creationId xmlns:a16="http://schemas.microsoft.com/office/drawing/2014/main" id="{FE64A0E4-FE77-D844-A8B1-082A1FEBE747}"/>
              </a:ext>
            </a:extLst>
          </p:cNvPr>
          <p:cNvSpPr>
            <a:spLocks noGrp="1"/>
          </p:cNvSpPr>
          <p:nvPr>
            <p:ph type="ftr" sz="quarter" idx="11"/>
          </p:nvPr>
        </p:nvSpPr>
        <p:spPr/>
        <p:txBody>
          <a:bodyPr/>
          <a:lstStyle/>
          <a:p>
            <a:r>
              <a:rPr lang="en-US"/>
              <a:t>Stephen Gilbert, 2021, Creative Common License: CC-BY-SA</a:t>
            </a:r>
          </a:p>
        </p:txBody>
      </p:sp>
      <p:sp>
        <p:nvSpPr>
          <p:cNvPr id="6" name="Slide Number Placeholder 5">
            <a:extLst>
              <a:ext uri="{FF2B5EF4-FFF2-40B4-BE49-F238E27FC236}">
                <a16:creationId xmlns:a16="http://schemas.microsoft.com/office/drawing/2014/main" id="{90D3835F-1E45-8648-BAF7-06F082A14D1B}"/>
              </a:ext>
            </a:extLst>
          </p:cNvPr>
          <p:cNvSpPr>
            <a:spLocks noGrp="1"/>
          </p:cNvSpPr>
          <p:nvPr>
            <p:ph type="sldNum" sz="quarter" idx="12"/>
          </p:nvPr>
        </p:nvSpPr>
        <p:spPr/>
        <p:txBody>
          <a:bodyPr/>
          <a:lstStyle/>
          <a:p>
            <a:fld id="{9E7B1562-78EB-424B-AAD2-FEE2033D1993}" type="slidenum">
              <a:rPr lang="en-US" smtClean="0"/>
              <a:t>‹#›</a:t>
            </a:fld>
            <a:endParaRPr lang="en-US"/>
          </a:p>
        </p:txBody>
      </p:sp>
    </p:spTree>
    <p:extLst>
      <p:ext uri="{BB962C8B-B14F-4D97-AF65-F5344CB8AC3E}">
        <p14:creationId xmlns:p14="http://schemas.microsoft.com/office/powerpoint/2010/main" val="2068231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DC1BA-1BFD-AE46-ACC7-C05E5675DAA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D3C3E6-A8B6-0D42-853B-3E42EE51344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2F6B6B7-E122-3047-9537-02D6C4CCE42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4429E8F-8B11-C447-9325-1CF7A26E6A5B}"/>
              </a:ext>
            </a:extLst>
          </p:cNvPr>
          <p:cNvSpPr>
            <a:spLocks noGrp="1"/>
          </p:cNvSpPr>
          <p:nvPr>
            <p:ph type="dt" sz="half" idx="10"/>
          </p:nvPr>
        </p:nvSpPr>
        <p:spPr/>
        <p:txBody>
          <a:bodyPr/>
          <a:lstStyle/>
          <a:p>
            <a:fld id="{596525C9-A352-C04A-A62F-737A16926CE8}" type="datetime1">
              <a:rPr lang="en-US" smtClean="0"/>
              <a:t>12/1/22</a:t>
            </a:fld>
            <a:endParaRPr lang="en-US"/>
          </a:p>
        </p:txBody>
      </p:sp>
      <p:sp>
        <p:nvSpPr>
          <p:cNvPr id="6" name="Footer Placeholder 5">
            <a:extLst>
              <a:ext uri="{FF2B5EF4-FFF2-40B4-BE49-F238E27FC236}">
                <a16:creationId xmlns:a16="http://schemas.microsoft.com/office/drawing/2014/main" id="{4BFAC322-2306-0540-A6E1-8276C48C094F}"/>
              </a:ext>
            </a:extLst>
          </p:cNvPr>
          <p:cNvSpPr>
            <a:spLocks noGrp="1"/>
          </p:cNvSpPr>
          <p:nvPr>
            <p:ph type="ftr" sz="quarter" idx="11"/>
          </p:nvPr>
        </p:nvSpPr>
        <p:spPr/>
        <p:txBody>
          <a:bodyPr/>
          <a:lstStyle/>
          <a:p>
            <a:r>
              <a:rPr lang="en-US"/>
              <a:t>Stephen Gilbert, 2021, Creative Common License: CC-BY-SA</a:t>
            </a:r>
          </a:p>
        </p:txBody>
      </p:sp>
      <p:sp>
        <p:nvSpPr>
          <p:cNvPr id="7" name="Slide Number Placeholder 6">
            <a:extLst>
              <a:ext uri="{FF2B5EF4-FFF2-40B4-BE49-F238E27FC236}">
                <a16:creationId xmlns:a16="http://schemas.microsoft.com/office/drawing/2014/main" id="{06C0ECD2-5832-4442-A52E-A81868EE6BC4}"/>
              </a:ext>
            </a:extLst>
          </p:cNvPr>
          <p:cNvSpPr>
            <a:spLocks noGrp="1"/>
          </p:cNvSpPr>
          <p:nvPr>
            <p:ph type="sldNum" sz="quarter" idx="12"/>
          </p:nvPr>
        </p:nvSpPr>
        <p:spPr/>
        <p:txBody>
          <a:bodyPr/>
          <a:lstStyle/>
          <a:p>
            <a:fld id="{9E7B1562-78EB-424B-AAD2-FEE2033D1993}" type="slidenum">
              <a:rPr lang="en-US" smtClean="0"/>
              <a:t>‹#›</a:t>
            </a:fld>
            <a:endParaRPr lang="en-US"/>
          </a:p>
        </p:txBody>
      </p:sp>
    </p:spTree>
    <p:extLst>
      <p:ext uri="{BB962C8B-B14F-4D97-AF65-F5344CB8AC3E}">
        <p14:creationId xmlns:p14="http://schemas.microsoft.com/office/powerpoint/2010/main" val="1015525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90B5A-8EF0-B248-B96C-CC886B53EA6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FFF7EA6-ED2D-1D47-B418-54A7EA62DC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19C85BB-90F1-3E42-B367-B1F4EE74C59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0CFEA26-2127-7340-B08E-85CF09BCD9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5B33F7C-8EA1-074B-80A8-0D751151F7F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34F5030-60E8-FD47-8A96-D7FC6B984C56}"/>
              </a:ext>
            </a:extLst>
          </p:cNvPr>
          <p:cNvSpPr>
            <a:spLocks noGrp="1"/>
          </p:cNvSpPr>
          <p:nvPr>
            <p:ph type="dt" sz="half" idx="10"/>
          </p:nvPr>
        </p:nvSpPr>
        <p:spPr/>
        <p:txBody>
          <a:bodyPr/>
          <a:lstStyle/>
          <a:p>
            <a:fld id="{BDFD1F26-98FF-7B40-BBFF-5283A0AB3AE9}" type="datetime1">
              <a:rPr lang="en-US" smtClean="0"/>
              <a:t>12/1/22</a:t>
            </a:fld>
            <a:endParaRPr lang="en-US"/>
          </a:p>
        </p:txBody>
      </p:sp>
      <p:sp>
        <p:nvSpPr>
          <p:cNvPr id="8" name="Footer Placeholder 7">
            <a:extLst>
              <a:ext uri="{FF2B5EF4-FFF2-40B4-BE49-F238E27FC236}">
                <a16:creationId xmlns:a16="http://schemas.microsoft.com/office/drawing/2014/main" id="{BEB07612-802E-4746-8725-ED02D7B08DBA}"/>
              </a:ext>
            </a:extLst>
          </p:cNvPr>
          <p:cNvSpPr>
            <a:spLocks noGrp="1"/>
          </p:cNvSpPr>
          <p:nvPr>
            <p:ph type="ftr" sz="quarter" idx="11"/>
          </p:nvPr>
        </p:nvSpPr>
        <p:spPr/>
        <p:txBody>
          <a:bodyPr/>
          <a:lstStyle/>
          <a:p>
            <a:r>
              <a:rPr lang="en-US"/>
              <a:t>Stephen Gilbert, 2021, Creative Common License: CC-BY-SA</a:t>
            </a:r>
          </a:p>
        </p:txBody>
      </p:sp>
      <p:sp>
        <p:nvSpPr>
          <p:cNvPr id="9" name="Slide Number Placeholder 8">
            <a:extLst>
              <a:ext uri="{FF2B5EF4-FFF2-40B4-BE49-F238E27FC236}">
                <a16:creationId xmlns:a16="http://schemas.microsoft.com/office/drawing/2014/main" id="{26D3296C-8248-E344-84A3-540EA391AB26}"/>
              </a:ext>
            </a:extLst>
          </p:cNvPr>
          <p:cNvSpPr>
            <a:spLocks noGrp="1"/>
          </p:cNvSpPr>
          <p:nvPr>
            <p:ph type="sldNum" sz="quarter" idx="12"/>
          </p:nvPr>
        </p:nvSpPr>
        <p:spPr/>
        <p:txBody>
          <a:bodyPr/>
          <a:lstStyle/>
          <a:p>
            <a:fld id="{9E7B1562-78EB-424B-AAD2-FEE2033D1993}" type="slidenum">
              <a:rPr lang="en-US" smtClean="0"/>
              <a:t>‹#›</a:t>
            </a:fld>
            <a:endParaRPr lang="en-US"/>
          </a:p>
        </p:txBody>
      </p:sp>
    </p:spTree>
    <p:extLst>
      <p:ext uri="{BB962C8B-B14F-4D97-AF65-F5344CB8AC3E}">
        <p14:creationId xmlns:p14="http://schemas.microsoft.com/office/powerpoint/2010/main" val="909719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FE51E-6962-414E-8D30-B1FB35EBD8A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736FBCA-441A-0B45-BD1B-380250E775D6}"/>
              </a:ext>
            </a:extLst>
          </p:cNvPr>
          <p:cNvSpPr>
            <a:spLocks noGrp="1"/>
          </p:cNvSpPr>
          <p:nvPr>
            <p:ph type="dt" sz="half" idx="10"/>
          </p:nvPr>
        </p:nvSpPr>
        <p:spPr/>
        <p:txBody>
          <a:bodyPr/>
          <a:lstStyle/>
          <a:p>
            <a:fld id="{CA11F64F-238D-AB46-A944-70A0A4F544DF}" type="datetime1">
              <a:rPr lang="en-US" smtClean="0"/>
              <a:t>12/1/22</a:t>
            </a:fld>
            <a:endParaRPr lang="en-US"/>
          </a:p>
        </p:txBody>
      </p:sp>
      <p:sp>
        <p:nvSpPr>
          <p:cNvPr id="4" name="Footer Placeholder 3">
            <a:extLst>
              <a:ext uri="{FF2B5EF4-FFF2-40B4-BE49-F238E27FC236}">
                <a16:creationId xmlns:a16="http://schemas.microsoft.com/office/drawing/2014/main" id="{15D4B5C5-E696-6C4F-9232-AF7CFD09FF62}"/>
              </a:ext>
            </a:extLst>
          </p:cNvPr>
          <p:cNvSpPr>
            <a:spLocks noGrp="1"/>
          </p:cNvSpPr>
          <p:nvPr>
            <p:ph type="ftr" sz="quarter" idx="11"/>
          </p:nvPr>
        </p:nvSpPr>
        <p:spPr/>
        <p:txBody>
          <a:bodyPr/>
          <a:lstStyle/>
          <a:p>
            <a:r>
              <a:rPr lang="en-US"/>
              <a:t>Stephen Gilbert, 2021, Creative Common License: CC-BY-SA</a:t>
            </a:r>
          </a:p>
        </p:txBody>
      </p:sp>
      <p:sp>
        <p:nvSpPr>
          <p:cNvPr id="5" name="Slide Number Placeholder 4">
            <a:extLst>
              <a:ext uri="{FF2B5EF4-FFF2-40B4-BE49-F238E27FC236}">
                <a16:creationId xmlns:a16="http://schemas.microsoft.com/office/drawing/2014/main" id="{90D4C6A0-5356-904C-AC71-D07EAFADED1F}"/>
              </a:ext>
            </a:extLst>
          </p:cNvPr>
          <p:cNvSpPr>
            <a:spLocks noGrp="1"/>
          </p:cNvSpPr>
          <p:nvPr>
            <p:ph type="sldNum" sz="quarter" idx="12"/>
          </p:nvPr>
        </p:nvSpPr>
        <p:spPr/>
        <p:txBody>
          <a:bodyPr/>
          <a:lstStyle/>
          <a:p>
            <a:fld id="{9E7B1562-78EB-424B-AAD2-FEE2033D1993}" type="slidenum">
              <a:rPr lang="en-US" smtClean="0"/>
              <a:t>‹#›</a:t>
            </a:fld>
            <a:endParaRPr lang="en-US"/>
          </a:p>
        </p:txBody>
      </p:sp>
    </p:spTree>
    <p:extLst>
      <p:ext uri="{BB962C8B-B14F-4D97-AF65-F5344CB8AC3E}">
        <p14:creationId xmlns:p14="http://schemas.microsoft.com/office/powerpoint/2010/main" val="3033606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FCF45C9-E729-4649-9290-971C535F4D06}"/>
              </a:ext>
            </a:extLst>
          </p:cNvPr>
          <p:cNvSpPr>
            <a:spLocks noGrp="1"/>
          </p:cNvSpPr>
          <p:nvPr>
            <p:ph type="dt" sz="half" idx="10"/>
          </p:nvPr>
        </p:nvSpPr>
        <p:spPr/>
        <p:txBody>
          <a:bodyPr/>
          <a:lstStyle/>
          <a:p>
            <a:fld id="{835E2B9B-80E5-2544-8119-269B3B3F8AF4}" type="datetime1">
              <a:rPr lang="en-US" smtClean="0"/>
              <a:t>12/1/22</a:t>
            </a:fld>
            <a:endParaRPr lang="en-US"/>
          </a:p>
        </p:txBody>
      </p:sp>
      <p:sp>
        <p:nvSpPr>
          <p:cNvPr id="3" name="Footer Placeholder 2">
            <a:extLst>
              <a:ext uri="{FF2B5EF4-FFF2-40B4-BE49-F238E27FC236}">
                <a16:creationId xmlns:a16="http://schemas.microsoft.com/office/drawing/2014/main" id="{FEC63554-91D9-DA43-A680-33D091FA19A2}"/>
              </a:ext>
            </a:extLst>
          </p:cNvPr>
          <p:cNvSpPr>
            <a:spLocks noGrp="1"/>
          </p:cNvSpPr>
          <p:nvPr>
            <p:ph type="ftr" sz="quarter" idx="11"/>
          </p:nvPr>
        </p:nvSpPr>
        <p:spPr/>
        <p:txBody>
          <a:bodyPr/>
          <a:lstStyle/>
          <a:p>
            <a:r>
              <a:rPr lang="en-US"/>
              <a:t>Stephen Gilbert, 2021, Creative Common License: CC-BY-SA</a:t>
            </a:r>
          </a:p>
        </p:txBody>
      </p:sp>
      <p:sp>
        <p:nvSpPr>
          <p:cNvPr id="4" name="Slide Number Placeholder 3">
            <a:extLst>
              <a:ext uri="{FF2B5EF4-FFF2-40B4-BE49-F238E27FC236}">
                <a16:creationId xmlns:a16="http://schemas.microsoft.com/office/drawing/2014/main" id="{4E368C60-40CA-8A47-8020-63EBB8B8A18A}"/>
              </a:ext>
            </a:extLst>
          </p:cNvPr>
          <p:cNvSpPr>
            <a:spLocks noGrp="1"/>
          </p:cNvSpPr>
          <p:nvPr>
            <p:ph type="sldNum" sz="quarter" idx="12"/>
          </p:nvPr>
        </p:nvSpPr>
        <p:spPr/>
        <p:txBody>
          <a:bodyPr/>
          <a:lstStyle/>
          <a:p>
            <a:fld id="{9E7B1562-78EB-424B-AAD2-FEE2033D1993}" type="slidenum">
              <a:rPr lang="en-US" smtClean="0"/>
              <a:t>‹#›</a:t>
            </a:fld>
            <a:endParaRPr lang="en-US"/>
          </a:p>
        </p:txBody>
      </p:sp>
    </p:spTree>
    <p:extLst>
      <p:ext uri="{BB962C8B-B14F-4D97-AF65-F5344CB8AC3E}">
        <p14:creationId xmlns:p14="http://schemas.microsoft.com/office/powerpoint/2010/main" val="2370394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809B3-7B85-D749-A603-F7B8C2AFC9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07F498B-6F7A-E04C-A6E5-0DEE01AE733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BD85209-61A7-1041-88F5-3040F44CCB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73DCBF-8963-0346-8377-BAE7D265F3B9}"/>
              </a:ext>
            </a:extLst>
          </p:cNvPr>
          <p:cNvSpPr>
            <a:spLocks noGrp="1"/>
          </p:cNvSpPr>
          <p:nvPr>
            <p:ph type="dt" sz="half" idx="10"/>
          </p:nvPr>
        </p:nvSpPr>
        <p:spPr/>
        <p:txBody>
          <a:bodyPr/>
          <a:lstStyle/>
          <a:p>
            <a:fld id="{B7FEA984-C87C-B649-B807-74D9D365878B}" type="datetime1">
              <a:rPr lang="en-US" smtClean="0"/>
              <a:t>12/1/22</a:t>
            </a:fld>
            <a:endParaRPr lang="en-US"/>
          </a:p>
        </p:txBody>
      </p:sp>
      <p:sp>
        <p:nvSpPr>
          <p:cNvPr id="6" name="Footer Placeholder 5">
            <a:extLst>
              <a:ext uri="{FF2B5EF4-FFF2-40B4-BE49-F238E27FC236}">
                <a16:creationId xmlns:a16="http://schemas.microsoft.com/office/drawing/2014/main" id="{69579198-517F-CE49-9B2B-EEEB019A1E27}"/>
              </a:ext>
            </a:extLst>
          </p:cNvPr>
          <p:cNvSpPr>
            <a:spLocks noGrp="1"/>
          </p:cNvSpPr>
          <p:nvPr>
            <p:ph type="ftr" sz="quarter" idx="11"/>
          </p:nvPr>
        </p:nvSpPr>
        <p:spPr/>
        <p:txBody>
          <a:bodyPr/>
          <a:lstStyle/>
          <a:p>
            <a:r>
              <a:rPr lang="en-US"/>
              <a:t>Stephen Gilbert, 2021, Creative Common License: CC-BY-SA</a:t>
            </a:r>
          </a:p>
        </p:txBody>
      </p:sp>
      <p:sp>
        <p:nvSpPr>
          <p:cNvPr id="7" name="Slide Number Placeholder 6">
            <a:extLst>
              <a:ext uri="{FF2B5EF4-FFF2-40B4-BE49-F238E27FC236}">
                <a16:creationId xmlns:a16="http://schemas.microsoft.com/office/drawing/2014/main" id="{00D8C8D3-283B-1644-A5E4-B9413CDF99C8}"/>
              </a:ext>
            </a:extLst>
          </p:cNvPr>
          <p:cNvSpPr>
            <a:spLocks noGrp="1"/>
          </p:cNvSpPr>
          <p:nvPr>
            <p:ph type="sldNum" sz="quarter" idx="12"/>
          </p:nvPr>
        </p:nvSpPr>
        <p:spPr/>
        <p:txBody>
          <a:bodyPr/>
          <a:lstStyle/>
          <a:p>
            <a:fld id="{9E7B1562-78EB-424B-AAD2-FEE2033D1993}" type="slidenum">
              <a:rPr lang="en-US" smtClean="0"/>
              <a:t>‹#›</a:t>
            </a:fld>
            <a:endParaRPr lang="en-US"/>
          </a:p>
        </p:txBody>
      </p:sp>
    </p:spTree>
    <p:extLst>
      <p:ext uri="{BB962C8B-B14F-4D97-AF65-F5344CB8AC3E}">
        <p14:creationId xmlns:p14="http://schemas.microsoft.com/office/powerpoint/2010/main" val="14351940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B5037-82B3-E646-BF60-3A608A6717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EEB4600-DD4E-4A42-9CD2-A31B9AFB51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317711C-0796-8741-95E5-30355CF87C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210D6E-296F-524E-A5B3-7E724B37F15A}"/>
              </a:ext>
            </a:extLst>
          </p:cNvPr>
          <p:cNvSpPr>
            <a:spLocks noGrp="1"/>
          </p:cNvSpPr>
          <p:nvPr>
            <p:ph type="dt" sz="half" idx="10"/>
          </p:nvPr>
        </p:nvSpPr>
        <p:spPr/>
        <p:txBody>
          <a:bodyPr/>
          <a:lstStyle/>
          <a:p>
            <a:fld id="{84806947-E89F-F74E-BF72-BFC1783359A4}" type="datetime1">
              <a:rPr lang="en-US" smtClean="0"/>
              <a:t>12/1/22</a:t>
            </a:fld>
            <a:endParaRPr lang="en-US"/>
          </a:p>
        </p:txBody>
      </p:sp>
      <p:sp>
        <p:nvSpPr>
          <p:cNvPr id="6" name="Footer Placeholder 5">
            <a:extLst>
              <a:ext uri="{FF2B5EF4-FFF2-40B4-BE49-F238E27FC236}">
                <a16:creationId xmlns:a16="http://schemas.microsoft.com/office/drawing/2014/main" id="{E6303F49-69F7-F44A-AB7E-3D0BB32B9C8E}"/>
              </a:ext>
            </a:extLst>
          </p:cNvPr>
          <p:cNvSpPr>
            <a:spLocks noGrp="1"/>
          </p:cNvSpPr>
          <p:nvPr>
            <p:ph type="ftr" sz="quarter" idx="11"/>
          </p:nvPr>
        </p:nvSpPr>
        <p:spPr/>
        <p:txBody>
          <a:bodyPr/>
          <a:lstStyle/>
          <a:p>
            <a:r>
              <a:rPr lang="en-US"/>
              <a:t>Stephen Gilbert, 2021, Creative Common License: CC-BY-SA</a:t>
            </a:r>
          </a:p>
        </p:txBody>
      </p:sp>
      <p:sp>
        <p:nvSpPr>
          <p:cNvPr id="7" name="Slide Number Placeholder 6">
            <a:extLst>
              <a:ext uri="{FF2B5EF4-FFF2-40B4-BE49-F238E27FC236}">
                <a16:creationId xmlns:a16="http://schemas.microsoft.com/office/drawing/2014/main" id="{8C7C550A-BE10-BD4A-8C20-067EDA505A3D}"/>
              </a:ext>
            </a:extLst>
          </p:cNvPr>
          <p:cNvSpPr>
            <a:spLocks noGrp="1"/>
          </p:cNvSpPr>
          <p:nvPr>
            <p:ph type="sldNum" sz="quarter" idx="12"/>
          </p:nvPr>
        </p:nvSpPr>
        <p:spPr/>
        <p:txBody>
          <a:bodyPr/>
          <a:lstStyle/>
          <a:p>
            <a:fld id="{9E7B1562-78EB-424B-AAD2-FEE2033D1993}" type="slidenum">
              <a:rPr lang="en-US" smtClean="0"/>
              <a:t>‹#›</a:t>
            </a:fld>
            <a:endParaRPr lang="en-US"/>
          </a:p>
        </p:txBody>
      </p:sp>
    </p:spTree>
    <p:extLst>
      <p:ext uri="{BB962C8B-B14F-4D97-AF65-F5344CB8AC3E}">
        <p14:creationId xmlns:p14="http://schemas.microsoft.com/office/powerpoint/2010/main" val="412139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6D8F463-202E-EA4B-A4B9-09A028831B6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71B3CAE-1216-1C49-82F4-1C4D08F969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719876-8BE3-8947-A80F-FB1F79CFE94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01D3E6-1902-7448-87EE-4C11E977ADF9}" type="datetime1">
              <a:rPr lang="en-US" smtClean="0"/>
              <a:t>12/1/22</a:t>
            </a:fld>
            <a:endParaRPr lang="en-US"/>
          </a:p>
        </p:txBody>
      </p:sp>
      <p:sp>
        <p:nvSpPr>
          <p:cNvPr id="5" name="Footer Placeholder 4">
            <a:extLst>
              <a:ext uri="{FF2B5EF4-FFF2-40B4-BE49-F238E27FC236}">
                <a16:creationId xmlns:a16="http://schemas.microsoft.com/office/drawing/2014/main" id="{53808996-DDF3-6D4E-98BC-FFD9BA8E81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Stephen Gilbert, 2021, Creative Common License: CC-BY-SA</a:t>
            </a:r>
          </a:p>
        </p:txBody>
      </p:sp>
      <p:sp>
        <p:nvSpPr>
          <p:cNvPr id="6" name="Slide Number Placeholder 5">
            <a:extLst>
              <a:ext uri="{FF2B5EF4-FFF2-40B4-BE49-F238E27FC236}">
                <a16:creationId xmlns:a16="http://schemas.microsoft.com/office/drawing/2014/main" id="{57316593-E1DD-C94C-9BBD-9C7E7C6BD1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B1562-78EB-424B-AAD2-FEE2033D1993}" type="slidenum">
              <a:rPr lang="en-US" smtClean="0"/>
              <a:t>‹#›</a:t>
            </a:fld>
            <a:endParaRPr lang="en-US"/>
          </a:p>
        </p:txBody>
      </p:sp>
      <p:pic>
        <p:nvPicPr>
          <p:cNvPr id="8" name="Picture 7">
            <a:extLst>
              <a:ext uri="{FF2B5EF4-FFF2-40B4-BE49-F238E27FC236}">
                <a16:creationId xmlns:a16="http://schemas.microsoft.com/office/drawing/2014/main" id="{A68F98AA-8EA1-22F4-B961-C53DA4E5C411}"/>
              </a:ext>
            </a:extLst>
          </p:cNvPr>
          <p:cNvPicPr>
            <a:picLocks noChangeAspect="1"/>
          </p:cNvPicPr>
          <p:nvPr userDrawn="1"/>
        </p:nvPicPr>
        <p:blipFill>
          <a:blip r:embed="rId13"/>
          <a:stretch>
            <a:fillRect/>
          </a:stretch>
        </p:blipFill>
        <p:spPr>
          <a:xfrm>
            <a:off x="11275774" y="6404927"/>
            <a:ext cx="753666" cy="267970"/>
          </a:xfrm>
          <a:prstGeom prst="rect">
            <a:avLst/>
          </a:prstGeom>
        </p:spPr>
      </p:pic>
    </p:spTree>
    <p:extLst>
      <p:ext uri="{BB962C8B-B14F-4D97-AF65-F5344CB8AC3E}">
        <p14:creationId xmlns:p14="http://schemas.microsoft.com/office/powerpoint/2010/main" val="4157548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de-DE"/>
              <a:t>Stephen Gilbert, 2021, Creative Common License: CC-BY-SA</a:t>
            </a:r>
            <a:endParaRPr lang="en-US"/>
          </a:p>
        </p:txBody>
      </p:sp>
      <p:sp>
        <p:nvSpPr>
          <p:cNvPr id="4" name="TextBox 3"/>
          <p:cNvSpPr txBox="1"/>
          <p:nvPr/>
        </p:nvSpPr>
        <p:spPr>
          <a:xfrm>
            <a:off x="2716445" y="1520786"/>
            <a:ext cx="6759111" cy="3170099"/>
          </a:xfrm>
          <a:prstGeom prst="rect">
            <a:avLst/>
          </a:prstGeom>
          <a:noFill/>
        </p:spPr>
        <p:txBody>
          <a:bodyPr wrap="square" rtlCol="0">
            <a:spAutoFit/>
          </a:bodyPr>
          <a:lstStyle/>
          <a:p>
            <a:pPr algn="ctr"/>
            <a:r>
              <a:rPr lang="en-US" sz="4000" dirty="0"/>
              <a:t>What about the game project?</a:t>
            </a:r>
          </a:p>
          <a:p>
            <a:pPr algn="ctr"/>
            <a:endParaRPr lang="en-US" sz="4000" dirty="0"/>
          </a:p>
          <a:p>
            <a:pPr algn="ctr"/>
            <a:endParaRPr lang="en-US" sz="4000" dirty="0"/>
          </a:p>
          <a:p>
            <a:pPr algn="ctr"/>
            <a:r>
              <a:rPr lang="en-US" sz="4000" dirty="0"/>
              <a:t>Here are some example games that have been analyzed.  </a:t>
            </a:r>
          </a:p>
        </p:txBody>
      </p:sp>
    </p:spTree>
    <p:extLst>
      <p:ext uri="{BB962C8B-B14F-4D97-AF65-F5344CB8AC3E}">
        <p14:creationId xmlns:p14="http://schemas.microsoft.com/office/powerpoint/2010/main" val="15385398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de-DE"/>
              <a:t>Stephen Gilbert, 2021, Creative Common License: CC-BY-SA</a:t>
            </a:r>
            <a:endParaRPr lang="en-US"/>
          </a:p>
        </p:txBody>
      </p:sp>
      <p:pic>
        <p:nvPicPr>
          <p:cNvPr id="4" name="Picture 3"/>
          <p:cNvPicPr>
            <a:picLocks noChangeAspect="1"/>
          </p:cNvPicPr>
          <p:nvPr/>
        </p:nvPicPr>
        <p:blipFill>
          <a:blip r:embed="rId2"/>
          <a:stretch>
            <a:fillRect/>
          </a:stretch>
        </p:blipFill>
        <p:spPr>
          <a:xfrm>
            <a:off x="1524000" y="520700"/>
            <a:ext cx="9144000" cy="5804837"/>
          </a:xfrm>
          <a:prstGeom prst="rect">
            <a:avLst/>
          </a:prstGeom>
        </p:spPr>
      </p:pic>
    </p:spTree>
    <p:extLst>
      <p:ext uri="{BB962C8B-B14F-4D97-AF65-F5344CB8AC3E}">
        <p14:creationId xmlns:p14="http://schemas.microsoft.com/office/powerpoint/2010/main" val="49945718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de-DE"/>
              <a:t>Stephen Gilbert, 2021, Creative Common License: CC-BY-SA</a:t>
            </a:r>
            <a:endParaRPr lang="en-US"/>
          </a:p>
        </p:txBody>
      </p:sp>
      <p:pic>
        <p:nvPicPr>
          <p:cNvPr id="3" name="Picture 2">
            <a:extLst>
              <a:ext uri="{FF2B5EF4-FFF2-40B4-BE49-F238E27FC236}">
                <a16:creationId xmlns:a16="http://schemas.microsoft.com/office/drawing/2014/main" id="{9DDE66BE-B4C8-E647-A4F1-B6A88CE7A1F1}"/>
              </a:ext>
            </a:extLst>
          </p:cNvPr>
          <p:cNvPicPr>
            <a:picLocks noChangeAspect="1"/>
          </p:cNvPicPr>
          <p:nvPr/>
        </p:nvPicPr>
        <p:blipFill>
          <a:blip r:embed="rId2"/>
          <a:stretch>
            <a:fillRect/>
          </a:stretch>
        </p:blipFill>
        <p:spPr>
          <a:xfrm>
            <a:off x="2863079" y="351091"/>
            <a:ext cx="8585200" cy="5791200"/>
          </a:xfrm>
          <a:prstGeom prst="rect">
            <a:avLst/>
          </a:prstGeom>
          <a:ln>
            <a:solidFill>
              <a:schemeClr val="tx1">
                <a:lumMod val="50000"/>
                <a:lumOff val="50000"/>
              </a:schemeClr>
            </a:solidFill>
          </a:ln>
        </p:spPr>
      </p:pic>
      <p:sp>
        <p:nvSpPr>
          <p:cNvPr id="5" name="TextBox 4">
            <a:extLst>
              <a:ext uri="{FF2B5EF4-FFF2-40B4-BE49-F238E27FC236}">
                <a16:creationId xmlns:a16="http://schemas.microsoft.com/office/drawing/2014/main" id="{997DC24B-8887-BC49-82A3-42812368C12F}"/>
              </a:ext>
            </a:extLst>
          </p:cNvPr>
          <p:cNvSpPr txBox="1"/>
          <p:nvPr/>
        </p:nvSpPr>
        <p:spPr>
          <a:xfrm>
            <a:off x="455777" y="2153540"/>
            <a:ext cx="2076865" cy="2308324"/>
          </a:xfrm>
          <a:prstGeom prst="rect">
            <a:avLst/>
          </a:prstGeom>
          <a:noFill/>
        </p:spPr>
        <p:txBody>
          <a:bodyPr wrap="square" rtlCol="0">
            <a:spAutoFit/>
          </a:bodyPr>
          <a:lstStyle/>
          <a:p>
            <a:r>
              <a:rPr lang="en-US" sz="2400" b="1" dirty="0"/>
              <a:t>Sample Final Report </a:t>
            </a:r>
            <a:br>
              <a:rPr lang="en-US" sz="2400" dirty="0"/>
            </a:br>
            <a:r>
              <a:rPr lang="en-US" sz="2400" dirty="0"/>
              <a:t>in Canvas</a:t>
            </a:r>
          </a:p>
          <a:p>
            <a:r>
              <a:rPr lang="en-US" sz="2400" dirty="0"/>
              <a:t>called</a:t>
            </a:r>
          </a:p>
          <a:p>
            <a:r>
              <a:rPr lang="en-US" sz="1600" dirty="0" err="1"/>
              <a:t>Excitebike_Game</a:t>
            </a:r>
            <a:r>
              <a:rPr lang="en-US" sz="1600" dirty="0"/>
              <a:t> </a:t>
            </a:r>
            <a:r>
              <a:rPr lang="en-US" sz="1600" dirty="0" err="1"/>
              <a:t>Project_HollowayClark.pdf</a:t>
            </a:r>
            <a:endParaRPr lang="en-US" sz="1600" dirty="0"/>
          </a:p>
        </p:txBody>
      </p:sp>
    </p:spTree>
    <p:extLst>
      <p:ext uri="{BB962C8B-B14F-4D97-AF65-F5344CB8AC3E}">
        <p14:creationId xmlns:p14="http://schemas.microsoft.com/office/powerpoint/2010/main" val="11620703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Game Project Tips</a:t>
            </a:r>
          </a:p>
        </p:txBody>
      </p:sp>
      <p:sp>
        <p:nvSpPr>
          <p:cNvPr id="3" name="Content Placeholder 2"/>
          <p:cNvSpPr>
            <a:spLocks noGrp="1"/>
          </p:cNvSpPr>
          <p:nvPr>
            <p:ph idx="1"/>
          </p:nvPr>
        </p:nvSpPr>
        <p:spPr/>
        <p:txBody>
          <a:bodyPr>
            <a:normAutofit/>
          </a:bodyPr>
          <a:lstStyle/>
          <a:p>
            <a:r>
              <a:rPr lang="en-US" dirty="0"/>
              <a:t>Review grading rubric </a:t>
            </a:r>
          </a:p>
          <a:p>
            <a:endParaRPr lang="en-US" dirty="0"/>
          </a:p>
          <a:p>
            <a:r>
              <a:rPr lang="en-US" dirty="0"/>
              <a:t>Lit Review suggestions: </a:t>
            </a:r>
          </a:p>
          <a:p>
            <a:pPr marL="457189" indent="-457189">
              <a:buFont typeface="Arial" charset="0"/>
              <a:buChar char="•"/>
            </a:pPr>
            <a:r>
              <a:rPr lang="en-US" dirty="0"/>
              <a:t>gestalt theory</a:t>
            </a:r>
          </a:p>
          <a:p>
            <a:pPr marL="457189" indent="-457189">
              <a:buFont typeface="Arial" charset="0"/>
              <a:buChar char="•"/>
            </a:pPr>
            <a:r>
              <a:rPr lang="en-US" dirty="0"/>
              <a:t>situational awareness, esp. SAGAT probes</a:t>
            </a:r>
          </a:p>
          <a:p>
            <a:pPr marL="457189" indent="-457189">
              <a:buFont typeface="Arial" charset="0"/>
              <a:buChar char="•"/>
            </a:pPr>
            <a:r>
              <a:rPr lang="en-US" dirty="0"/>
              <a:t>readings in this course or HCI 521 / IE 572</a:t>
            </a:r>
          </a:p>
        </p:txBody>
      </p:sp>
      <p:sp>
        <p:nvSpPr>
          <p:cNvPr id="4" name="Footer Placeholder 3"/>
          <p:cNvSpPr>
            <a:spLocks noGrp="1"/>
          </p:cNvSpPr>
          <p:nvPr>
            <p:ph type="ftr" sz="quarter" idx="11"/>
          </p:nvPr>
        </p:nvSpPr>
        <p:spPr/>
        <p:txBody>
          <a:bodyPr/>
          <a:lstStyle/>
          <a:p>
            <a:r>
              <a:rPr lang="de-DE"/>
              <a:t>Stephen Gilbert, 2021, Creative Common License: CC-BY-SA</a:t>
            </a:r>
            <a:endParaRPr lang="en-US" dirty="0"/>
          </a:p>
        </p:txBody>
      </p:sp>
    </p:spTree>
    <p:extLst>
      <p:ext uri="{BB962C8B-B14F-4D97-AF65-F5344CB8AC3E}">
        <p14:creationId xmlns:p14="http://schemas.microsoft.com/office/powerpoint/2010/main" val="4799139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rmAutofit fontScale="90000"/>
          </a:bodyPr>
          <a:lstStyle/>
          <a:p>
            <a:r>
              <a:rPr lang="en-US" dirty="0"/>
              <a:t>Examples of what previous </a:t>
            </a:r>
            <a:br>
              <a:rPr lang="en-US" dirty="0"/>
            </a:br>
            <a:r>
              <a:rPr lang="en-US" dirty="0"/>
              <a:t>Game Projects did to assess cognitive load</a:t>
            </a:r>
          </a:p>
        </p:txBody>
      </p:sp>
      <p:sp>
        <p:nvSpPr>
          <p:cNvPr id="3" name="Content Placeholder 2"/>
          <p:cNvSpPr>
            <a:spLocks noGrp="1"/>
          </p:cNvSpPr>
          <p:nvPr>
            <p:ph type="subTitle" idx="1"/>
          </p:nvPr>
        </p:nvSpPr>
        <p:spPr/>
        <p:txBody>
          <a:bodyPr/>
          <a:lstStyle/>
          <a:p>
            <a:r>
              <a:rPr lang="en-US" dirty="0">
                <a:highlight>
                  <a:srgbClr val="FFFF00"/>
                </a:highlight>
              </a:rPr>
              <a:t>[Note to Instructor: these 4 slides might be good to show perhaps a week after students have started the project and seriously engaged with the assignment.]</a:t>
            </a:r>
          </a:p>
        </p:txBody>
      </p:sp>
      <p:sp>
        <p:nvSpPr>
          <p:cNvPr id="4" name="Footer Placeholder 3"/>
          <p:cNvSpPr>
            <a:spLocks noGrp="1"/>
          </p:cNvSpPr>
          <p:nvPr>
            <p:ph type="ftr" sz="quarter" idx="11"/>
          </p:nvPr>
        </p:nvSpPr>
        <p:spPr/>
        <p:txBody>
          <a:bodyPr/>
          <a:lstStyle/>
          <a:p>
            <a:r>
              <a:rPr lang="de-DE">
                <a:solidFill>
                  <a:prstClr val="black">
                    <a:tint val="75000"/>
                  </a:prstClr>
                </a:solidFill>
                <a:latin typeface="Gill Sans MT"/>
              </a:rPr>
              <a:t>Stephen Gilbert, 2021, Creative Common License: CC-BY-SA</a:t>
            </a:r>
            <a:endParaRPr lang="en-US" dirty="0">
              <a:solidFill>
                <a:prstClr val="black">
                  <a:tint val="75000"/>
                </a:prstClr>
              </a:solidFill>
              <a:latin typeface="Gill Sans MT"/>
            </a:endParaRPr>
          </a:p>
        </p:txBody>
      </p:sp>
    </p:spTree>
    <p:extLst>
      <p:ext uri="{BB962C8B-B14F-4D97-AF65-F5344CB8AC3E}">
        <p14:creationId xmlns:p14="http://schemas.microsoft.com/office/powerpoint/2010/main" val="12596920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AudioSurf</a:t>
            </a:r>
            <a:endParaRPr lang="en-US" dirty="0"/>
          </a:p>
        </p:txBody>
      </p:sp>
      <p:sp>
        <p:nvSpPr>
          <p:cNvPr id="3" name="Content Placeholder 2"/>
          <p:cNvSpPr>
            <a:spLocks noGrp="1"/>
          </p:cNvSpPr>
          <p:nvPr>
            <p:ph idx="1"/>
          </p:nvPr>
        </p:nvSpPr>
        <p:spPr>
          <a:xfrm>
            <a:off x="1981201" y="1600201"/>
            <a:ext cx="6501740" cy="4525963"/>
          </a:xfrm>
        </p:spPr>
        <p:txBody>
          <a:bodyPr/>
          <a:lstStyle/>
          <a:p>
            <a:r>
              <a:rPr lang="en-US" dirty="0"/>
              <a:t>Gave the player additional </a:t>
            </a:r>
            <a:br>
              <a:rPr lang="en-US" dirty="0"/>
            </a:br>
            <a:r>
              <a:rPr lang="en-US" dirty="0"/>
              <a:t>loading tasks: </a:t>
            </a:r>
          </a:p>
          <a:p>
            <a:pPr marL="457189" indent="-457189">
              <a:buFontTx/>
              <a:buChar char="-"/>
            </a:pPr>
            <a:r>
              <a:rPr lang="en-US" dirty="0"/>
              <a:t>Identify block color in front of it. </a:t>
            </a:r>
          </a:p>
          <a:p>
            <a:pPr marL="457189" indent="-457189">
              <a:buFontTx/>
              <a:buChar char="-"/>
            </a:pPr>
            <a:r>
              <a:rPr lang="en-US" dirty="0"/>
              <a:t>Identify location of the block.</a:t>
            </a:r>
          </a:p>
        </p:txBody>
      </p:sp>
      <p:sp>
        <p:nvSpPr>
          <p:cNvPr id="4" name="Footer Placeholder 3"/>
          <p:cNvSpPr>
            <a:spLocks noGrp="1"/>
          </p:cNvSpPr>
          <p:nvPr>
            <p:ph type="ftr" sz="quarter" idx="11"/>
          </p:nvPr>
        </p:nvSpPr>
        <p:spPr/>
        <p:txBody>
          <a:bodyPr/>
          <a:lstStyle/>
          <a:p>
            <a:r>
              <a:rPr lang="de-DE">
                <a:solidFill>
                  <a:prstClr val="black">
                    <a:tint val="75000"/>
                  </a:prstClr>
                </a:solidFill>
                <a:latin typeface="Gill Sans MT"/>
              </a:rPr>
              <a:t>Stephen Gilbert, 2021, Creative Common License: CC-BY-SA</a:t>
            </a:r>
            <a:endParaRPr lang="en-US" dirty="0">
              <a:solidFill>
                <a:prstClr val="black">
                  <a:tint val="75000"/>
                </a:prstClr>
              </a:solidFill>
              <a:latin typeface="Gill Sans MT"/>
            </a:endParaRPr>
          </a:p>
        </p:txBody>
      </p:sp>
      <p:pic>
        <p:nvPicPr>
          <p:cNvPr id="7" name="Picture 6"/>
          <p:cNvPicPr>
            <a:picLocks noChangeAspect="1"/>
          </p:cNvPicPr>
          <p:nvPr/>
        </p:nvPicPr>
        <p:blipFill>
          <a:blip r:embed="rId2"/>
          <a:stretch>
            <a:fillRect/>
          </a:stretch>
        </p:blipFill>
        <p:spPr>
          <a:xfrm>
            <a:off x="7543800" y="289129"/>
            <a:ext cx="3124200" cy="2145580"/>
          </a:xfrm>
          <a:prstGeom prst="rect">
            <a:avLst/>
          </a:prstGeom>
        </p:spPr>
      </p:pic>
    </p:spTree>
    <p:extLst>
      <p:ext uri="{BB962C8B-B14F-4D97-AF65-F5344CB8AC3E}">
        <p14:creationId xmlns:p14="http://schemas.microsoft.com/office/powerpoint/2010/main" val="8012223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Super Breakout</a:t>
            </a:r>
          </a:p>
        </p:txBody>
      </p:sp>
      <p:sp>
        <p:nvSpPr>
          <p:cNvPr id="3" name="Content Placeholder 2"/>
          <p:cNvSpPr>
            <a:spLocks noGrp="1"/>
          </p:cNvSpPr>
          <p:nvPr>
            <p:ph idx="1"/>
          </p:nvPr>
        </p:nvSpPr>
        <p:spPr>
          <a:xfrm>
            <a:off x="1981200" y="1959430"/>
            <a:ext cx="8229600" cy="4166735"/>
          </a:xfrm>
        </p:spPr>
        <p:txBody>
          <a:bodyPr/>
          <a:lstStyle/>
          <a:p>
            <a:r>
              <a:rPr lang="en-US" dirty="0"/>
              <a:t>Added task: </a:t>
            </a:r>
          </a:p>
          <a:p>
            <a:r>
              <a:rPr lang="en-US" dirty="0"/>
              <a:t>Player has to read aloud a text message from his phone at regular intervals. </a:t>
            </a:r>
          </a:p>
          <a:p>
            <a:pPr marL="1200121" lvl="1" indent="-457189">
              <a:buFont typeface="Arial" charset="0"/>
              <a:buChar char="•"/>
            </a:pPr>
            <a:r>
              <a:rPr lang="en-US" dirty="0"/>
              <a:t>Hear the phone beep</a:t>
            </a:r>
          </a:p>
          <a:p>
            <a:pPr marL="1200121" lvl="1" indent="-457189">
              <a:buFont typeface="Arial" charset="0"/>
              <a:buChar char="•"/>
            </a:pPr>
            <a:r>
              <a:rPr lang="en-US" dirty="0"/>
              <a:t>Unlock the phone and open Messages</a:t>
            </a:r>
          </a:p>
          <a:p>
            <a:pPr marL="1200121" lvl="1" indent="-457189">
              <a:buFont typeface="Arial" charset="0"/>
              <a:buChar char="•"/>
            </a:pPr>
            <a:r>
              <a:rPr lang="en-US" dirty="0"/>
              <a:t>Read the message</a:t>
            </a:r>
          </a:p>
        </p:txBody>
      </p:sp>
      <p:sp>
        <p:nvSpPr>
          <p:cNvPr id="4" name="Footer Placeholder 3"/>
          <p:cNvSpPr>
            <a:spLocks noGrp="1"/>
          </p:cNvSpPr>
          <p:nvPr>
            <p:ph type="ftr" sz="quarter" idx="11"/>
          </p:nvPr>
        </p:nvSpPr>
        <p:spPr/>
        <p:txBody>
          <a:bodyPr/>
          <a:lstStyle/>
          <a:p>
            <a:r>
              <a:rPr lang="de-DE">
                <a:solidFill>
                  <a:prstClr val="black">
                    <a:tint val="75000"/>
                  </a:prstClr>
                </a:solidFill>
                <a:latin typeface="Gill Sans MT"/>
              </a:rPr>
              <a:t>Stephen Gilbert, 2021, Creative Common License: CC-BY-SA</a:t>
            </a:r>
            <a:endParaRPr lang="en-US" dirty="0">
              <a:solidFill>
                <a:prstClr val="black">
                  <a:tint val="75000"/>
                </a:prstClr>
              </a:solidFill>
              <a:latin typeface="Gill Sans MT"/>
            </a:endParaRPr>
          </a:p>
        </p:txBody>
      </p:sp>
      <p:pic>
        <p:nvPicPr>
          <p:cNvPr id="6" name="Picture 5"/>
          <p:cNvPicPr>
            <a:picLocks noChangeAspect="1"/>
          </p:cNvPicPr>
          <p:nvPr/>
        </p:nvPicPr>
        <p:blipFill>
          <a:blip r:embed="rId2"/>
          <a:stretch>
            <a:fillRect/>
          </a:stretch>
        </p:blipFill>
        <p:spPr>
          <a:xfrm>
            <a:off x="7130333" y="135990"/>
            <a:ext cx="3537667" cy="2132199"/>
          </a:xfrm>
          <a:prstGeom prst="rect">
            <a:avLst/>
          </a:prstGeom>
        </p:spPr>
      </p:pic>
    </p:spTree>
    <p:extLst>
      <p:ext uri="{BB962C8B-B14F-4D97-AF65-F5344CB8AC3E}">
        <p14:creationId xmlns:p14="http://schemas.microsoft.com/office/powerpoint/2010/main" val="40790567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Robot Unicorn Attack</a:t>
            </a:r>
          </a:p>
        </p:txBody>
      </p:sp>
      <p:sp>
        <p:nvSpPr>
          <p:cNvPr id="3" name="Content Placeholder 2"/>
          <p:cNvSpPr>
            <a:spLocks noGrp="1"/>
          </p:cNvSpPr>
          <p:nvPr>
            <p:ph idx="1"/>
          </p:nvPr>
        </p:nvSpPr>
        <p:spPr/>
        <p:txBody>
          <a:bodyPr/>
          <a:lstStyle/>
          <a:p>
            <a:r>
              <a:rPr lang="en-US" dirty="0"/>
              <a:t>Alternated games with distraction</a:t>
            </a:r>
          </a:p>
          <a:p>
            <a:r>
              <a:rPr lang="en-US" dirty="0"/>
              <a:t>and without distraction, 15 each. </a:t>
            </a:r>
          </a:p>
          <a:p>
            <a:endParaRPr lang="en-US" dirty="0"/>
          </a:p>
          <a:p>
            <a:r>
              <a:rPr lang="en-US" dirty="0"/>
              <a:t>Distraction: numbers 0-9 read one per second; say yes if two odd numbers are back to back. (variation on n-back)  </a:t>
            </a:r>
          </a:p>
          <a:p>
            <a:endParaRPr lang="en-US" dirty="0"/>
          </a:p>
        </p:txBody>
      </p:sp>
      <p:sp>
        <p:nvSpPr>
          <p:cNvPr id="4" name="Footer Placeholder 3"/>
          <p:cNvSpPr>
            <a:spLocks noGrp="1"/>
          </p:cNvSpPr>
          <p:nvPr>
            <p:ph type="ftr" sz="quarter" idx="11"/>
          </p:nvPr>
        </p:nvSpPr>
        <p:spPr/>
        <p:txBody>
          <a:bodyPr/>
          <a:lstStyle/>
          <a:p>
            <a:r>
              <a:rPr lang="de-DE">
                <a:solidFill>
                  <a:prstClr val="black">
                    <a:tint val="75000"/>
                  </a:prstClr>
                </a:solidFill>
                <a:latin typeface="Gill Sans MT"/>
              </a:rPr>
              <a:t>Stephen Gilbert, 2021, Creative Common License: CC-BY-SA</a:t>
            </a:r>
            <a:endParaRPr lang="en-US" dirty="0">
              <a:solidFill>
                <a:prstClr val="black">
                  <a:tint val="75000"/>
                </a:prstClr>
              </a:solidFill>
              <a:latin typeface="Gill Sans MT"/>
            </a:endParaRPr>
          </a:p>
        </p:txBody>
      </p:sp>
      <p:pic>
        <p:nvPicPr>
          <p:cNvPr id="6" name="Picture 5"/>
          <p:cNvPicPr>
            <a:picLocks noChangeAspect="1"/>
          </p:cNvPicPr>
          <p:nvPr/>
        </p:nvPicPr>
        <p:blipFill>
          <a:blip r:embed="rId2"/>
          <a:stretch>
            <a:fillRect/>
          </a:stretch>
        </p:blipFill>
        <p:spPr>
          <a:xfrm>
            <a:off x="7709013" y="100809"/>
            <a:ext cx="2958988" cy="2179255"/>
          </a:xfrm>
          <a:prstGeom prst="rect">
            <a:avLst/>
          </a:prstGeom>
        </p:spPr>
      </p:pic>
    </p:spTree>
    <p:extLst>
      <p:ext uri="{BB962C8B-B14F-4D97-AF65-F5344CB8AC3E}">
        <p14:creationId xmlns:p14="http://schemas.microsoft.com/office/powerpoint/2010/main" val="26225922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de-DE"/>
              <a:t>Stephen Gilbert, 2021, Creative Common License: CC-BY-SA</a:t>
            </a:r>
            <a:endParaRPr lang="en-US"/>
          </a:p>
        </p:txBody>
      </p:sp>
      <p:pic>
        <p:nvPicPr>
          <p:cNvPr id="4" name="Picture 3"/>
          <p:cNvPicPr>
            <a:picLocks noChangeAspect="1"/>
          </p:cNvPicPr>
          <p:nvPr/>
        </p:nvPicPr>
        <p:blipFill>
          <a:blip r:embed="rId2"/>
          <a:stretch>
            <a:fillRect/>
          </a:stretch>
        </p:blipFill>
        <p:spPr>
          <a:xfrm>
            <a:off x="1524000" y="292100"/>
            <a:ext cx="9144000" cy="6262195"/>
          </a:xfrm>
          <a:prstGeom prst="rect">
            <a:avLst/>
          </a:prstGeom>
        </p:spPr>
      </p:pic>
    </p:spTree>
    <p:extLst>
      <p:ext uri="{BB962C8B-B14F-4D97-AF65-F5344CB8AC3E}">
        <p14:creationId xmlns:p14="http://schemas.microsoft.com/office/powerpoint/2010/main" val="13344289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de-DE"/>
              <a:t>Stephen Gilbert, 2021, Creative Common License: CC-BY-SA</a:t>
            </a:r>
            <a:endParaRPr lang="en-US"/>
          </a:p>
        </p:txBody>
      </p:sp>
      <p:pic>
        <p:nvPicPr>
          <p:cNvPr id="4" name="Picture 3"/>
          <p:cNvPicPr>
            <a:picLocks noChangeAspect="1"/>
          </p:cNvPicPr>
          <p:nvPr/>
        </p:nvPicPr>
        <p:blipFill>
          <a:blip r:embed="rId2"/>
          <a:stretch>
            <a:fillRect/>
          </a:stretch>
        </p:blipFill>
        <p:spPr>
          <a:xfrm>
            <a:off x="1524000" y="584200"/>
            <a:ext cx="9144000" cy="5666544"/>
          </a:xfrm>
          <a:prstGeom prst="rect">
            <a:avLst/>
          </a:prstGeom>
        </p:spPr>
      </p:pic>
    </p:spTree>
    <p:extLst>
      <p:ext uri="{BB962C8B-B14F-4D97-AF65-F5344CB8AC3E}">
        <p14:creationId xmlns:p14="http://schemas.microsoft.com/office/powerpoint/2010/main" val="2465139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de-DE"/>
              <a:t>Stephen Gilbert, 2021, Creative Common License: CC-BY-SA</a:t>
            </a:r>
            <a:endParaRPr lang="en-US"/>
          </a:p>
        </p:txBody>
      </p:sp>
      <p:pic>
        <p:nvPicPr>
          <p:cNvPr id="4" name="Picture 3"/>
          <p:cNvPicPr>
            <a:picLocks noChangeAspect="1"/>
          </p:cNvPicPr>
          <p:nvPr/>
        </p:nvPicPr>
        <p:blipFill>
          <a:blip r:embed="rId2"/>
          <a:stretch>
            <a:fillRect/>
          </a:stretch>
        </p:blipFill>
        <p:spPr>
          <a:xfrm>
            <a:off x="2882903" y="0"/>
            <a:ext cx="6420787" cy="6858000"/>
          </a:xfrm>
          <a:prstGeom prst="rect">
            <a:avLst/>
          </a:prstGeom>
        </p:spPr>
      </p:pic>
    </p:spTree>
    <p:extLst>
      <p:ext uri="{BB962C8B-B14F-4D97-AF65-F5344CB8AC3E}">
        <p14:creationId xmlns:p14="http://schemas.microsoft.com/office/powerpoint/2010/main" val="8871875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de-DE"/>
              <a:t>Stephen Gilbert, 2021, Creative Common License: CC-BY-SA</a:t>
            </a:r>
            <a:endParaRPr lang="en-US"/>
          </a:p>
        </p:txBody>
      </p:sp>
      <p:pic>
        <p:nvPicPr>
          <p:cNvPr id="4" name="Picture 3"/>
          <p:cNvPicPr>
            <a:picLocks noChangeAspect="1"/>
          </p:cNvPicPr>
          <p:nvPr/>
        </p:nvPicPr>
        <p:blipFill>
          <a:blip r:embed="rId2"/>
          <a:stretch>
            <a:fillRect/>
          </a:stretch>
        </p:blipFill>
        <p:spPr>
          <a:xfrm>
            <a:off x="3483188" y="457175"/>
            <a:ext cx="4945259" cy="5624760"/>
          </a:xfrm>
          <a:prstGeom prst="rect">
            <a:avLst/>
          </a:prstGeom>
        </p:spPr>
      </p:pic>
    </p:spTree>
    <p:extLst>
      <p:ext uri="{BB962C8B-B14F-4D97-AF65-F5344CB8AC3E}">
        <p14:creationId xmlns:p14="http://schemas.microsoft.com/office/powerpoint/2010/main" val="19464840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de-DE"/>
              <a:t>Stephen Gilbert, 2021, Creative Common License: CC-BY-SA</a:t>
            </a:r>
            <a:endParaRPr lang="en-US"/>
          </a:p>
        </p:txBody>
      </p:sp>
      <p:pic>
        <p:nvPicPr>
          <p:cNvPr id="4" name="Picture 3"/>
          <p:cNvPicPr>
            <a:picLocks noChangeAspect="1"/>
          </p:cNvPicPr>
          <p:nvPr/>
        </p:nvPicPr>
        <p:blipFill>
          <a:blip r:embed="rId2"/>
          <a:stretch>
            <a:fillRect/>
          </a:stretch>
        </p:blipFill>
        <p:spPr>
          <a:xfrm>
            <a:off x="1524000" y="1676400"/>
            <a:ext cx="9144000" cy="3482875"/>
          </a:xfrm>
          <a:prstGeom prst="rect">
            <a:avLst/>
          </a:prstGeom>
        </p:spPr>
      </p:pic>
    </p:spTree>
    <p:extLst>
      <p:ext uri="{BB962C8B-B14F-4D97-AF65-F5344CB8AC3E}">
        <p14:creationId xmlns:p14="http://schemas.microsoft.com/office/powerpoint/2010/main" val="932092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de-DE"/>
              <a:t>Stephen Gilbert, 2021, Creative Common License: CC-BY-SA</a:t>
            </a:r>
            <a:endParaRPr lang="en-US"/>
          </a:p>
        </p:txBody>
      </p:sp>
      <p:pic>
        <p:nvPicPr>
          <p:cNvPr id="4" name="Picture 3"/>
          <p:cNvPicPr>
            <a:picLocks noChangeAspect="1"/>
          </p:cNvPicPr>
          <p:nvPr/>
        </p:nvPicPr>
        <p:blipFill>
          <a:blip r:embed="rId2"/>
          <a:stretch>
            <a:fillRect/>
          </a:stretch>
        </p:blipFill>
        <p:spPr>
          <a:xfrm>
            <a:off x="3739908" y="-172064"/>
            <a:ext cx="4877701" cy="6901043"/>
          </a:xfrm>
          <a:prstGeom prst="rect">
            <a:avLst/>
          </a:prstGeom>
        </p:spPr>
      </p:pic>
    </p:spTree>
    <p:extLst>
      <p:ext uri="{BB962C8B-B14F-4D97-AF65-F5344CB8AC3E}">
        <p14:creationId xmlns:p14="http://schemas.microsoft.com/office/powerpoint/2010/main" val="6644558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de-DE"/>
              <a:t>Stephen Gilbert, 2021, Creative Common License: CC-BY-SA</a:t>
            </a:r>
            <a:endParaRPr lang="en-US"/>
          </a:p>
        </p:txBody>
      </p:sp>
      <p:pic>
        <p:nvPicPr>
          <p:cNvPr id="4" name="Picture 3"/>
          <p:cNvPicPr>
            <a:picLocks noChangeAspect="1"/>
          </p:cNvPicPr>
          <p:nvPr/>
        </p:nvPicPr>
        <p:blipFill>
          <a:blip r:embed="rId2"/>
          <a:stretch>
            <a:fillRect/>
          </a:stretch>
        </p:blipFill>
        <p:spPr>
          <a:xfrm>
            <a:off x="1524000" y="280112"/>
            <a:ext cx="9144000" cy="5834509"/>
          </a:xfrm>
          <a:prstGeom prst="rect">
            <a:avLst/>
          </a:prstGeom>
        </p:spPr>
      </p:pic>
    </p:spTree>
    <p:extLst>
      <p:ext uri="{BB962C8B-B14F-4D97-AF65-F5344CB8AC3E}">
        <p14:creationId xmlns:p14="http://schemas.microsoft.com/office/powerpoint/2010/main" val="11622602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de-DE"/>
              <a:t>Stephen Gilbert, 2021, Creative Common License: CC-BY-SA</a:t>
            </a:r>
            <a:endParaRPr lang="en-US"/>
          </a:p>
        </p:txBody>
      </p:sp>
      <p:pic>
        <p:nvPicPr>
          <p:cNvPr id="4" name="Picture 3"/>
          <p:cNvPicPr>
            <a:picLocks noChangeAspect="1"/>
          </p:cNvPicPr>
          <p:nvPr/>
        </p:nvPicPr>
        <p:blipFill>
          <a:blip r:embed="rId2"/>
          <a:stretch>
            <a:fillRect/>
          </a:stretch>
        </p:blipFill>
        <p:spPr>
          <a:xfrm>
            <a:off x="4216403" y="0"/>
            <a:ext cx="3751061" cy="6858000"/>
          </a:xfrm>
          <a:prstGeom prst="rect">
            <a:avLst/>
          </a:prstGeom>
        </p:spPr>
      </p:pic>
    </p:spTree>
    <p:extLst>
      <p:ext uri="{BB962C8B-B14F-4D97-AF65-F5344CB8AC3E}">
        <p14:creationId xmlns:p14="http://schemas.microsoft.com/office/powerpoint/2010/main" val="28330991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TotalTime>
  <Words>459</Words>
  <Application>Microsoft Macintosh PowerPoint</Application>
  <PresentationFormat>Widescreen</PresentationFormat>
  <Paragraphs>49</Paragraphs>
  <Slides>16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Gill Sans MT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Game Project Tips</vt:lpstr>
      <vt:lpstr>Examples of what previous  Game Projects did to assess cognitive load</vt:lpstr>
      <vt:lpstr>AudioSurf</vt:lpstr>
      <vt:lpstr>Super Breakout</vt:lpstr>
      <vt:lpstr>Robot Unicorn Attack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Gilbert, Stephen [IMSE]</dc:creator>
  <cp:lastModifiedBy>Gilbert, Stephen [IMSE]</cp:lastModifiedBy>
  <cp:revision>6</cp:revision>
  <dcterms:created xsi:type="dcterms:W3CDTF">2022-03-03T10:46:13Z</dcterms:created>
  <dcterms:modified xsi:type="dcterms:W3CDTF">2022-12-01T08:00:14Z</dcterms:modified>
</cp:coreProperties>
</file>