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448" r:id="rId2"/>
    <p:sldId id="316" r:id="rId3"/>
    <p:sldId id="314" r:id="rId4"/>
    <p:sldId id="387" r:id="rId5"/>
    <p:sldId id="380" r:id="rId6"/>
    <p:sldId id="450" r:id="rId7"/>
    <p:sldId id="374" r:id="rId8"/>
    <p:sldId id="361" r:id="rId9"/>
    <p:sldId id="372" r:id="rId10"/>
    <p:sldId id="451" r:id="rId11"/>
    <p:sldId id="452" r:id="rId12"/>
    <p:sldId id="453" r:id="rId13"/>
    <p:sldId id="45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5102"/>
  </p:normalViewPr>
  <p:slideViewPr>
    <p:cSldViewPr snapToGrid="0" snapToObjects="1">
      <p:cViewPr varScale="1">
        <p:scale>
          <a:sx n="90" d="100"/>
          <a:sy n="90" d="100"/>
        </p:scale>
        <p:origin x="188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F0DE68-CCEE-3F46-96E1-5842E25381EF}" type="datetimeFigureOut">
              <a:rPr lang="en-US" smtClean="0"/>
              <a:t>12/1/22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88E1D7-693A-034A-AC0B-0CD5F9A31D04}" type="slidenum">
              <a:rPr lang="en-US" smtClean="0"/>
              <a:t>‹#›</a:t>
            </a:fld>
            <a:endParaRPr lang="en-US"/>
          </a:p>
        </p:txBody>
      </p:sp>
    </p:spTree>
    <p:extLst>
      <p:ext uri="{BB962C8B-B14F-4D97-AF65-F5344CB8AC3E}">
        <p14:creationId xmlns:p14="http://schemas.microsoft.com/office/powerpoint/2010/main" val="1096918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i.org/10.1007/s11257-017-9193-2"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let’s talk about the Interaction Metrics Group Project that you’ll have in </a:t>
            </a:r>
            <a:r>
              <a:rPr lang="en-US"/>
              <a:t>this class.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8952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again, the goal is figuring out something you CAN measure, and mapping that to the construct you WANT to measure.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8563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more example. </a:t>
            </a:r>
          </a:p>
          <a:p>
            <a:endParaRPr lang="en-US" dirty="0"/>
          </a:p>
          <a:p>
            <a:r>
              <a:rPr lang="en-US" dirty="0"/>
              <a:t>Let’s imagine someone’s playing an educational video game, and I’m trying to figure out if I can match game play to learning outcomes. So, someone finds some gold in a cave and fends off a guard cleverly. That out to count for some sort of learning, right? </a:t>
            </a:r>
          </a:p>
          <a:p>
            <a:endParaRPr lang="en-US" dirty="0"/>
          </a:p>
          <a:p>
            <a:r>
              <a:rPr lang="en-US" dirty="0"/>
              <a:t>[click to have right column appear]</a:t>
            </a:r>
          </a:p>
          <a:p>
            <a:endParaRPr lang="en-US" dirty="0"/>
          </a:p>
          <a:p>
            <a:r>
              <a:rPr lang="en-US" dirty="0"/>
              <a:t>Here are typical learning outcomes like you might find on a curriculum website. These are the things at the TOP of the diagram I’ve been showing---what you want to measure. Is there a way to get there from what you can actually observe in game play? </a:t>
            </a:r>
          </a:p>
          <a:p>
            <a:endParaRPr lang="en-US" dirty="0"/>
          </a:p>
          <a:p>
            <a:r>
              <a:rPr lang="en-US" dirty="0"/>
              <a:t>You have the sense that this game play out to relate somehow, right? Solving the puzzle box could be solving complex problems, and fighting off the guard could be apply new knowledge as needed. But is it enough? You might want to see several demonstrations of actions like these in several contexts before you check the box for ”Yes, they’ve satisfied these.” In some educational software, a Bayesian probabilistic approach is used, so if the learner does something good, they’ll increment the mapped learning outcome with a certain probability – after all, the learner could have just gotten lucky. </a:t>
            </a:r>
          </a:p>
          <a:p>
            <a:endParaRPr lang="en-US" dirty="0"/>
          </a:p>
          <a:p>
            <a:r>
              <a:rPr lang="en-US" dirty="0"/>
              <a:t>[if someone wants to learn more about Bayesian learner modeling, try this: </a:t>
            </a:r>
            <a:r>
              <a:rPr lang="en-US" sz="1200" b="0" i="0" u="none" strike="noStrike" kern="1200" dirty="0">
                <a:solidFill>
                  <a:schemeClr val="tx1"/>
                </a:solidFill>
                <a:effectLst/>
                <a:latin typeface="+mn-lt"/>
                <a:ea typeface="+mn-ea"/>
                <a:cs typeface="+mn-cs"/>
                <a:hlinkClick r:id="rId3"/>
              </a:rPr>
              <a:t>https://doi.org/10.1007/s11257-017-9193-2</a:t>
            </a:r>
            <a:r>
              <a:rPr lang="en-US" sz="1200" b="0" i="0" u="none" strike="noStrike"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5BEF8FC-CC7D-4CA8-81C3-21332E8814C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0697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V that Michael </a:t>
            </a:r>
            <a:r>
              <a:rPr lang="en-US" dirty="0" err="1"/>
              <a:t>Dorneich</a:t>
            </a:r>
            <a:r>
              <a:rPr lang="en-US" dirty="0"/>
              <a:t> and I have used to travel from having a construct that we wish we had a measure for, down to the raw observable data, and back up to a metric we can actually use. </a:t>
            </a:r>
          </a:p>
          <a:p>
            <a:endParaRPr lang="en-US" dirty="0"/>
          </a:p>
          <a:p>
            <a:r>
              <a:rPr lang="en-US" dirty="0"/>
              <a:t>I have two examples for you. </a:t>
            </a:r>
          </a:p>
          <a:p>
            <a:endParaRPr lang="en-US" dirty="0"/>
          </a:p>
          <a:p>
            <a:r>
              <a:rPr lang="en-US" dirty="0"/>
              <a:t>[click] Let’s imagine that you want to measure the ability to problem solve. What sort of behavioral markers might there be that you could measure that would point to that? </a:t>
            </a:r>
          </a:p>
          <a:p>
            <a:endParaRPr lang="en-US" dirty="0"/>
          </a:p>
          <a:p>
            <a:r>
              <a:rPr lang="en-US" dirty="0"/>
              <a:t>[click] Ok, let’s decide that “persevering until the solution is found” is a good behavioral marker. You believe that people who persevere have the ability to problem solve. But what raw observable data can you look at to detect whether someone perseveres? </a:t>
            </a:r>
          </a:p>
          <a:p>
            <a:endParaRPr lang="en-US" dirty="0"/>
          </a:p>
          <a:p>
            <a:r>
              <a:rPr lang="en-US" dirty="0"/>
              <a:t>[click] You decide that measuring the amount of time to a solution a reasonable measure of perseverance. Ok, given that,</a:t>
            </a:r>
          </a:p>
          <a:p>
            <a:endParaRPr lang="en-US" dirty="0"/>
          </a:p>
          <a:p>
            <a:r>
              <a:rPr lang="en-US" dirty="0"/>
              <a:t>[click] you use what you know about the task you’re giving them and perhaps do some data analytics on the time data that you have, averaging it, looking a time spent on different actions to determine which ones map to solution, and then you can build a formula for a measure like: </a:t>
            </a:r>
          </a:p>
          <a:p>
            <a:endParaRPr lang="en-US" dirty="0"/>
          </a:p>
          <a:p>
            <a:r>
              <a:rPr lang="en-US" dirty="0"/>
              <a:t>[click] number of epiphanies had. An epiphany is that Ah-ha! that you have when you think see a solution. Perhaps along the way, you might have several epiphanies as you look at the problem from different angles. So you could roll those numbers up into a metric like</a:t>
            </a:r>
          </a:p>
          <a:p>
            <a:endParaRPr lang="en-US" dirty="0"/>
          </a:p>
          <a:p>
            <a:r>
              <a:rPr lang="en-US" dirty="0"/>
              <a:t>[click] Ideas per challenge solved. Someone who has many different ideas along the way to solving a challenge, you’ve decided, has higher ability to problem solve. </a:t>
            </a:r>
          </a:p>
          <a:p>
            <a:endParaRPr lang="en-US" dirty="0"/>
          </a:p>
          <a:p>
            <a:r>
              <a:rPr lang="en-US" dirty="0"/>
              <a:t>Now I’m not arguing that this is the best approach, or the absolutely correct approach. But you can see how this method of following the V works. And if you wanted to, you could next validate your metric using a standard statistical process. Does it reliability and consistently predict the construct that you think it should?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5BEF8FC-CC7D-4CA8-81C3-21332E8814C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87795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another example [click], back on communication. </a:t>
            </a:r>
          </a:p>
          <a:p>
            <a:endParaRPr lang="en-US" dirty="0"/>
          </a:p>
          <a:p>
            <a:r>
              <a:rPr lang="en-US" dirty="0"/>
              <a:t>You decide that your behavioral marker will be [click] that someone doesn’t interrupt their teammates. Good teammates, you decide, don’t interrupt each other. (This may or may not be true, and it may depend on the situation, but run with me.)</a:t>
            </a:r>
          </a:p>
          <a:p>
            <a:endParaRPr lang="en-US" dirty="0"/>
          </a:p>
          <a:p>
            <a:r>
              <a:rPr lang="en-US" dirty="0"/>
              <a:t>Interruptions might be measurable by [click] analyzing the audio recording and measuring the number of times multiple people speak at the same time. </a:t>
            </a:r>
          </a:p>
          <a:p>
            <a:endParaRPr lang="en-US" dirty="0"/>
          </a:p>
          <a:p>
            <a:r>
              <a:rPr lang="en-US" dirty="0"/>
              <a:t>Then, again [click], you analyze the task, you might decide to do some data analytics and try to identify which utterances can be grouped together as a “conversation” [click] and then you can develop a metric for [click] percentage of conversation leadership. What percentage of the time was each person leading a conversation? </a:t>
            </a:r>
          </a:p>
          <a:p>
            <a:endParaRPr lang="en-US" dirty="0"/>
          </a:p>
          <a:p>
            <a:r>
              <a:rPr lang="en-US" dirty="0"/>
              <a:t>Again, this just an example of operationalizing a metric, going from a construct you want to measure, down to data you can actually analyze, and back up to creating a metric using additional information from what you know about the task. </a:t>
            </a:r>
          </a:p>
          <a:p>
            <a:endParaRPr lang="en-US" dirty="0"/>
          </a:p>
          <a:p>
            <a:r>
              <a:rPr lang="en-US" dirty="0"/>
              <a:t>Ok, that’s all the intro about the Interaction Metrics project. The assignment is long and detailed. I recommend you read it thoroughly. It has many details that can help you.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5BEF8FC-CC7D-4CA8-81C3-21332E8814C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57781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Army device that trains soldiers how to evacuate safely from a Humvee that has rolled over, typically due to an explosion. This Humvee body is on an axle that can spin it, so 6 soldiers get in, the trainer turns it on and it spins and then stops at a certain angle. Soldiers have to get out as quickly and safely as possible. </a:t>
            </a:r>
          </a:p>
          <a:p>
            <a:endParaRPr lang="en-US" dirty="0"/>
          </a:p>
          <a:p>
            <a:r>
              <a:rPr lang="en-US" dirty="0"/>
              <a:t>The question is: How many times do you have to do this before you’re “trained”? How many times do you have to practice in this gadget before there is a high probability that you will be ready to escape a real Humvee that is on fire after an explosion, where nearby people are screaming, and there’s a smell of gasoline in the air? </a:t>
            </a:r>
          </a:p>
          <a:p>
            <a:endParaRPr lang="en-US" dirty="0"/>
          </a:p>
          <a:p>
            <a:r>
              <a:rPr lang="en-US" dirty="0"/>
              <a:t>This is a measurement problem. How can I measure emergency Humvee egress skill? </a:t>
            </a:r>
          </a:p>
          <a:p>
            <a:endParaRPr lang="en-US" dirty="0"/>
          </a:p>
          <a:p>
            <a:r>
              <a:rPr lang="en-US" dirty="0"/>
              <a:t>To class:  Ok, how many times do you think you have to spin in this thing to be trained?  (collect a couple answers from students)  Well, the US Army has decided that 11 different scenarios are important. Show them from the link below if you like, or skip that and just make the point that it’s hard to measure such things. https://</a:t>
            </a:r>
            <a:r>
              <a:rPr lang="en-US" dirty="0" err="1"/>
              <a:t>home.army.mil</a:t>
            </a:r>
            <a:r>
              <a:rPr lang="en-US" dirty="0"/>
              <a:t>/</a:t>
            </a:r>
            <a:r>
              <a:rPr lang="en-US" dirty="0" err="1"/>
              <a:t>bragg</a:t>
            </a:r>
            <a:r>
              <a:rPr lang="en-US" dirty="0"/>
              <a:t>/application/files/6514/8216/2860/</a:t>
            </a:r>
            <a:r>
              <a:rPr lang="en-US" dirty="0" err="1"/>
              <a:t>HEAT_SOP.pdf</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1429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shows what you wish you could measure up top. I wish I could put a probe in your brain and measure how good your Humvee evacuation skill is, or how good your programming skill is, or how good a team player you are. But I can’t. </a:t>
            </a:r>
          </a:p>
          <a:p>
            <a:endParaRPr lang="en-US" dirty="0"/>
          </a:p>
          <a:p>
            <a:r>
              <a:rPr lang="en-US" dirty="0"/>
              <a:t>So, instead, I take advantage of what I can, shown at the bottom of the diagram – what I can actually measure, like number of times you successfully exited the Humvee. I’m using that as a PROXY for the real measurement that I can’t get at. These are the things I can observe and measure, and I have to hope that they measure what I really want to measure at the top. If I’m clever at the Art of Measurement, I’ll be right. </a:t>
            </a:r>
          </a:p>
          <a:p>
            <a:endParaRPr lang="en-US" dirty="0"/>
          </a:p>
          <a:p>
            <a:r>
              <a:rPr lang="en-US" dirty="0"/>
              <a:t>This is what classroom tests are too. Teachers can’t look in your head to see if you understand the material, so they write these proxies called tests that try to measure that without doing brain surgery on you. </a:t>
            </a:r>
            <a:r>
              <a:rPr lang="en-US" dirty="0" err="1"/>
              <a:t>Standarized</a:t>
            </a:r>
            <a:r>
              <a:rPr lang="en-US" dirty="0"/>
              <a:t> tests like the SAT is something similar; it tries to measure your aptitudes based on various questions and predict your success in college. It has not be very successful, since performance on the test tends to be correlated with parent income (e.g. how much SAT prep they can pay for). But people try very hard to create experiences that can measure things about you.  (If you want to learn more about this, try reading _The Big Test_ by Nicolas Lemann, about the history of testing in the United States. It sounds boring but it it not at all.) </a:t>
            </a:r>
          </a:p>
          <a:p>
            <a:endParaRPr lang="en-US" dirty="0"/>
          </a:p>
          <a:p>
            <a:r>
              <a:rPr lang="en-US" dirty="0"/>
              <a:t>Here’s another example. What if I have a squad of soldiers and I want to measure their communication ability. How good are they at communicating as a team? Well, I can’t do the brain probe and find the exact truth, but what can I measure? [next slide]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7691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can measure what they say on their radios. So maybe I decide that I’m going to count their utterances, from the radio. And since good communications on radios involves saying ”Roger that!” or “Acknowledged!” to indicate that you have heard someone clearly, I’m going to use a formula that is the percentage of communications acknowledged as my metric. If teammates acknowledge more of their teammates’ communications, I’m going to call them a better team. </a:t>
            </a:r>
          </a:p>
          <a:p>
            <a:endParaRPr lang="en-US" dirty="0"/>
          </a:p>
          <a:p>
            <a:r>
              <a:rPr lang="en-US" dirty="0"/>
              <a:t>What do you think? Will that work?  [Brief discussion. You don’t have to defend this approach; other approaches are fine. The big point is that it’s hard, and you have to come up with something you can measure, so you do the best with what you have, and if you’re more clever, perhaps you can do better than someone else and develop a more reliable measure with higher validity.]</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77558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you could do machine learning on this, since that’s so popular, and train it with data from a team that communicates well, and develop a nice classifier. But as we know from machine learning, those systems are often opaque black boxes. What’s better is transparent AI or explainable AI that would illustrate a natural mapping between the behavioral markers you can measure and constructs that you want to measure.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5840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in this project, you’re going to be choosing a real-world situation that contains interactions among people and technology that is difficult to measure, and you’re going to propose some new metrics. You’ll gather some data using your metrics, and report out on how well they worked. Let me give you a couple more examples.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8948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worked for a while with Professor Greg </a:t>
            </a:r>
            <a:r>
              <a:rPr lang="en-US" dirty="0" err="1"/>
              <a:t>Luecke</a:t>
            </a:r>
            <a:r>
              <a:rPr lang="en-US" dirty="0"/>
              <a:t> and his student Don </a:t>
            </a:r>
            <a:r>
              <a:rPr lang="en-US" dirty="0" err="1"/>
              <a:t>Kieu</a:t>
            </a:r>
            <a:r>
              <a:rPr lang="en-US" dirty="0"/>
              <a:t> in Mechanical Engineering. They had built a mixed reality combine simulators, so farmers could sit in a real combine seat and harvest virtual corn or wheat. </a:t>
            </a:r>
          </a:p>
          <a:p>
            <a:endParaRPr lang="en-US" dirty="0"/>
          </a:p>
          <a:p>
            <a:r>
              <a:rPr lang="en-US" dirty="0"/>
              <a:t>John Deere came to us at one point and said, “We’re thinking of adding some automation technology to the software that the farmers use on the armrest touchscreen. Can you put it in your simulator and see if farmers like it, understand it, trust it?” </a:t>
            </a:r>
          </a:p>
          <a:p>
            <a:endParaRPr lang="en-US" dirty="0"/>
          </a:p>
          <a:p>
            <a:r>
              <a:rPr lang="en-US" dirty="0"/>
              <a:t>Trust, eh? That’s one of those things that’s hard to measure. How are we going to measure farmers’ trust in automation software?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5344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mocked up some software on an iPad and bolted it to the armrest and tied it into the simulation software. We invited about 40 farmers to try harvesting under different conditions, and if you want to learn more, read the pubs on the previous slide.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604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what we ended up doing to measure trust. Electrodermal activity, or EDA, is a measure of overall bodily arousal. If you have high EDA, you could be super happy, super angry, super embarrassed, super scared. We don’t know the emotion you’re feeling, but we know you’re super *something*. You’re pumped. And generally, when you’re at work, you don’t want to have this feeling, right? You want to be calming doing your job. </a:t>
            </a:r>
          </a:p>
          <a:p>
            <a:endParaRPr lang="en-US" dirty="0"/>
          </a:p>
          <a:p>
            <a:r>
              <a:rPr lang="en-US" dirty="0"/>
              <a:t>EDA can be measured by a bracelet that’s a little bit like a </a:t>
            </a:r>
            <a:r>
              <a:rPr lang="en-US" dirty="0" err="1"/>
              <a:t>FitBit</a:t>
            </a:r>
            <a:r>
              <a:rPr lang="en-US" dirty="0"/>
              <a:t> on steroids. So the farmers wore this bracelet during the harvesting, and here’s a picture of one farmer’s experience in the simulator over about 2 hours. </a:t>
            </a:r>
          </a:p>
          <a:p>
            <a:endParaRPr lang="en-US" dirty="0"/>
          </a:p>
          <a:p>
            <a:r>
              <a:rPr lang="en-US" dirty="0"/>
              <a:t>First, the farmer enters the simulator, and the EDA is all over the place b/c this is something new, and the farmer is figuring out what’s going on. Then as they realize that this is just like regular harvesting, and they get going, the EDA settles down and we get a baseline value for them. (People have different baseline values.) </a:t>
            </a:r>
          </a:p>
          <a:p>
            <a:endParaRPr lang="en-US" dirty="0"/>
          </a:p>
          <a:p>
            <a:r>
              <a:rPr lang="en-US" dirty="0"/>
              <a:t>Then we make a problem happen in the field, and the automation software reacts to it. But we haven’t explained the automation to the farmer; we just said we’re doing testing on some new software features. The EDA jumps a bit because the farmer is figuring out what’s going on and eventually realized the automation is working. </a:t>
            </a:r>
          </a:p>
          <a:p>
            <a:endParaRPr lang="en-US" dirty="0"/>
          </a:p>
          <a:p>
            <a:r>
              <a:rPr lang="en-US" dirty="0"/>
              <a:t>Then, the next time we make a problem occur, there’s a much smaller spike in EDA, because the farmer goes through a process like, “Uh, oh. Here’s a problem. Will that software take care of it?” And then it does. </a:t>
            </a:r>
          </a:p>
          <a:p>
            <a:endParaRPr lang="en-US" dirty="0"/>
          </a:p>
          <a:p>
            <a:r>
              <a:rPr lang="en-US" dirty="0"/>
              <a:t>The THIRD time we pose a problem, there’s no visible EDA spike at all. The farmer is confident that the automation will handle it, so no worries. So we’ve now successfully measured trust in an automated system using the objective measure of EDA. </a:t>
            </a:r>
          </a:p>
          <a:p>
            <a:endParaRPr lang="en-US" dirty="0"/>
          </a:p>
          <a:p>
            <a:r>
              <a:rPr lang="en-US" dirty="0"/>
              <a:t>Not everyone wants to use EDA to measure things, because you really don’t know what emotion it’s measuring. But, if you assume that having EDA spikes GONE is the best thing for a good working environment, then this is a great measure. </a:t>
            </a:r>
          </a:p>
          <a:p>
            <a:endParaRPr lang="en-US" dirty="0"/>
          </a:p>
          <a:p>
            <a:r>
              <a:rPr lang="en-US" dirty="0"/>
              <a:t>(Btw, those spikes are the very end are when the farmer has to get out of the combine because time has run out. Sometimes they were anxious if there was corn still left in the field to harvest and we didn’t have time to let them finish the job!)</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18D9D18-5428-634E-9AA7-DB577E06670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1821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de-DE"/>
              <a:t>Stephen B. Gilbert, 2021, Creative Common License: CC-BY-SA</a:t>
            </a:r>
            <a:endParaRPr lang="en-US" dirty="0"/>
          </a:p>
        </p:txBody>
      </p:sp>
      <p:sp>
        <p:nvSpPr>
          <p:cNvPr id="6" name="Slide Number Placeholder 5"/>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3395696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0" y="6356352"/>
            <a:ext cx="28448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de-DE"/>
              <a:t>Stephen B. Gilbert, 2021, Creative Common License: CC-BY-SA</a:t>
            </a:r>
            <a:endParaRPr lang="en-US"/>
          </a:p>
        </p:txBody>
      </p:sp>
      <p:sp>
        <p:nvSpPr>
          <p:cNvPr id="6" name="Slide Number Placeholder 5"/>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1504457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0" y="6356352"/>
            <a:ext cx="28448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de-DE"/>
              <a:t>Stephen B. Gilbert, 2021, Creative Common License: CC-BY-SA</a:t>
            </a:r>
            <a:endParaRPr lang="en-US"/>
          </a:p>
        </p:txBody>
      </p:sp>
      <p:sp>
        <p:nvSpPr>
          <p:cNvPr id="6" name="Slide Number Placeholder 5"/>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565969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de-DE"/>
              <a:t>Stephen B. Gilbert, 2021, Creative Common License: CC-BY-SA</a:t>
            </a:r>
            <a:endParaRPr lang="en-US" dirty="0"/>
          </a:p>
        </p:txBody>
      </p:sp>
      <p:sp>
        <p:nvSpPr>
          <p:cNvPr id="6" name="Slide Number Placeholder 5"/>
          <p:cNvSpPr>
            <a:spLocks noGrp="1"/>
          </p:cNvSpPr>
          <p:nvPr>
            <p:ph type="sldNum" sz="quarter" idx="12"/>
          </p:nvPr>
        </p:nvSpPr>
        <p:spPr/>
        <p:txBody>
          <a:bodyPr/>
          <a:lstStyle/>
          <a:p>
            <a:fld id="{BC534FF0-6D80-4048-ABE1-84D239F038FD}" type="slidenum">
              <a:rPr lang="en-US" smtClean="0"/>
              <a:t>‹#›</a:t>
            </a:fld>
            <a:endParaRPr lang="en-US" dirty="0"/>
          </a:p>
        </p:txBody>
      </p:sp>
    </p:spTree>
    <p:extLst>
      <p:ext uri="{BB962C8B-B14F-4D97-AF65-F5344CB8AC3E}">
        <p14:creationId xmlns:p14="http://schemas.microsoft.com/office/powerpoint/2010/main" val="1606670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de-DE"/>
              <a:t>Stephen B. Gilbert, 2021, Creative Common License: CC-BY-SA</a:t>
            </a:r>
            <a:endParaRPr lang="en-US" dirty="0"/>
          </a:p>
        </p:txBody>
      </p:sp>
      <p:sp>
        <p:nvSpPr>
          <p:cNvPr id="6" name="Slide Number Placeholder 5"/>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3979737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de-DE"/>
              <a:t>Stephen B. Gilbert, 2021, Creative Common License: CC-BY-SA</a:t>
            </a:r>
            <a:endParaRPr lang="en-US"/>
          </a:p>
        </p:txBody>
      </p:sp>
      <p:sp>
        <p:nvSpPr>
          <p:cNvPr id="7" name="Slide Number Placeholder 6"/>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164419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0" y="6356352"/>
            <a:ext cx="2844800" cy="365125"/>
          </a:xfrm>
          <a:prstGeom prst="rect">
            <a:avLst/>
          </a:prstGeom>
        </p:spPr>
        <p:txBody>
          <a:bodyPr/>
          <a:lstStyle/>
          <a:p>
            <a:endParaRPr lang="en-US"/>
          </a:p>
        </p:txBody>
      </p:sp>
      <p:sp>
        <p:nvSpPr>
          <p:cNvPr id="8" name="Footer Placeholder 7"/>
          <p:cNvSpPr>
            <a:spLocks noGrp="1"/>
          </p:cNvSpPr>
          <p:nvPr>
            <p:ph type="ftr" sz="quarter" idx="11"/>
          </p:nvPr>
        </p:nvSpPr>
        <p:spPr/>
        <p:txBody>
          <a:bodyPr/>
          <a:lstStyle/>
          <a:p>
            <a:r>
              <a:rPr lang="de-DE"/>
              <a:t>Stephen B. Gilbert, 2021, Creative Common License: CC-BY-SA</a:t>
            </a:r>
            <a:endParaRPr lang="en-US"/>
          </a:p>
        </p:txBody>
      </p:sp>
      <p:sp>
        <p:nvSpPr>
          <p:cNvPr id="9" name="Slide Number Placeholder 8"/>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1767416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0" y="6356352"/>
            <a:ext cx="2844800" cy="365125"/>
          </a:xfrm>
          <a:prstGeom prst="rect">
            <a:avLst/>
          </a:prstGeom>
        </p:spPr>
        <p:txBody>
          <a:bodyPr/>
          <a:lstStyle/>
          <a:p>
            <a:endParaRPr lang="en-US"/>
          </a:p>
        </p:txBody>
      </p:sp>
      <p:sp>
        <p:nvSpPr>
          <p:cNvPr id="4" name="Footer Placeholder 3"/>
          <p:cNvSpPr>
            <a:spLocks noGrp="1"/>
          </p:cNvSpPr>
          <p:nvPr>
            <p:ph type="ftr" sz="quarter" idx="11"/>
          </p:nvPr>
        </p:nvSpPr>
        <p:spPr/>
        <p:txBody>
          <a:bodyPr/>
          <a:lstStyle/>
          <a:p>
            <a:r>
              <a:rPr lang="de-DE"/>
              <a:t>Stephen B. Gilbert, 2021, Creative Common License: CC-BY-SA</a:t>
            </a:r>
            <a:endParaRPr lang="en-US"/>
          </a:p>
        </p:txBody>
      </p:sp>
      <p:sp>
        <p:nvSpPr>
          <p:cNvPr id="5" name="Slide Number Placeholder 4"/>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303991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0" y="6356352"/>
            <a:ext cx="2844800" cy="365125"/>
          </a:xfrm>
          <a:prstGeom prst="rect">
            <a:avLst/>
          </a:prstGeom>
        </p:spPr>
        <p:txBody>
          <a:bodyPr/>
          <a:lstStyle/>
          <a:p>
            <a:endParaRPr lang="en-US"/>
          </a:p>
        </p:txBody>
      </p:sp>
      <p:sp>
        <p:nvSpPr>
          <p:cNvPr id="3" name="Footer Placeholder 2"/>
          <p:cNvSpPr>
            <a:spLocks noGrp="1"/>
          </p:cNvSpPr>
          <p:nvPr>
            <p:ph type="ftr" sz="quarter" idx="11"/>
          </p:nvPr>
        </p:nvSpPr>
        <p:spPr/>
        <p:txBody>
          <a:bodyPr/>
          <a:lstStyle/>
          <a:p>
            <a:r>
              <a:rPr lang="de-DE"/>
              <a:t>Stephen B. Gilbert, 2021, Creative Common License: CC-BY-SA</a:t>
            </a:r>
            <a:endParaRPr lang="en-US"/>
          </a:p>
        </p:txBody>
      </p:sp>
      <p:sp>
        <p:nvSpPr>
          <p:cNvPr id="4" name="Slide Number Placeholder 3"/>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389916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a:xfrm>
            <a:off x="0" y="6356352"/>
            <a:ext cx="28448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r>
              <a:rPr lang="de-DE"/>
              <a:t>Stephen B. Gilbert, 2021, Creative Common License: CC-BY-SA</a:t>
            </a:r>
            <a:endParaRPr lang="en-US"/>
          </a:p>
        </p:txBody>
      </p:sp>
      <p:sp>
        <p:nvSpPr>
          <p:cNvPr id="7" name="Slide Number Placeholder 6"/>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2057371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a:xfrm>
            <a:off x="0" y="6356352"/>
            <a:ext cx="28448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r>
              <a:rPr lang="de-DE"/>
              <a:t>Stephen B. Gilbert, 2021, Creative Common License: CC-BY-SA</a:t>
            </a:r>
            <a:endParaRPr lang="en-US"/>
          </a:p>
        </p:txBody>
      </p:sp>
      <p:sp>
        <p:nvSpPr>
          <p:cNvPr id="7" name="Slide Number Placeholder 6"/>
          <p:cNvSpPr>
            <a:spLocks noGrp="1"/>
          </p:cNvSpPr>
          <p:nvPr>
            <p:ph type="sldNum" sz="quarter" idx="12"/>
          </p:nvPr>
        </p:nvSpPr>
        <p:spPr/>
        <p:txBody>
          <a:bodyPr/>
          <a:lstStyle/>
          <a:p>
            <a:fld id="{1F8AEC1C-3551-8A4B-B865-D6C64E561CF5}" type="slidenum">
              <a:rPr lang="en-US" smtClean="0"/>
              <a:t>‹#›</a:t>
            </a:fld>
            <a:endParaRPr lang="en-US"/>
          </a:p>
        </p:txBody>
      </p:sp>
    </p:spTree>
    <p:extLst>
      <p:ext uri="{BB962C8B-B14F-4D97-AF65-F5344CB8AC3E}">
        <p14:creationId xmlns:p14="http://schemas.microsoft.com/office/powerpoint/2010/main" val="62010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165600" y="6356352"/>
            <a:ext cx="419608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dirty="0"/>
              <a:t>Stephen B. Gilbert, 2021, Creative Common License: CC-BY-SA</a:t>
            </a:r>
            <a:endParaRPr lang="en-US" dirty="0"/>
          </a:p>
        </p:txBody>
      </p:sp>
      <p:sp>
        <p:nvSpPr>
          <p:cNvPr id="6" name="Slide Number Placeholder 5"/>
          <p:cNvSpPr>
            <a:spLocks noGrp="1"/>
          </p:cNvSpPr>
          <p:nvPr>
            <p:ph type="sldNum" sz="quarter" idx="4"/>
          </p:nvPr>
        </p:nvSpPr>
        <p:spPr>
          <a:xfrm>
            <a:off x="8737600" y="6356352"/>
            <a:ext cx="229616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5D56B5-B954-BE43-AFE9-7724A3D2FEEB}" type="slidenum">
              <a:rPr lang="en-US" smtClean="0"/>
              <a:t>‹#›</a:t>
            </a:fld>
            <a:endParaRPr lang="en-US" dirty="0"/>
          </a:p>
        </p:txBody>
      </p:sp>
      <p:pic>
        <p:nvPicPr>
          <p:cNvPr id="7" name="Picture 6" descr="ISU_logo.tif"/>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41131" y="6281211"/>
            <a:ext cx="3420533" cy="440267"/>
          </a:xfrm>
          <a:prstGeom prst="rect">
            <a:avLst/>
          </a:prstGeom>
        </p:spPr>
      </p:pic>
      <p:pic>
        <p:nvPicPr>
          <p:cNvPr id="4" name="Picture 3">
            <a:extLst>
              <a:ext uri="{FF2B5EF4-FFF2-40B4-BE49-F238E27FC236}">
                <a16:creationId xmlns:a16="http://schemas.microsoft.com/office/drawing/2014/main" id="{E743B299-B80A-82CD-87FC-4D286D194669}"/>
              </a:ext>
            </a:extLst>
          </p:cNvPr>
          <p:cNvPicPr>
            <a:picLocks noChangeAspect="1"/>
          </p:cNvPicPr>
          <p:nvPr userDrawn="1"/>
        </p:nvPicPr>
        <p:blipFill>
          <a:blip r:embed="rId14"/>
          <a:stretch>
            <a:fillRect/>
          </a:stretch>
        </p:blipFill>
        <p:spPr>
          <a:xfrm>
            <a:off x="11285934" y="6404929"/>
            <a:ext cx="753666" cy="267970"/>
          </a:xfrm>
          <a:prstGeom prst="rect">
            <a:avLst/>
          </a:prstGeom>
        </p:spPr>
      </p:pic>
    </p:spTree>
    <p:extLst>
      <p:ext uri="{BB962C8B-B14F-4D97-AF65-F5344CB8AC3E}">
        <p14:creationId xmlns:p14="http://schemas.microsoft.com/office/powerpoint/2010/main" val="3676954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457189" rtl="0" eaLnBrk="1" latinLnBrk="0" hangingPunct="1">
        <a:spcBef>
          <a:spcPct val="0"/>
        </a:spcBef>
        <a:buNone/>
        <a:defRPr sz="4400" kern="1200">
          <a:solidFill>
            <a:schemeClr val="tx1"/>
          </a:solidFill>
          <a:latin typeface="+mj-lt"/>
          <a:ea typeface="+mj-ea"/>
          <a:cs typeface="+mj-cs"/>
        </a:defRPr>
      </a:lvl1pPr>
    </p:titleStyle>
    <p:bodyStyle>
      <a:lvl1pPr marL="0" indent="0" algn="l" defTabSz="457189" rtl="0" eaLnBrk="1" latinLnBrk="0" hangingPunct="1">
        <a:spcBef>
          <a:spcPct val="20000"/>
        </a:spcBef>
        <a:buFont typeface="Arial"/>
        <a:buNone/>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ceur-ws.org/Vol-2501"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ceur-ws.org/Vol-2501"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s://doi.org/10.1016/j.compag.2018.03.024" TargetMode="External"/><Relationship Id="rId5" Type="http://schemas.openxmlformats.org/officeDocument/2006/relationships/hyperlink" Target="https://doi.org/10.1016/j.compag.2019.03.026" TargetMode="External"/><Relationship Id="rId4" Type="http://schemas.openxmlformats.org/officeDocument/2006/relationships/hyperlink" Target="https://doi.org/10.1504/IJHVS.2020.1002527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C26A18-29C6-A849-92DC-080A0EDDB8D8}"/>
              </a:ext>
            </a:extLst>
          </p:cNvPr>
          <p:cNvSpPr>
            <a:spLocks noGrp="1"/>
          </p:cNvSpPr>
          <p:nvPr>
            <p:ph type="ctrTitle"/>
          </p:nvPr>
        </p:nvSpPr>
        <p:spPr>
          <a:xfrm>
            <a:off x="1524000" y="2027885"/>
            <a:ext cx="9144000" cy="2387600"/>
          </a:xfrm>
        </p:spPr>
        <p:txBody>
          <a:bodyPr>
            <a:normAutofit fontScale="90000"/>
          </a:bodyPr>
          <a:lstStyle/>
          <a:p>
            <a:pPr algn="l"/>
            <a:r>
              <a:rPr lang="en-US" dirty="0"/>
              <a:t>Interaction Metrics Project</a:t>
            </a:r>
            <a:br>
              <a:rPr lang="en-US" dirty="0"/>
            </a:br>
            <a:br>
              <a:rPr lang="en-US" dirty="0"/>
            </a:br>
            <a:r>
              <a:rPr lang="en-US" dirty="0"/>
              <a:t>How do I measure the effectiveness of interactions between people or people and technology? </a:t>
            </a:r>
          </a:p>
        </p:txBody>
      </p:sp>
      <p:sp>
        <p:nvSpPr>
          <p:cNvPr id="2" name="Footer Placeholder 1">
            <a:extLst>
              <a:ext uri="{FF2B5EF4-FFF2-40B4-BE49-F238E27FC236}">
                <a16:creationId xmlns:a16="http://schemas.microsoft.com/office/drawing/2014/main" id="{6AAA577F-6292-9749-8BB2-20C35C23D802}"/>
              </a:ext>
            </a:extLst>
          </p:cNvPr>
          <p:cNvSpPr>
            <a:spLocks noGrp="1"/>
          </p:cNvSpPr>
          <p:nvPr>
            <p:ph type="ftr" sz="quarter" idx="11"/>
          </p:nvPr>
        </p:nvSpPr>
        <p:spPr>
          <a:xfrm>
            <a:off x="4165599" y="6356352"/>
            <a:ext cx="4449763" cy="365125"/>
          </a:xfrm>
        </p:spPr>
        <p:txBody>
          <a:bodyPr/>
          <a:lstStyle/>
          <a:p>
            <a:pPr defTabSz="609585"/>
            <a:r>
              <a:rPr lang="en-US" dirty="0">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1555835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r="30744"/>
          <a:stretch/>
        </p:blipFill>
        <p:spPr>
          <a:xfrm>
            <a:off x="1178852" y="194842"/>
            <a:ext cx="6847549" cy="6117220"/>
          </a:xfrm>
          <a:prstGeom prst="rect">
            <a:avLst/>
          </a:prstGeom>
        </p:spPr>
      </p:pic>
      <p:sp>
        <p:nvSpPr>
          <p:cNvPr id="4" name="TextBox 3">
            <a:extLst>
              <a:ext uri="{FF2B5EF4-FFF2-40B4-BE49-F238E27FC236}">
                <a16:creationId xmlns:a16="http://schemas.microsoft.com/office/drawing/2014/main" id="{0555ACF2-99CC-FA44-B85B-2BF2FCC993CD}"/>
              </a:ext>
            </a:extLst>
          </p:cNvPr>
          <p:cNvSpPr txBox="1"/>
          <p:nvPr/>
        </p:nvSpPr>
        <p:spPr>
          <a:xfrm>
            <a:off x="8026401" y="742952"/>
            <a:ext cx="3568699" cy="1077218"/>
          </a:xfrm>
          <a:prstGeom prst="rect">
            <a:avLst/>
          </a:prstGeom>
          <a:noFill/>
        </p:spPr>
        <p:txBody>
          <a:bodyPr wrap="square" rtlCol="0">
            <a:spAutoFit/>
          </a:bodyPr>
          <a:lstStyle/>
          <a:p>
            <a:pPr algn="ctr" defTabSz="609585"/>
            <a:r>
              <a:rPr lang="en-US" sz="3200" dirty="0">
                <a:solidFill>
                  <a:prstClr val="black"/>
                </a:solidFill>
                <a:latin typeface="Gill Sans MT"/>
              </a:rPr>
              <a:t>What you wish you could measure.</a:t>
            </a:r>
          </a:p>
        </p:txBody>
      </p:sp>
      <p:sp>
        <p:nvSpPr>
          <p:cNvPr id="6" name="TextBox 5">
            <a:extLst>
              <a:ext uri="{FF2B5EF4-FFF2-40B4-BE49-F238E27FC236}">
                <a16:creationId xmlns:a16="http://schemas.microsoft.com/office/drawing/2014/main" id="{F3570AEB-EA09-B14A-AFEB-9175C0FD1D41}"/>
              </a:ext>
            </a:extLst>
          </p:cNvPr>
          <p:cNvSpPr txBox="1"/>
          <p:nvPr/>
        </p:nvSpPr>
        <p:spPr>
          <a:xfrm>
            <a:off x="8026401" y="4908552"/>
            <a:ext cx="3568699" cy="1077218"/>
          </a:xfrm>
          <a:prstGeom prst="rect">
            <a:avLst/>
          </a:prstGeom>
          <a:noFill/>
        </p:spPr>
        <p:txBody>
          <a:bodyPr wrap="square" rtlCol="0">
            <a:spAutoFit/>
          </a:bodyPr>
          <a:lstStyle/>
          <a:p>
            <a:pPr algn="ctr" defTabSz="609585"/>
            <a:r>
              <a:rPr lang="en-US" sz="3200" dirty="0">
                <a:solidFill>
                  <a:prstClr val="black"/>
                </a:solidFill>
                <a:latin typeface="Gill Sans MT"/>
              </a:rPr>
              <a:t>What you can actually measure.</a:t>
            </a:r>
          </a:p>
        </p:txBody>
      </p:sp>
      <p:sp>
        <p:nvSpPr>
          <p:cNvPr id="7" name="TextBox 6">
            <a:extLst>
              <a:ext uri="{FF2B5EF4-FFF2-40B4-BE49-F238E27FC236}">
                <a16:creationId xmlns:a16="http://schemas.microsoft.com/office/drawing/2014/main" id="{1B2B2F0C-91AA-BA4B-91CC-4C435E167552}"/>
              </a:ext>
            </a:extLst>
          </p:cNvPr>
          <p:cNvSpPr txBox="1"/>
          <p:nvPr/>
        </p:nvSpPr>
        <p:spPr>
          <a:xfrm>
            <a:off x="8026401" y="3076655"/>
            <a:ext cx="3568699" cy="1241237"/>
          </a:xfrm>
          <a:prstGeom prst="rect">
            <a:avLst/>
          </a:prstGeom>
          <a:noFill/>
        </p:spPr>
        <p:txBody>
          <a:bodyPr wrap="square" rtlCol="0">
            <a:spAutoFit/>
          </a:bodyPr>
          <a:lstStyle/>
          <a:p>
            <a:pPr algn="ctr" defTabSz="609585"/>
            <a:r>
              <a:rPr lang="en-US" sz="3733" dirty="0">
                <a:solidFill>
                  <a:srgbClr val="C00000"/>
                </a:solidFill>
                <a:latin typeface="Monotype Corsiva" panose="03010101010201010101" pitchFamily="66" charset="0"/>
              </a:rPr>
              <a:t>The Art of Measurement</a:t>
            </a:r>
          </a:p>
        </p:txBody>
      </p:sp>
      <p:sp>
        <p:nvSpPr>
          <p:cNvPr id="8" name="Footer Placeholder 7">
            <a:extLst>
              <a:ext uri="{FF2B5EF4-FFF2-40B4-BE49-F238E27FC236}">
                <a16:creationId xmlns:a16="http://schemas.microsoft.com/office/drawing/2014/main" id="{DDD0FF0A-EF16-9D47-889F-169AE9D28F84}"/>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4008287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87B8E-1654-5445-87B0-2F6A508DAE79}"/>
              </a:ext>
            </a:extLst>
          </p:cNvPr>
          <p:cNvSpPr>
            <a:spLocks noGrp="1"/>
          </p:cNvSpPr>
          <p:nvPr>
            <p:ph type="title"/>
          </p:nvPr>
        </p:nvSpPr>
        <p:spPr>
          <a:xfrm>
            <a:off x="609600" y="274639"/>
            <a:ext cx="10972800" cy="1143000"/>
          </a:xfrm>
        </p:spPr>
        <p:txBody>
          <a:bodyPr>
            <a:normAutofit fontScale="90000"/>
          </a:bodyPr>
          <a:lstStyle/>
          <a:p>
            <a:r>
              <a:rPr lang="en-US" dirty="0"/>
              <a:t>How do I map game actions to learning outcomes?</a:t>
            </a:r>
          </a:p>
        </p:txBody>
      </p:sp>
      <p:sp>
        <p:nvSpPr>
          <p:cNvPr id="5" name="Content Placeholder 4">
            <a:extLst>
              <a:ext uri="{FF2B5EF4-FFF2-40B4-BE49-F238E27FC236}">
                <a16:creationId xmlns:a16="http://schemas.microsoft.com/office/drawing/2014/main" id="{E3C3167B-D8E2-CC4A-AB47-96F1DA5E5032}"/>
              </a:ext>
            </a:extLst>
          </p:cNvPr>
          <p:cNvSpPr>
            <a:spLocks noGrp="1"/>
          </p:cNvSpPr>
          <p:nvPr>
            <p:ph sz="half" idx="1"/>
          </p:nvPr>
        </p:nvSpPr>
        <p:spPr/>
        <p:txBody>
          <a:bodyPr>
            <a:normAutofit fontScale="92500" lnSpcReduction="10000"/>
          </a:bodyPr>
          <a:lstStyle/>
          <a:p>
            <a:r>
              <a:rPr lang="en-US" dirty="0"/>
              <a:t>Deduced secret combination</a:t>
            </a:r>
          </a:p>
          <a:p>
            <a:r>
              <a:rPr lang="en-US" dirty="0"/>
              <a:t>Opened puzzle box</a:t>
            </a:r>
          </a:p>
          <a:p>
            <a:r>
              <a:rPr lang="en-US" dirty="0"/>
              <a:t>Took gold</a:t>
            </a:r>
          </a:p>
          <a:p>
            <a:r>
              <a:rPr lang="en-US" dirty="0"/>
              <a:t>Exited cave</a:t>
            </a:r>
          </a:p>
          <a:p>
            <a:r>
              <a:rPr lang="en-US" dirty="0"/>
              <a:t>Looked left</a:t>
            </a:r>
          </a:p>
          <a:p>
            <a:r>
              <a:rPr lang="en-US" dirty="0"/>
              <a:t>Looked right</a:t>
            </a:r>
          </a:p>
          <a:p>
            <a:r>
              <a:rPr lang="en-US" dirty="0"/>
              <a:t>Walked left 15 ft</a:t>
            </a:r>
          </a:p>
          <a:p>
            <a:r>
              <a:rPr lang="en-US" dirty="0"/>
              <a:t>Attacked by guard</a:t>
            </a:r>
          </a:p>
          <a:p>
            <a:r>
              <a:rPr lang="en-US" dirty="0"/>
              <a:t>Fought off guard in 7 sec by swinging bag of gold</a:t>
            </a:r>
          </a:p>
          <a:p>
            <a:endParaRPr lang="en-US" dirty="0"/>
          </a:p>
        </p:txBody>
      </p:sp>
      <p:sp>
        <p:nvSpPr>
          <p:cNvPr id="6" name="Content Placeholder 5">
            <a:extLst>
              <a:ext uri="{FF2B5EF4-FFF2-40B4-BE49-F238E27FC236}">
                <a16:creationId xmlns:a16="http://schemas.microsoft.com/office/drawing/2014/main" id="{B47BF8DE-F3AF-1B44-928A-5C101EECC647}"/>
              </a:ext>
            </a:extLst>
          </p:cNvPr>
          <p:cNvSpPr>
            <a:spLocks noGrp="1"/>
          </p:cNvSpPr>
          <p:nvPr>
            <p:ph sz="half" idx="2"/>
          </p:nvPr>
        </p:nvSpPr>
        <p:spPr>
          <a:xfrm>
            <a:off x="6096000" y="1894383"/>
            <a:ext cx="5791200" cy="3937600"/>
          </a:xfrm>
        </p:spPr>
        <p:txBody>
          <a:bodyPr>
            <a:normAutofit fontScale="92500" lnSpcReduction="10000"/>
          </a:bodyPr>
          <a:lstStyle/>
          <a:p>
            <a:r>
              <a:rPr lang="en-US" dirty="0"/>
              <a:t>An ability to identify, formulate, and solve complex problems by applying principles of engineering, science, and mathematics.</a:t>
            </a:r>
          </a:p>
          <a:p>
            <a:endParaRPr lang="en-US" dirty="0"/>
          </a:p>
          <a:p>
            <a:r>
              <a:rPr lang="en-US" dirty="0"/>
              <a:t>An ability to acquire and apply new knowledge as needed, using appropriate learning strategies.</a:t>
            </a:r>
          </a:p>
        </p:txBody>
      </p:sp>
      <p:sp>
        <p:nvSpPr>
          <p:cNvPr id="3" name="Footer Placeholder 2">
            <a:extLst>
              <a:ext uri="{FF2B5EF4-FFF2-40B4-BE49-F238E27FC236}">
                <a16:creationId xmlns:a16="http://schemas.microsoft.com/office/drawing/2014/main" id="{30539A2E-02F0-ED40-8BD7-C645421EF14C}"/>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2563076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dissolve">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rminator 2">
            <a:extLst>
              <a:ext uri="{FF2B5EF4-FFF2-40B4-BE49-F238E27FC236}">
                <a16:creationId xmlns:a16="http://schemas.microsoft.com/office/drawing/2014/main" id="{63395457-9DB9-E24C-AEF0-AEB6916429F7}"/>
              </a:ext>
            </a:extLst>
          </p:cNvPr>
          <p:cNvSpPr/>
          <p:nvPr/>
        </p:nvSpPr>
        <p:spPr>
          <a:xfrm>
            <a:off x="3508479" y="739742"/>
            <a:ext cx="2023672"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Constructs</a:t>
            </a:r>
            <a:endParaRPr lang="en-US" dirty="0">
              <a:solidFill>
                <a:prstClr val="black"/>
              </a:solidFill>
              <a:latin typeface="Gill Sans MT"/>
            </a:endParaRPr>
          </a:p>
        </p:txBody>
      </p:sp>
      <p:sp>
        <p:nvSpPr>
          <p:cNvPr id="7" name="Terminator 6">
            <a:extLst>
              <a:ext uri="{FF2B5EF4-FFF2-40B4-BE49-F238E27FC236}">
                <a16:creationId xmlns:a16="http://schemas.microsoft.com/office/drawing/2014/main" id="{8CCC1377-433E-4848-B0D3-548182FD4B7D}"/>
              </a:ext>
            </a:extLst>
          </p:cNvPr>
          <p:cNvSpPr/>
          <p:nvPr/>
        </p:nvSpPr>
        <p:spPr>
          <a:xfrm>
            <a:off x="4706908" y="2672065"/>
            <a:ext cx="2023672"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Behavioral Markers</a:t>
            </a:r>
            <a:endParaRPr lang="en-US" dirty="0">
              <a:solidFill>
                <a:prstClr val="black"/>
              </a:solidFill>
              <a:latin typeface="Gill Sans MT"/>
            </a:endParaRPr>
          </a:p>
        </p:txBody>
      </p:sp>
      <p:sp>
        <p:nvSpPr>
          <p:cNvPr id="10" name="Terminator 9">
            <a:extLst>
              <a:ext uri="{FF2B5EF4-FFF2-40B4-BE49-F238E27FC236}">
                <a16:creationId xmlns:a16="http://schemas.microsoft.com/office/drawing/2014/main" id="{B58D25DE-5B75-884A-B18A-5088652AC409}"/>
              </a:ext>
            </a:extLst>
          </p:cNvPr>
          <p:cNvSpPr/>
          <p:nvPr/>
        </p:nvSpPr>
        <p:spPr>
          <a:xfrm>
            <a:off x="5718745" y="4915475"/>
            <a:ext cx="2877171"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Raw Observable Data</a:t>
            </a:r>
            <a:endParaRPr lang="en-US" dirty="0">
              <a:solidFill>
                <a:prstClr val="black"/>
              </a:solidFill>
              <a:latin typeface="Gill Sans MT"/>
            </a:endParaRPr>
          </a:p>
        </p:txBody>
      </p:sp>
      <p:sp>
        <p:nvSpPr>
          <p:cNvPr id="11" name="Terminator 10">
            <a:extLst>
              <a:ext uri="{FF2B5EF4-FFF2-40B4-BE49-F238E27FC236}">
                <a16:creationId xmlns:a16="http://schemas.microsoft.com/office/drawing/2014/main" id="{222B4874-337E-EA48-B693-66AFD8594296}"/>
              </a:ext>
            </a:extLst>
          </p:cNvPr>
          <p:cNvSpPr/>
          <p:nvPr/>
        </p:nvSpPr>
        <p:spPr>
          <a:xfrm>
            <a:off x="9520513" y="801965"/>
            <a:ext cx="2023672"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Metrics</a:t>
            </a:r>
            <a:endParaRPr lang="en-US" dirty="0">
              <a:solidFill>
                <a:prstClr val="black"/>
              </a:solidFill>
              <a:latin typeface="Gill Sans MT"/>
            </a:endParaRPr>
          </a:p>
        </p:txBody>
      </p:sp>
      <p:sp>
        <p:nvSpPr>
          <p:cNvPr id="12" name="Terminator 11">
            <a:extLst>
              <a:ext uri="{FF2B5EF4-FFF2-40B4-BE49-F238E27FC236}">
                <a16:creationId xmlns:a16="http://schemas.microsoft.com/office/drawing/2014/main" id="{7FF70F6F-38B0-0344-B9B8-B41A1D5E0025}"/>
              </a:ext>
            </a:extLst>
          </p:cNvPr>
          <p:cNvSpPr/>
          <p:nvPr/>
        </p:nvSpPr>
        <p:spPr>
          <a:xfrm>
            <a:off x="7841336" y="2700507"/>
            <a:ext cx="2619179"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Enriched Representation</a:t>
            </a:r>
            <a:endParaRPr lang="en-US" dirty="0">
              <a:solidFill>
                <a:prstClr val="black"/>
              </a:solidFill>
              <a:latin typeface="Gill Sans MT"/>
            </a:endParaRPr>
          </a:p>
        </p:txBody>
      </p:sp>
      <p:sp>
        <p:nvSpPr>
          <p:cNvPr id="13" name="TextBox 12">
            <a:extLst>
              <a:ext uri="{FF2B5EF4-FFF2-40B4-BE49-F238E27FC236}">
                <a16:creationId xmlns:a16="http://schemas.microsoft.com/office/drawing/2014/main" id="{A3F53B1C-E88C-444A-8470-47B6EDD3A1FE}"/>
              </a:ext>
            </a:extLst>
          </p:cNvPr>
          <p:cNvSpPr txBox="1"/>
          <p:nvPr/>
        </p:nvSpPr>
        <p:spPr>
          <a:xfrm>
            <a:off x="8060332" y="3861096"/>
            <a:ext cx="2312411" cy="830997"/>
          </a:xfrm>
          <a:prstGeom prst="rect">
            <a:avLst/>
          </a:prstGeom>
          <a:noFill/>
        </p:spPr>
        <p:txBody>
          <a:bodyPr wrap="square" rtlCol="0">
            <a:spAutoFit/>
          </a:bodyPr>
          <a:lstStyle/>
          <a:p>
            <a:pPr algn="ctr" defTabSz="609585"/>
            <a:r>
              <a:rPr lang="en-US" sz="2400" dirty="0">
                <a:solidFill>
                  <a:prstClr val="black"/>
                </a:solidFill>
                <a:latin typeface="Gill Sans MT"/>
              </a:rPr>
              <a:t>Data Analytics &amp; Task Inference</a:t>
            </a:r>
          </a:p>
        </p:txBody>
      </p:sp>
      <p:cxnSp>
        <p:nvCxnSpPr>
          <p:cNvPr id="18" name="Straight Arrow Connector 17">
            <a:extLst>
              <a:ext uri="{FF2B5EF4-FFF2-40B4-BE49-F238E27FC236}">
                <a16:creationId xmlns:a16="http://schemas.microsoft.com/office/drawing/2014/main" id="{85DECB21-3383-4B4C-8E38-348A1065C6DD}"/>
              </a:ext>
            </a:extLst>
          </p:cNvPr>
          <p:cNvCxnSpPr>
            <a:cxnSpLocks/>
          </p:cNvCxnSpPr>
          <p:nvPr/>
        </p:nvCxnSpPr>
        <p:spPr>
          <a:xfrm>
            <a:off x="4966186" y="1599985"/>
            <a:ext cx="752559" cy="1072081"/>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ED962E2B-598C-A74E-8A82-5E51B6F2C824}"/>
              </a:ext>
            </a:extLst>
          </p:cNvPr>
          <p:cNvCxnSpPr>
            <a:cxnSpLocks/>
            <a:endCxn id="10" idx="0"/>
          </p:cNvCxnSpPr>
          <p:nvPr/>
        </p:nvCxnSpPr>
        <p:spPr>
          <a:xfrm>
            <a:off x="6289864" y="3503863"/>
            <a:ext cx="867467" cy="1411613"/>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7166F219-458C-6949-9CD6-D27E8B434C82}"/>
              </a:ext>
            </a:extLst>
          </p:cNvPr>
          <p:cNvCxnSpPr>
            <a:cxnSpLocks/>
          </p:cNvCxnSpPr>
          <p:nvPr/>
        </p:nvCxnSpPr>
        <p:spPr>
          <a:xfrm flipV="1">
            <a:off x="8920123" y="1599983"/>
            <a:ext cx="846944" cy="1100524"/>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71FC315F-A358-A548-8C8B-C65A218A556F}"/>
              </a:ext>
            </a:extLst>
          </p:cNvPr>
          <p:cNvCxnSpPr>
            <a:cxnSpLocks/>
          </p:cNvCxnSpPr>
          <p:nvPr/>
        </p:nvCxnSpPr>
        <p:spPr>
          <a:xfrm flipV="1">
            <a:off x="7335419" y="3518084"/>
            <a:ext cx="1011836" cy="1411613"/>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71CFD7BF-93D5-8546-A926-EA54CF446842}"/>
              </a:ext>
            </a:extLst>
          </p:cNvPr>
          <p:cNvSpPr txBox="1"/>
          <p:nvPr/>
        </p:nvSpPr>
        <p:spPr>
          <a:xfrm>
            <a:off x="301247" y="698433"/>
            <a:ext cx="3186065" cy="461665"/>
          </a:xfrm>
          <a:prstGeom prst="rect">
            <a:avLst/>
          </a:prstGeom>
          <a:noFill/>
        </p:spPr>
        <p:txBody>
          <a:bodyPr wrap="none" rtlCol="0">
            <a:spAutoFit/>
          </a:bodyPr>
          <a:lstStyle/>
          <a:p>
            <a:pPr defTabSz="609585"/>
            <a:r>
              <a:rPr lang="en-US" sz="2400" dirty="0">
                <a:solidFill>
                  <a:srgbClr val="0070C0"/>
                </a:solidFill>
                <a:latin typeface="Gill Sans MT"/>
              </a:rPr>
              <a:t>Ability to problem solve</a:t>
            </a:r>
          </a:p>
        </p:txBody>
      </p:sp>
      <p:sp>
        <p:nvSpPr>
          <p:cNvPr id="31" name="TextBox 30">
            <a:extLst>
              <a:ext uri="{FF2B5EF4-FFF2-40B4-BE49-F238E27FC236}">
                <a16:creationId xmlns:a16="http://schemas.microsoft.com/office/drawing/2014/main" id="{5B82C160-D189-B540-809A-FD6558B679F9}"/>
              </a:ext>
            </a:extLst>
          </p:cNvPr>
          <p:cNvSpPr txBox="1"/>
          <p:nvPr/>
        </p:nvSpPr>
        <p:spPr>
          <a:xfrm>
            <a:off x="241268" y="2672066"/>
            <a:ext cx="4305538" cy="461665"/>
          </a:xfrm>
          <a:prstGeom prst="rect">
            <a:avLst/>
          </a:prstGeom>
          <a:noFill/>
        </p:spPr>
        <p:txBody>
          <a:bodyPr wrap="none" rtlCol="0">
            <a:spAutoFit/>
          </a:bodyPr>
          <a:lstStyle/>
          <a:p>
            <a:pPr defTabSz="609585"/>
            <a:r>
              <a:rPr lang="en-US" sz="2400" dirty="0">
                <a:solidFill>
                  <a:srgbClr val="0070C0"/>
                </a:solidFill>
                <a:latin typeface="Gill Sans MT"/>
              </a:rPr>
              <a:t>Perseveres until solution is found</a:t>
            </a:r>
          </a:p>
        </p:txBody>
      </p:sp>
      <p:sp>
        <p:nvSpPr>
          <p:cNvPr id="32" name="TextBox 31">
            <a:extLst>
              <a:ext uri="{FF2B5EF4-FFF2-40B4-BE49-F238E27FC236}">
                <a16:creationId xmlns:a16="http://schemas.microsoft.com/office/drawing/2014/main" id="{89B8D2D7-D364-F04A-9F00-9CD512A260BB}"/>
              </a:ext>
            </a:extLst>
          </p:cNvPr>
          <p:cNvSpPr txBox="1"/>
          <p:nvPr/>
        </p:nvSpPr>
        <p:spPr>
          <a:xfrm>
            <a:off x="1926392" y="4985054"/>
            <a:ext cx="3624710" cy="461665"/>
          </a:xfrm>
          <a:prstGeom prst="rect">
            <a:avLst/>
          </a:prstGeom>
          <a:noFill/>
        </p:spPr>
        <p:txBody>
          <a:bodyPr wrap="none" rtlCol="0">
            <a:spAutoFit/>
          </a:bodyPr>
          <a:lstStyle/>
          <a:p>
            <a:pPr defTabSz="609585"/>
            <a:r>
              <a:rPr lang="en-US" sz="2400" dirty="0">
                <a:solidFill>
                  <a:srgbClr val="0070C0"/>
                </a:solidFill>
                <a:latin typeface="Gill Sans MT"/>
              </a:rPr>
              <a:t>Amount of time to solution</a:t>
            </a:r>
          </a:p>
        </p:txBody>
      </p:sp>
      <p:sp>
        <p:nvSpPr>
          <p:cNvPr id="33" name="TextBox 32">
            <a:extLst>
              <a:ext uri="{FF2B5EF4-FFF2-40B4-BE49-F238E27FC236}">
                <a16:creationId xmlns:a16="http://schemas.microsoft.com/office/drawing/2014/main" id="{D49B1BD9-8930-054E-B372-EE3C68E6E4A4}"/>
              </a:ext>
            </a:extLst>
          </p:cNvPr>
          <p:cNvSpPr txBox="1"/>
          <p:nvPr/>
        </p:nvSpPr>
        <p:spPr>
          <a:xfrm>
            <a:off x="6856963" y="2073616"/>
            <a:ext cx="2603598" cy="461665"/>
          </a:xfrm>
          <a:prstGeom prst="rect">
            <a:avLst/>
          </a:prstGeom>
          <a:noFill/>
        </p:spPr>
        <p:txBody>
          <a:bodyPr wrap="none" rtlCol="0">
            <a:spAutoFit/>
          </a:bodyPr>
          <a:lstStyle/>
          <a:p>
            <a:pPr defTabSz="609585"/>
            <a:r>
              <a:rPr lang="en-US" sz="2400" dirty="0">
                <a:solidFill>
                  <a:srgbClr val="0070C0"/>
                </a:solidFill>
                <a:latin typeface="Gill Sans MT"/>
              </a:rPr>
              <a:t># of epiphanies had</a:t>
            </a:r>
          </a:p>
        </p:txBody>
      </p:sp>
      <p:sp>
        <p:nvSpPr>
          <p:cNvPr id="34" name="TextBox 33">
            <a:extLst>
              <a:ext uri="{FF2B5EF4-FFF2-40B4-BE49-F238E27FC236}">
                <a16:creationId xmlns:a16="http://schemas.microsoft.com/office/drawing/2014/main" id="{3EAAC6BE-FDC2-A243-866C-9016D143DB35}"/>
              </a:ext>
            </a:extLst>
          </p:cNvPr>
          <p:cNvSpPr txBox="1"/>
          <p:nvPr/>
        </p:nvSpPr>
        <p:spPr>
          <a:xfrm>
            <a:off x="8012667" y="414419"/>
            <a:ext cx="1492876" cy="1200329"/>
          </a:xfrm>
          <a:prstGeom prst="rect">
            <a:avLst/>
          </a:prstGeom>
          <a:noFill/>
        </p:spPr>
        <p:txBody>
          <a:bodyPr wrap="square" rtlCol="0">
            <a:spAutoFit/>
          </a:bodyPr>
          <a:lstStyle/>
          <a:p>
            <a:pPr defTabSz="609585"/>
            <a:r>
              <a:rPr lang="en-US" sz="2400" dirty="0">
                <a:solidFill>
                  <a:srgbClr val="0070C0"/>
                </a:solidFill>
                <a:latin typeface="Gill Sans MT"/>
              </a:rPr>
              <a:t>Ideas per challenge solved</a:t>
            </a:r>
          </a:p>
        </p:txBody>
      </p:sp>
      <p:sp>
        <p:nvSpPr>
          <p:cNvPr id="2" name="Footer Placeholder 1">
            <a:extLst>
              <a:ext uri="{FF2B5EF4-FFF2-40B4-BE49-F238E27FC236}">
                <a16:creationId xmlns:a16="http://schemas.microsoft.com/office/drawing/2014/main" id="{1D3A0296-1F39-2847-9FBC-63BD38A7EE13}"/>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
        <p:nvSpPr>
          <p:cNvPr id="4" name="TextBox 3">
            <a:extLst>
              <a:ext uri="{FF2B5EF4-FFF2-40B4-BE49-F238E27FC236}">
                <a16:creationId xmlns:a16="http://schemas.microsoft.com/office/drawing/2014/main" id="{0FB6B774-F29F-CE45-AD6B-7C0EA8895885}"/>
              </a:ext>
            </a:extLst>
          </p:cNvPr>
          <p:cNvSpPr txBox="1"/>
          <p:nvPr/>
        </p:nvSpPr>
        <p:spPr>
          <a:xfrm>
            <a:off x="9520514" y="5728267"/>
            <a:ext cx="2427005" cy="830997"/>
          </a:xfrm>
          <a:prstGeom prst="rect">
            <a:avLst/>
          </a:prstGeom>
          <a:noFill/>
        </p:spPr>
        <p:txBody>
          <a:bodyPr wrap="square" rtlCol="0">
            <a:spAutoFit/>
          </a:bodyPr>
          <a:lstStyle/>
          <a:p>
            <a:pPr defTabSz="609585"/>
            <a:r>
              <a:rPr lang="en-US" sz="800" dirty="0">
                <a:solidFill>
                  <a:prstClr val="black"/>
                </a:solidFill>
                <a:latin typeface="Gill Sans MT"/>
              </a:rPr>
              <a:t>Ostrander, A., Gilbert, S., &amp; </a:t>
            </a:r>
            <a:r>
              <a:rPr lang="en-US" sz="800" dirty="0" err="1">
                <a:solidFill>
                  <a:prstClr val="black"/>
                </a:solidFill>
                <a:latin typeface="Gill Sans MT"/>
              </a:rPr>
              <a:t>Dorneich</a:t>
            </a:r>
            <a:r>
              <a:rPr lang="en-US" sz="800" dirty="0">
                <a:solidFill>
                  <a:prstClr val="black"/>
                </a:solidFill>
                <a:latin typeface="Gill Sans MT"/>
              </a:rPr>
              <a:t>, M. (2019). Team Data Analysis Using FATE: Framework for Automated Team Evaluation. In A. M. Sinatra &amp; J. A. </a:t>
            </a:r>
            <a:r>
              <a:rPr lang="en-US" sz="800" dirty="0" err="1">
                <a:solidFill>
                  <a:prstClr val="black"/>
                </a:solidFill>
                <a:latin typeface="Gill Sans MT"/>
              </a:rPr>
              <a:t>DeFalco</a:t>
            </a:r>
            <a:r>
              <a:rPr lang="en-US" sz="800" dirty="0">
                <a:solidFill>
                  <a:prstClr val="black"/>
                </a:solidFill>
                <a:latin typeface="Gill Sans MT"/>
              </a:rPr>
              <a:t> (Eds.), Proceedings of the Approaches and Challenges in Team Tutoring Workshop (pp. 5-14). Springer. </a:t>
            </a:r>
            <a:r>
              <a:rPr lang="en-US" sz="800" dirty="0">
                <a:solidFill>
                  <a:prstClr val="black"/>
                </a:solidFill>
                <a:latin typeface="Gill Sans MT"/>
                <a:hlinkClick r:id="rId3"/>
              </a:rPr>
              <a:t>http://ceur-ws.org/Vol-2501</a:t>
            </a:r>
            <a:r>
              <a:rPr lang="en-US" sz="800" dirty="0">
                <a:solidFill>
                  <a:prstClr val="black"/>
                </a:solidFill>
                <a:latin typeface="Gill Sans MT"/>
              </a:rPr>
              <a:t> </a:t>
            </a:r>
          </a:p>
        </p:txBody>
      </p:sp>
    </p:spTree>
    <p:extLst>
      <p:ext uri="{BB962C8B-B14F-4D97-AF65-F5344CB8AC3E}">
        <p14:creationId xmlns:p14="http://schemas.microsoft.com/office/powerpoint/2010/main" val="3281708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dissolv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dissolv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dissolv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rminator 2">
            <a:extLst>
              <a:ext uri="{FF2B5EF4-FFF2-40B4-BE49-F238E27FC236}">
                <a16:creationId xmlns:a16="http://schemas.microsoft.com/office/drawing/2014/main" id="{63395457-9DB9-E24C-AEF0-AEB6916429F7}"/>
              </a:ext>
            </a:extLst>
          </p:cNvPr>
          <p:cNvSpPr/>
          <p:nvPr/>
        </p:nvSpPr>
        <p:spPr>
          <a:xfrm>
            <a:off x="3508479" y="739742"/>
            <a:ext cx="2023672"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Constructs</a:t>
            </a:r>
            <a:endParaRPr lang="en-US" dirty="0">
              <a:solidFill>
                <a:prstClr val="black"/>
              </a:solidFill>
              <a:latin typeface="Gill Sans MT"/>
            </a:endParaRPr>
          </a:p>
        </p:txBody>
      </p:sp>
      <p:sp>
        <p:nvSpPr>
          <p:cNvPr id="7" name="Terminator 6">
            <a:extLst>
              <a:ext uri="{FF2B5EF4-FFF2-40B4-BE49-F238E27FC236}">
                <a16:creationId xmlns:a16="http://schemas.microsoft.com/office/drawing/2014/main" id="{8CCC1377-433E-4848-B0D3-548182FD4B7D}"/>
              </a:ext>
            </a:extLst>
          </p:cNvPr>
          <p:cNvSpPr/>
          <p:nvPr/>
        </p:nvSpPr>
        <p:spPr>
          <a:xfrm>
            <a:off x="4706908" y="2672065"/>
            <a:ext cx="2023672"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Behavioral Markers</a:t>
            </a:r>
            <a:endParaRPr lang="en-US" dirty="0">
              <a:solidFill>
                <a:prstClr val="black"/>
              </a:solidFill>
              <a:latin typeface="Gill Sans MT"/>
            </a:endParaRPr>
          </a:p>
        </p:txBody>
      </p:sp>
      <p:sp>
        <p:nvSpPr>
          <p:cNvPr id="10" name="Terminator 9">
            <a:extLst>
              <a:ext uri="{FF2B5EF4-FFF2-40B4-BE49-F238E27FC236}">
                <a16:creationId xmlns:a16="http://schemas.microsoft.com/office/drawing/2014/main" id="{B58D25DE-5B75-884A-B18A-5088652AC409}"/>
              </a:ext>
            </a:extLst>
          </p:cNvPr>
          <p:cNvSpPr/>
          <p:nvPr/>
        </p:nvSpPr>
        <p:spPr>
          <a:xfrm>
            <a:off x="5718745" y="4915475"/>
            <a:ext cx="2877171"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Raw Observable Data</a:t>
            </a:r>
            <a:endParaRPr lang="en-US" dirty="0">
              <a:solidFill>
                <a:prstClr val="black"/>
              </a:solidFill>
              <a:latin typeface="Gill Sans MT"/>
            </a:endParaRPr>
          </a:p>
        </p:txBody>
      </p:sp>
      <p:sp>
        <p:nvSpPr>
          <p:cNvPr id="11" name="Terminator 10">
            <a:extLst>
              <a:ext uri="{FF2B5EF4-FFF2-40B4-BE49-F238E27FC236}">
                <a16:creationId xmlns:a16="http://schemas.microsoft.com/office/drawing/2014/main" id="{222B4874-337E-EA48-B693-66AFD8594296}"/>
              </a:ext>
            </a:extLst>
          </p:cNvPr>
          <p:cNvSpPr/>
          <p:nvPr/>
        </p:nvSpPr>
        <p:spPr>
          <a:xfrm>
            <a:off x="9520513" y="801965"/>
            <a:ext cx="2023672"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Metrics</a:t>
            </a:r>
            <a:endParaRPr lang="en-US" dirty="0">
              <a:solidFill>
                <a:prstClr val="black"/>
              </a:solidFill>
              <a:latin typeface="Gill Sans MT"/>
            </a:endParaRPr>
          </a:p>
        </p:txBody>
      </p:sp>
      <p:sp>
        <p:nvSpPr>
          <p:cNvPr id="12" name="Terminator 11">
            <a:extLst>
              <a:ext uri="{FF2B5EF4-FFF2-40B4-BE49-F238E27FC236}">
                <a16:creationId xmlns:a16="http://schemas.microsoft.com/office/drawing/2014/main" id="{7FF70F6F-38B0-0344-B9B8-B41A1D5E0025}"/>
              </a:ext>
            </a:extLst>
          </p:cNvPr>
          <p:cNvSpPr/>
          <p:nvPr/>
        </p:nvSpPr>
        <p:spPr>
          <a:xfrm>
            <a:off x="7841336" y="2700507"/>
            <a:ext cx="2619179" cy="831799"/>
          </a:xfrm>
          <a:prstGeom prst="flowChartTerminator">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585"/>
            <a:r>
              <a:rPr lang="en-US" sz="2400" dirty="0">
                <a:solidFill>
                  <a:prstClr val="black"/>
                </a:solidFill>
                <a:latin typeface="Gill Sans MT"/>
              </a:rPr>
              <a:t>Enriched Representation</a:t>
            </a:r>
            <a:endParaRPr lang="en-US" dirty="0">
              <a:solidFill>
                <a:prstClr val="black"/>
              </a:solidFill>
              <a:latin typeface="Gill Sans MT"/>
            </a:endParaRPr>
          </a:p>
        </p:txBody>
      </p:sp>
      <p:sp>
        <p:nvSpPr>
          <p:cNvPr id="13" name="TextBox 12">
            <a:extLst>
              <a:ext uri="{FF2B5EF4-FFF2-40B4-BE49-F238E27FC236}">
                <a16:creationId xmlns:a16="http://schemas.microsoft.com/office/drawing/2014/main" id="{A3F53B1C-E88C-444A-8470-47B6EDD3A1FE}"/>
              </a:ext>
            </a:extLst>
          </p:cNvPr>
          <p:cNvSpPr txBox="1"/>
          <p:nvPr/>
        </p:nvSpPr>
        <p:spPr>
          <a:xfrm>
            <a:off x="8060332" y="3861096"/>
            <a:ext cx="2312411" cy="830997"/>
          </a:xfrm>
          <a:prstGeom prst="rect">
            <a:avLst/>
          </a:prstGeom>
          <a:noFill/>
        </p:spPr>
        <p:txBody>
          <a:bodyPr wrap="square" rtlCol="0">
            <a:spAutoFit/>
          </a:bodyPr>
          <a:lstStyle/>
          <a:p>
            <a:pPr algn="ctr" defTabSz="609585"/>
            <a:r>
              <a:rPr lang="en-US" sz="2400" dirty="0">
                <a:solidFill>
                  <a:prstClr val="black"/>
                </a:solidFill>
                <a:latin typeface="Gill Sans MT"/>
              </a:rPr>
              <a:t>Data Analytics &amp; Task Inference</a:t>
            </a:r>
          </a:p>
        </p:txBody>
      </p:sp>
      <p:cxnSp>
        <p:nvCxnSpPr>
          <p:cNvPr id="18" name="Straight Arrow Connector 17">
            <a:extLst>
              <a:ext uri="{FF2B5EF4-FFF2-40B4-BE49-F238E27FC236}">
                <a16:creationId xmlns:a16="http://schemas.microsoft.com/office/drawing/2014/main" id="{85DECB21-3383-4B4C-8E38-348A1065C6DD}"/>
              </a:ext>
            </a:extLst>
          </p:cNvPr>
          <p:cNvCxnSpPr>
            <a:cxnSpLocks/>
          </p:cNvCxnSpPr>
          <p:nvPr/>
        </p:nvCxnSpPr>
        <p:spPr>
          <a:xfrm>
            <a:off x="4966186" y="1599985"/>
            <a:ext cx="752559" cy="1072081"/>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ED962E2B-598C-A74E-8A82-5E51B6F2C824}"/>
              </a:ext>
            </a:extLst>
          </p:cNvPr>
          <p:cNvCxnSpPr>
            <a:cxnSpLocks/>
            <a:endCxn id="10" idx="0"/>
          </p:cNvCxnSpPr>
          <p:nvPr/>
        </p:nvCxnSpPr>
        <p:spPr>
          <a:xfrm>
            <a:off x="6289864" y="3503863"/>
            <a:ext cx="867467" cy="1411613"/>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7166F219-458C-6949-9CD6-D27E8B434C82}"/>
              </a:ext>
            </a:extLst>
          </p:cNvPr>
          <p:cNvCxnSpPr>
            <a:cxnSpLocks/>
          </p:cNvCxnSpPr>
          <p:nvPr/>
        </p:nvCxnSpPr>
        <p:spPr>
          <a:xfrm flipV="1">
            <a:off x="8920123" y="1599983"/>
            <a:ext cx="846944" cy="1100524"/>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71FC315F-A358-A548-8C8B-C65A218A556F}"/>
              </a:ext>
            </a:extLst>
          </p:cNvPr>
          <p:cNvCxnSpPr>
            <a:cxnSpLocks/>
          </p:cNvCxnSpPr>
          <p:nvPr/>
        </p:nvCxnSpPr>
        <p:spPr>
          <a:xfrm flipV="1">
            <a:off x="7335419" y="3518084"/>
            <a:ext cx="1011836" cy="1411613"/>
          </a:xfrm>
          <a:prstGeom prst="straightConnector1">
            <a:avLst/>
          </a:prstGeom>
          <a:ln w="28575">
            <a:solidFill>
              <a:schemeClr val="tx1">
                <a:lumMod val="50000"/>
                <a:lumOff val="50000"/>
              </a:schemeClr>
            </a:solidFill>
            <a:tailEnd type="arrow" w="lg" len="lg"/>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71CFD7BF-93D5-8546-A926-EA54CF446842}"/>
              </a:ext>
            </a:extLst>
          </p:cNvPr>
          <p:cNvSpPr txBox="1"/>
          <p:nvPr/>
        </p:nvSpPr>
        <p:spPr>
          <a:xfrm>
            <a:off x="301247" y="698433"/>
            <a:ext cx="2850652" cy="461665"/>
          </a:xfrm>
          <a:prstGeom prst="rect">
            <a:avLst/>
          </a:prstGeom>
          <a:noFill/>
        </p:spPr>
        <p:txBody>
          <a:bodyPr wrap="none" rtlCol="0">
            <a:spAutoFit/>
          </a:bodyPr>
          <a:lstStyle/>
          <a:p>
            <a:pPr defTabSz="609585"/>
            <a:r>
              <a:rPr lang="en-US" sz="2400" dirty="0">
                <a:solidFill>
                  <a:srgbClr val="F79646">
                    <a:lumMod val="75000"/>
                  </a:srgbClr>
                </a:solidFill>
                <a:latin typeface="Gill Sans MT"/>
              </a:rPr>
              <a:t>Communication skills</a:t>
            </a:r>
          </a:p>
        </p:txBody>
      </p:sp>
      <p:sp>
        <p:nvSpPr>
          <p:cNvPr id="31" name="TextBox 30">
            <a:extLst>
              <a:ext uri="{FF2B5EF4-FFF2-40B4-BE49-F238E27FC236}">
                <a16:creationId xmlns:a16="http://schemas.microsoft.com/office/drawing/2014/main" id="{5B82C160-D189-B540-809A-FD6558B679F9}"/>
              </a:ext>
            </a:extLst>
          </p:cNvPr>
          <p:cNvSpPr txBox="1"/>
          <p:nvPr/>
        </p:nvSpPr>
        <p:spPr>
          <a:xfrm>
            <a:off x="241268" y="2672066"/>
            <a:ext cx="3811364" cy="461665"/>
          </a:xfrm>
          <a:prstGeom prst="rect">
            <a:avLst/>
          </a:prstGeom>
          <a:noFill/>
        </p:spPr>
        <p:txBody>
          <a:bodyPr wrap="none" rtlCol="0">
            <a:spAutoFit/>
          </a:bodyPr>
          <a:lstStyle/>
          <a:p>
            <a:pPr defTabSz="609585"/>
            <a:r>
              <a:rPr lang="en-US" sz="2400" dirty="0">
                <a:solidFill>
                  <a:srgbClr val="F79646">
                    <a:lumMod val="75000"/>
                  </a:srgbClr>
                </a:solidFill>
                <a:latin typeface="Gill Sans MT"/>
              </a:rPr>
              <a:t>Doesn’t interrupt teammates</a:t>
            </a:r>
          </a:p>
        </p:txBody>
      </p:sp>
      <p:sp>
        <p:nvSpPr>
          <p:cNvPr id="32" name="TextBox 31">
            <a:extLst>
              <a:ext uri="{FF2B5EF4-FFF2-40B4-BE49-F238E27FC236}">
                <a16:creationId xmlns:a16="http://schemas.microsoft.com/office/drawing/2014/main" id="{89B8D2D7-D364-F04A-9F00-9CD512A260BB}"/>
              </a:ext>
            </a:extLst>
          </p:cNvPr>
          <p:cNvSpPr txBox="1"/>
          <p:nvPr/>
        </p:nvSpPr>
        <p:spPr>
          <a:xfrm>
            <a:off x="349993" y="4914178"/>
            <a:ext cx="5117298" cy="461665"/>
          </a:xfrm>
          <a:prstGeom prst="rect">
            <a:avLst/>
          </a:prstGeom>
          <a:noFill/>
        </p:spPr>
        <p:txBody>
          <a:bodyPr wrap="none" rtlCol="0">
            <a:spAutoFit/>
          </a:bodyPr>
          <a:lstStyle/>
          <a:p>
            <a:pPr defTabSz="609585"/>
            <a:r>
              <a:rPr lang="en-US" sz="2400" dirty="0">
                <a:solidFill>
                  <a:srgbClr val="F79646">
                    <a:lumMod val="75000"/>
                  </a:srgbClr>
                </a:solidFill>
                <a:latin typeface="Gill Sans MT"/>
              </a:rPr>
              <a:t>Number of times multiple people speak</a:t>
            </a:r>
          </a:p>
        </p:txBody>
      </p:sp>
      <p:sp>
        <p:nvSpPr>
          <p:cNvPr id="33" name="TextBox 32">
            <a:extLst>
              <a:ext uri="{FF2B5EF4-FFF2-40B4-BE49-F238E27FC236}">
                <a16:creationId xmlns:a16="http://schemas.microsoft.com/office/drawing/2014/main" id="{D49B1BD9-8930-054E-B372-EE3C68E6E4A4}"/>
              </a:ext>
            </a:extLst>
          </p:cNvPr>
          <p:cNvSpPr txBox="1"/>
          <p:nvPr/>
        </p:nvSpPr>
        <p:spPr>
          <a:xfrm>
            <a:off x="6634007" y="2058146"/>
            <a:ext cx="3370218" cy="461665"/>
          </a:xfrm>
          <a:prstGeom prst="rect">
            <a:avLst/>
          </a:prstGeom>
          <a:noFill/>
        </p:spPr>
        <p:txBody>
          <a:bodyPr wrap="none" rtlCol="0">
            <a:spAutoFit/>
          </a:bodyPr>
          <a:lstStyle/>
          <a:p>
            <a:pPr defTabSz="609585"/>
            <a:r>
              <a:rPr lang="en-US" sz="2400" dirty="0">
                <a:solidFill>
                  <a:srgbClr val="F79646">
                    <a:lumMod val="75000"/>
                  </a:srgbClr>
                </a:solidFill>
                <a:latin typeface="Gill Sans MT"/>
              </a:rPr>
              <a:t>Number of conversations</a:t>
            </a:r>
          </a:p>
        </p:txBody>
      </p:sp>
      <p:sp>
        <p:nvSpPr>
          <p:cNvPr id="34" name="TextBox 33">
            <a:extLst>
              <a:ext uri="{FF2B5EF4-FFF2-40B4-BE49-F238E27FC236}">
                <a16:creationId xmlns:a16="http://schemas.microsoft.com/office/drawing/2014/main" id="{3EAAC6BE-FDC2-A243-866C-9016D143DB35}"/>
              </a:ext>
            </a:extLst>
          </p:cNvPr>
          <p:cNvSpPr txBox="1"/>
          <p:nvPr/>
        </p:nvSpPr>
        <p:spPr>
          <a:xfrm>
            <a:off x="6289857" y="452626"/>
            <a:ext cx="3955314" cy="461665"/>
          </a:xfrm>
          <a:prstGeom prst="rect">
            <a:avLst/>
          </a:prstGeom>
          <a:noFill/>
        </p:spPr>
        <p:txBody>
          <a:bodyPr wrap="none" rtlCol="0">
            <a:spAutoFit/>
          </a:bodyPr>
          <a:lstStyle/>
          <a:p>
            <a:pPr defTabSz="609585"/>
            <a:r>
              <a:rPr lang="en-US" sz="2400" dirty="0">
                <a:solidFill>
                  <a:srgbClr val="F79646">
                    <a:lumMod val="75000"/>
                  </a:srgbClr>
                </a:solidFill>
                <a:latin typeface="Gill Sans MT"/>
              </a:rPr>
              <a:t>% of conversational leadership</a:t>
            </a:r>
          </a:p>
        </p:txBody>
      </p:sp>
      <p:sp>
        <p:nvSpPr>
          <p:cNvPr id="2" name="Footer Placeholder 1">
            <a:extLst>
              <a:ext uri="{FF2B5EF4-FFF2-40B4-BE49-F238E27FC236}">
                <a16:creationId xmlns:a16="http://schemas.microsoft.com/office/drawing/2014/main" id="{1D3A0296-1F39-2847-9FBC-63BD38A7EE13}"/>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
        <p:nvSpPr>
          <p:cNvPr id="20" name="TextBox 19">
            <a:extLst>
              <a:ext uri="{FF2B5EF4-FFF2-40B4-BE49-F238E27FC236}">
                <a16:creationId xmlns:a16="http://schemas.microsoft.com/office/drawing/2014/main" id="{458E7870-7FC8-5E4B-AB31-BC9E97C21165}"/>
              </a:ext>
            </a:extLst>
          </p:cNvPr>
          <p:cNvSpPr txBox="1"/>
          <p:nvPr/>
        </p:nvSpPr>
        <p:spPr>
          <a:xfrm>
            <a:off x="9520514" y="5728267"/>
            <a:ext cx="2427005" cy="830997"/>
          </a:xfrm>
          <a:prstGeom prst="rect">
            <a:avLst/>
          </a:prstGeom>
          <a:noFill/>
        </p:spPr>
        <p:txBody>
          <a:bodyPr wrap="square" rtlCol="0">
            <a:spAutoFit/>
          </a:bodyPr>
          <a:lstStyle/>
          <a:p>
            <a:pPr defTabSz="609585"/>
            <a:r>
              <a:rPr lang="en-US" sz="800" dirty="0">
                <a:solidFill>
                  <a:prstClr val="black"/>
                </a:solidFill>
                <a:latin typeface="Gill Sans MT"/>
              </a:rPr>
              <a:t>Ostrander, A., Gilbert, S., &amp; </a:t>
            </a:r>
            <a:r>
              <a:rPr lang="en-US" sz="800" dirty="0" err="1">
                <a:solidFill>
                  <a:prstClr val="black"/>
                </a:solidFill>
                <a:latin typeface="Gill Sans MT"/>
              </a:rPr>
              <a:t>Dorneich</a:t>
            </a:r>
            <a:r>
              <a:rPr lang="en-US" sz="800" dirty="0">
                <a:solidFill>
                  <a:prstClr val="black"/>
                </a:solidFill>
                <a:latin typeface="Gill Sans MT"/>
              </a:rPr>
              <a:t>, M. (2019). Team Data Analysis Using FATE: Framework for Automated Team Evaluation. In A. M. Sinatra &amp; J. A. </a:t>
            </a:r>
            <a:r>
              <a:rPr lang="en-US" sz="800" dirty="0" err="1">
                <a:solidFill>
                  <a:prstClr val="black"/>
                </a:solidFill>
                <a:latin typeface="Gill Sans MT"/>
              </a:rPr>
              <a:t>DeFalco</a:t>
            </a:r>
            <a:r>
              <a:rPr lang="en-US" sz="800" dirty="0">
                <a:solidFill>
                  <a:prstClr val="black"/>
                </a:solidFill>
                <a:latin typeface="Gill Sans MT"/>
              </a:rPr>
              <a:t> (Eds.), Proceedings of the Approaches and Challenges in Team Tutoring Workshop (pp. 5-14). Springer. </a:t>
            </a:r>
            <a:r>
              <a:rPr lang="en-US" sz="800" dirty="0">
                <a:solidFill>
                  <a:prstClr val="black"/>
                </a:solidFill>
                <a:latin typeface="Gill Sans MT"/>
                <a:hlinkClick r:id="rId3"/>
              </a:rPr>
              <a:t>http://ceur-ws.org/Vol-2501</a:t>
            </a:r>
            <a:r>
              <a:rPr lang="en-US" sz="800" dirty="0">
                <a:solidFill>
                  <a:prstClr val="black"/>
                </a:solidFill>
                <a:latin typeface="Gill Sans MT"/>
              </a:rPr>
              <a:t> </a:t>
            </a:r>
          </a:p>
        </p:txBody>
      </p:sp>
    </p:spTree>
    <p:extLst>
      <p:ext uri="{BB962C8B-B14F-4D97-AF65-F5344CB8AC3E}">
        <p14:creationId xmlns:p14="http://schemas.microsoft.com/office/powerpoint/2010/main" val="40449461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dissolv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dissolv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dissolv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p:bldP spid="31" grpId="0"/>
      <p:bldP spid="32" grpId="0"/>
      <p:bldP spid="33"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3855" y="1034005"/>
            <a:ext cx="2392101" cy="2964594"/>
          </a:xfrm>
          <a:prstGeom prst="rect">
            <a:avLst/>
          </a:prstGeom>
          <a:noFill/>
        </p:spPr>
        <p:txBody>
          <a:bodyPr wrap="square" rtlCol="0">
            <a:spAutoFit/>
          </a:bodyPr>
          <a:lstStyle/>
          <a:p>
            <a:pPr defTabSz="609585"/>
            <a:r>
              <a:rPr lang="en-US" sz="3733" dirty="0">
                <a:solidFill>
                  <a:prstClr val="black"/>
                </a:solidFill>
                <a:latin typeface="Gill Sans MT"/>
              </a:rPr>
              <a:t>HMMWV Egress Assistance Trainer</a:t>
            </a:r>
          </a:p>
          <a:p>
            <a:pPr defTabSz="609585"/>
            <a:r>
              <a:rPr lang="en-US" sz="3733" dirty="0">
                <a:solidFill>
                  <a:prstClr val="black"/>
                </a:solidFill>
                <a:latin typeface="Gill Sans MT"/>
              </a:rPr>
              <a:t>(HEAT)</a:t>
            </a:r>
          </a:p>
        </p:txBody>
      </p:sp>
      <p:sp>
        <p:nvSpPr>
          <p:cNvPr id="2" name="Footer Placeholder 1">
            <a:extLst>
              <a:ext uri="{FF2B5EF4-FFF2-40B4-BE49-F238E27FC236}">
                <a16:creationId xmlns:a16="http://schemas.microsoft.com/office/drawing/2014/main" id="{6E5A2B99-75E9-1E49-A092-1CDAAEDED022}"/>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pic>
        <p:nvPicPr>
          <p:cNvPr id="4" name="Picture 3">
            <a:extLst>
              <a:ext uri="{FF2B5EF4-FFF2-40B4-BE49-F238E27FC236}">
                <a16:creationId xmlns:a16="http://schemas.microsoft.com/office/drawing/2014/main" id="{C41BF769-E02B-101C-02BC-642285005924}"/>
              </a:ext>
            </a:extLst>
          </p:cNvPr>
          <p:cNvPicPr>
            <a:picLocks noChangeAspect="1"/>
          </p:cNvPicPr>
          <p:nvPr/>
        </p:nvPicPr>
        <p:blipFill>
          <a:blip r:embed="rId3"/>
          <a:stretch>
            <a:fillRect/>
          </a:stretch>
        </p:blipFill>
        <p:spPr>
          <a:xfrm>
            <a:off x="3066873" y="0"/>
            <a:ext cx="9125127" cy="5829300"/>
          </a:xfrm>
          <a:prstGeom prst="rect">
            <a:avLst/>
          </a:prstGeom>
          <a:ln>
            <a:solidFill>
              <a:schemeClr val="tx1">
                <a:lumMod val="50000"/>
                <a:lumOff val="50000"/>
              </a:schemeClr>
            </a:solidFill>
          </a:ln>
        </p:spPr>
      </p:pic>
      <p:sp>
        <p:nvSpPr>
          <p:cNvPr id="6" name="TextBox 5">
            <a:extLst>
              <a:ext uri="{FF2B5EF4-FFF2-40B4-BE49-F238E27FC236}">
                <a16:creationId xmlns:a16="http://schemas.microsoft.com/office/drawing/2014/main" id="{8968424E-4197-D23F-6CCE-EF32AAE7373F}"/>
              </a:ext>
            </a:extLst>
          </p:cNvPr>
          <p:cNvSpPr txBox="1"/>
          <p:nvPr/>
        </p:nvSpPr>
        <p:spPr>
          <a:xfrm>
            <a:off x="2972595" y="5815012"/>
            <a:ext cx="6361113" cy="400110"/>
          </a:xfrm>
          <a:prstGeom prst="rect">
            <a:avLst/>
          </a:prstGeom>
          <a:noFill/>
        </p:spPr>
        <p:txBody>
          <a:bodyPr wrap="square" rtlCol="0">
            <a:spAutoFit/>
          </a:bodyPr>
          <a:lstStyle/>
          <a:p>
            <a:r>
              <a:rPr lang="en-US" sz="1000" dirty="0"/>
              <a:t>Picture in public domain: https://</a:t>
            </a:r>
            <a:r>
              <a:rPr lang="en-US" sz="1000" dirty="0" err="1"/>
              <a:t>www.dvidshub.net</a:t>
            </a:r>
            <a:r>
              <a:rPr lang="en-US" sz="1000" dirty="0"/>
              <a:t>/image/1820050/388th-cbrn-company-continues-train-and-prepare-during-their-current-multi-year-mission-support-department-homeland</a:t>
            </a:r>
          </a:p>
        </p:txBody>
      </p:sp>
    </p:spTree>
    <p:extLst>
      <p:ext uri="{BB962C8B-B14F-4D97-AF65-F5344CB8AC3E}">
        <p14:creationId xmlns:p14="http://schemas.microsoft.com/office/powerpoint/2010/main" val="851838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r="30744"/>
          <a:stretch/>
        </p:blipFill>
        <p:spPr>
          <a:xfrm>
            <a:off x="1178852" y="194842"/>
            <a:ext cx="6847549" cy="6117220"/>
          </a:xfrm>
          <a:prstGeom prst="rect">
            <a:avLst/>
          </a:prstGeom>
        </p:spPr>
      </p:pic>
      <p:sp>
        <p:nvSpPr>
          <p:cNvPr id="4" name="TextBox 3">
            <a:extLst>
              <a:ext uri="{FF2B5EF4-FFF2-40B4-BE49-F238E27FC236}">
                <a16:creationId xmlns:a16="http://schemas.microsoft.com/office/drawing/2014/main" id="{0555ACF2-99CC-FA44-B85B-2BF2FCC993CD}"/>
              </a:ext>
            </a:extLst>
          </p:cNvPr>
          <p:cNvSpPr txBox="1"/>
          <p:nvPr/>
        </p:nvSpPr>
        <p:spPr>
          <a:xfrm>
            <a:off x="8026401" y="742952"/>
            <a:ext cx="3568699" cy="1077218"/>
          </a:xfrm>
          <a:prstGeom prst="rect">
            <a:avLst/>
          </a:prstGeom>
          <a:noFill/>
        </p:spPr>
        <p:txBody>
          <a:bodyPr wrap="square" rtlCol="0">
            <a:spAutoFit/>
          </a:bodyPr>
          <a:lstStyle/>
          <a:p>
            <a:pPr algn="ctr" defTabSz="609585"/>
            <a:r>
              <a:rPr lang="en-US" sz="3200" dirty="0">
                <a:solidFill>
                  <a:prstClr val="black"/>
                </a:solidFill>
                <a:latin typeface="Gill Sans MT"/>
              </a:rPr>
              <a:t>What you wish you could measure.</a:t>
            </a:r>
          </a:p>
        </p:txBody>
      </p:sp>
      <p:sp>
        <p:nvSpPr>
          <p:cNvPr id="6" name="TextBox 5">
            <a:extLst>
              <a:ext uri="{FF2B5EF4-FFF2-40B4-BE49-F238E27FC236}">
                <a16:creationId xmlns:a16="http://schemas.microsoft.com/office/drawing/2014/main" id="{F3570AEB-EA09-B14A-AFEB-9175C0FD1D41}"/>
              </a:ext>
            </a:extLst>
          </p:cNvPr>
          <p:cNvSpPr txBox="1"/>
          <p:nvPr/>
        </p:nvSpPr>
        <p:spPr>
          <a:xfrm>
            <a:off x="8026401" y="4908552"/>
            <a:ext cx="3568699" cy="1077218"/>
          </a:xfrm>
          <a:prstGeom prst="rect">
            <a:avLst/>
          </a:prstGeom>
          <a:noFill/>
        </p:spPr>
        <p:txBody>
          <a:bodyPr wrap="square" rtlCol="0">
            <a:spAutoFit/>
          </a:bodyPr>
          <a:lstStyle/>
          <a:p>
            <a:pPr algn="ctr" defTabSz="609585"/>
            <a:r>
              <a:rPr lang="en-US" sz="3200" dirty="0">
                <a:solidFill>
                  <a:prstClr val="black"/>
                </a:solidFill>
                <a:latin typeface="Gill Sans MT"/>
              </a:rPr>
              <a:t>What you can actually measure.</a:t>
            </a:r>
          </a:p>
        </p:txBody>
      </p:sp>
      <p:sp>
        <p:nvSpPr>
          <p:cNvPr id="7" name="TextBox 6">
            <a:extLst>
              <a:ext uri="{FF2B5EF4-FFF2-40B4-BE49-F238E27FC236}">
                <a16:creationId xmlns:a16="http://schemas.microsoft.com/office/drawing/2014/main" id="{1B2B2F0C-91AA-BA4B-91CC-4C435E167552}"/>
              </a:ext>
            </a:extLst>
          </p:cNvPr>
          <p:cNvSpPr txBox="1"/>
          <p:nvPr/>
        </p:nvSpPr>
        <p:spPr>
          <a:xfrm>
            <a:off x="8026401" y="3076655"/>
            <a:ext cx="3568699" cy="1241237"/>
          </a:xfrm>
          <a:prstGeom prst="rect">
            <a:avLst/>
          </a:prstGeom>
          <a:noFill/>
        </p:spPr>
        <p:txBody>
          <a:bodyPr wrap="square" rtlCol="0">
            <a:spAutoFit/>
          </a:bodyPr>
          <a:lstStyle/>
          <a:p>
            <a:pPr algn="ctr" defTabSz="609585"/>
            <a:r>
              <a:rPr lang="en-US" sz="3733" dirty="0">
                <a:solidFill>
                  <a:srgbClr val="C00000"/>
                </a:solidFill>
                <a:latin typeface="Monotype Corsiva" panose="03010101010201010101" pitchFamily="66" charset="0"/>
              </a:rPr>
              <a:t>The Art of Measurement</a:t>
            </a:r>
          </a:p>
        </p:txBody>
      </p:sp>
      <p:sp>
        <p:nvSpPr>
          <p:cNvPr id="8" name="Footer Placeholder 7">
            <a:extLst>
              <a:ext uri="{FF2B5EF4-FFF2-40B4-BE49-F238E27FC236}">
                <a16:creationId xmlns:a16="http://schemas.microsoft.com/office/drawing/2014/main" id="{DDD0FF0A-EF16-9D47-889F-169AE9D28F84}"/>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1528488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78851" y="194842"/>
            <a:ext cx="9887304" cy="6117220"/>
          </a:xfrm>
          <a:prstGeom prst="rect">
            <a:avLst/>
          </a:prstGeom>
        </p:spPr>
      </p:pic>
      <p:sp>
        <p:nvSpPr>
          <p:cNvPr id="4" name="Footer Placeholder 3">
            <a:extLst>
              <a:ext uri="{FF2B5EF4-FFF2-40B4-BE49-F238E27FC236}">
                <a16:creationId xmlns:a16="http://schemas.microsoft.com/office/drawing/2014/main" id="{75E2F759-C89E-E54D-B427-B3BBB1E8D79F}"/>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2843930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880616" y="603504"/>
            <a:ext cx="8686800" cy="5212080"/>
          </a:xfrm>
          <a:prstGeom prst="rect">
            <a:avLst/>
          </a:prstGeom>
        </p:spPr>
      </p:pic>
      <p:sp>
        <p:nvSpPr>
          <p:cNvPr id="5" name="Footer Placeholder 4">
            <a:extLst>
              <a:ext uri="{FF2B5EF4-FFF2-40B4-BE49-F238E27FC236}">
                <a16:creationId xmlns:a16="http://schemas.microsoft.com/office/drawing/2014/main" id="{373FEAAF-155C-F740-A880-1DC687F340F6}"/>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2126903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C26A18-29C6-A849-92DC-080A0EDDB8D8}"/>
              </a:ext>
            </a:extLst>
          </p:cNvPr>
          <p:cNvSpPr>
            <a:spLocks noGrp="1"/>
          </p:cNvSpPr>
          <p:nvPr>
            <p:ph type="ctrTitle"/>
          </p:nvPr>
        </p:nvSpPr>
        <p:spPr>
          <a:xfrm>
            <a:off x="1524000" y="2027885"/>
            <a:ext cx="9144000" cy="2387600"/>
          </a:xfrm>
        </p:spPr>
        <p:txBody>
          <a:bodyPr>
            <a:normAutofit fontScale="90000"/>
          </a:bodyPr>
          <a:lstStyle/>
          <a:p>
            <a:r>
              <a:rPr lang="en-US" dirty="0"/>
              <a:t>Interaction Metrics Project</a:t>
            </a:r>
            <a:br>
              <a:rPr lang="en-US" dirty="0"/>
            </a:br>
            <a:br>
              <a:rPr lang="en-US" dirty="0"/>
            </a:br>
            <a:r>
              <a:rPr lang="en-US" dirty="0"/>
              <a:t>How do I measure the effectiveness of interactions between people or people and technology? </a:t>
            </a:r>
          </a:p>
        </p:txBody>
      </p:sp>
      <p:sp>
        <p:nvSpPr>
          <p:cNvPr id="2" name="Footer Placeholder 1">
            <a:extLst>
              <a:ext uri="{FF2B5EF4-FFF2-40B4-BE49-F238E27FC236}">
                <a16:creationId xmlns:a16="http://schemas.microsoft.com/office/drawing/2014/main" id="{6AAA577F-6292-9749-8BB2-20C35C23D802}"/>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4183794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8229600" cy="832592"/>
          </a:xfrm>
        </p:spPr>
        <p:txBody>
          <a:bodyPr/>
          <a:lstStyle/>
          <a:p>
            <a:r>
              <a:rPr lang="en-US" dirty="0"/>
              <a:t>Combine Simulator</a:t>
            </a:r>
          </a:p>
        </p:txBody>
      </p:sp>
      <p:pic>
        <p:nvPicPr>
          <p:cNvPr id="6" name="Content Placeholder 6"/>
          <p:cNvPicPr>
            <a:picLocks noChangeAspect="1"/>
          </p:cNvPicPr>
          <p:nvPr/>
        </p:nvPicPr>
        <p:blipFill rotWithShape="1">
          <a:blip r:embed="rId3" cstate="print">
            <a:extLst>
              <a:ext uri="{28A0092B-C50C-407E-A947-70E740481C1C}">
                <a14:useLocalDpi xmlns:a14="http://schemas.microsoft.com/office/drawing/2010/main"/>
              </a:ext>
            </a:extLst>
          </a:blip>
          <a:srcRect l="-8" t="-122" r="-34" b="130"/>
          <a:stretch/>
        </p:blipFill>
        <p:spPr>
          <a:xfrm>
            <a:off x="2116389" y="1417639"/>
            <a:ext cx="6273923" cy="4628304"/>
          </a:xfrm>
          <a:prstGeom prst="rect">
            <a:avLst/>
          </a:prstGeom>
          <a:ln>
            <a:solidFill>
              <a:schemeClr val="tx1">
                <a:lumMod val="50000"/>
                <a:lumOff val="50000"/>
              </a:schemeClr>
            </a:solidFill>
          </a:ln>
        </p:spPr>
      </p:pic>
      <p:sp>
        <p:nvSpPr>
          <p:cNvPr id="7" name="TextBox 6"/>
          <p:cNvSpPr txBox="1"/>
          <p:nvPr/>
        </p:nvSpPr>
        <p:spPr>
          <a:xfrm>
            <a:off x="7871186" y="431441"/>
            <a:ext cx="2545312" cy="830997"/>
          </a:xfrm>
          <a:prstGeom prst="rect">
            <a:avLst/>
          </a:prstGeom>
          <a:noFill/>
        </p:spPr>
        <p:txBody>
          <a:bodyPr wrap="none" rtlCol="0">
            <a:spAutoFit/>
          </a:bodyPr>
          <a:lstStyle/>
          <a:p>
            <a:pPr defTabSz="609585"/>
            <a:r>
              <a:rPr lang="en-US" sz="2400" dirty="0">
                <a:solidFill>
                  <a:prstClr val="black"/>
                </a:solidFill>
                <a:latin typeface="Gill Sans MT"/>
              </a:rPr>
              <a:t>Greg </a:t>
            </a:r>
            <a:r>
              <a:rPr lang="en-US" sz="2400" dirty="0" err="1">
                <a:solidFill>
                  <a:prstClr val="black"/>
                </a:solidFill>
                <a:latin typeface="Gill Sans MT"/>
              </a:rPr>
              <a:t>Luecke</a:t>
            </a:r>
            <a:r>
              <a:rPr lang="en-US" sz="2400" dirty="0">
                <a:solidFill>
                  <a:prstClr val="black"/>
                </a:solidFill>
                <a:latin typeface="Gill Sans MT"/>
              </a:rPr>
              <a:t>, Ph.D.</a:t>
            </a:r>
          </a:p>
          <a:p>
            <a:pPr defTabSz="609585"/>
            <a:r>
              <a:rPr lang="en-US" sz="2400" dirty="0">
                <a:solidFill>
                  <a:prstClr val="black"/>
                </a:solidFill>
                <a:latin typeface="Gill Sans MT"/>
              </a:rPr>
              <a:t>Don </a:t>
            </a:r>
            <a:r>
              <a:rPr lang="en-US" sz="2400" dirty="0" err="1">
                <a:solidFill>
                  <a:prstClr val="black"/>
                </a:solidFill>
                <a:latin typeface="Gill Sans MT"/>
              </a:rPr>
              <a:t>Kieu</a:t>
            </a:r>
            <a:endParaRPr lang="en-US" sz="2400" dirty="0">
              <a:solidFill>
                <a:prstClr val="black"/>
              </a:solidFill>
              <a:latin typeface="Gill Sans MT"/>
            </a:endParaRPr>
          </a:p>
        </p:txBody>
      </p:sp>
      <p:sp>
        <p:nvSpPr>
          <p:cNvPr id="3" name="Footer Placeholder 2">
            <a:extLst>
              <a:ext uri="{FF2B5EF4-FFF2-40B4-BE49-F238E27FC236}">
                <a16:creationId xmlns:a16="http://schemas.microsoft.com/office/drawing/2014/main" id="{F9AD0422-4A11-DA48-BD37-8FE4A4A0B509}"/>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
        <p:nvSpPr>
          <p:cNvPr id="4" name="Rectangle 3">
            <a:extLst>
              <a:ext uri="{FF2B5EF4-FFF2-40B4-BE49-F238E27FC236}">
                <a16:creationId xmlns:a16="http://schemas.microsoft.com/office/drawing/2014/main" id="{5C569E1A-58EB-3248-87B5-CA2591305D86}"/>
              </a:ext>
            </a:extLst>
          </p:cNvPr>
          <p:cNvSpPr/>
          <p:nvPr/>
        </p:nvSpPr>
        <p:spPr>
          <a:xfrm>
            <a:off x="8732807" y="3731791"/>
            <a:ext cx="3321171" cy="2185214"/>
          </a:xfrm>
          <a:prstGeom prst="rect">
            <a:avLst/>
          </a:prstGeom>
        </p:spPr>
        <p:txBody>
          <a:bodyPr wrap="square">
            <a:spAutoFit/>
          </a:bodyPr>
          <a:lstStyle/>
          <a:p>
            <a:pPr defTabSz="609585"/>
            <a:r>
              <a:rPr lang="en-US" sz="800" dirty="0" err="1">
                <a:solidFill>
                  <a:srgbClr val="000000"/>
                </a:solidFill>
                <a:latin typeface="Helvetica" pitchFamily="2" charset="0"/>
              </a:rPr>
              <a:t>Kieu</a:t>
            </a:r>
            <a:r>
              <a:rPr lang="en-US" sz="800" dirty="0">
                <a:solidFill>
                  <a:srgbClr val="000000"/>
                </a:solidFill>
                <a:latin typeface="Helvetica" pitchFamily="2" charset="0"/>
              </a:rPr>
              <a:t>, D., </a:t>
            </a:r>
            <a:r>
              <a:rPr lang="en-US" sz="800" dirty="0" err="1">
                <a:solidFill>
                  <a:srgbClr val="000000"/>
                </a:solidFill>
                <a:latin typeface="Helvetica" pitchFamily="2" charset="0"/>
              </a:rPr>
              <a:t>Luecke</a:t>
            </a:r>
            <a:r>
              <a:rPr lang="en-US" sz="800" dirty="0">
                <a:solidFill>
                  <a:srgbClr val="000000"/>
                </a:solidFill>
                <a:latin typeface="Helvetica" pitchFamily="2" charset="0"/>
              </a:rPr>
              <a:t>, G., Gilbert, S., Gilmore, B., Hunt, T., </a:t>
            </a:r>
            <a:r>
              <a:rPr lang="en-US" sz="800" dirty="0" err="1">
                <a:solidFill>
                  <a:srgbClr val="000000"/>
                </a:solidFill>
                <a:latin typeface="Helvetica" pitchFamily="2" charset="0"/>
              </a:rPr>
              <a:t>Meusel</a:t>
            </a:r>
            <a:r>
              <a:rPr lang="en-US" sz="800" dirty="0">
                <a:solidFill>
                  <a:srgbClr val="000000"/>
                </a:solidFill>
                <a:latin typeface="Helvetica" pitchFamily="2" charset="0"/>
              </a:rPr>
              <a:t>, C., &amp; Kelly, N. (2020). Listening to the Voice of the Customer Using an Immersive Combine Simulator: Innovative Techniques for Product Development. International Journal of Heavy Vehicle Systems, 27(3), 303-324. </a:t>
            </a:r>
            <a:r>
              <a:rPr lang="en-US" sz="800" dirty="0">
                <a:solidFill>
                  <a:srgbClr val="000000"/>
                </a:solidFill>
                <a:latin typeface="Helvetica" pitchFamily="2" charset="0"/>
                <a:hlinkClick r:id="rId4"/>
              </a:rPr>
              <a:t>https://doi.org/10.1504/IJHVS.2020.10025270</a:t>
            </a:r>
            <a:r>
              <a:rPr lang="en-US" sz="800" dirty="0">
                <a:solidFill>
                  <a:srgbClr val="000000"/>
                </a:solidFill>
                <a:latin typeface="Helvetica" pitchFamily="2" charset="0"/>
              </a:rPr>
              <a:t> </a:t>
            </a:r>
          </a:p>
          <a:p>
            <a:pPr defTabSz="609585"/>
            <a:endParaRPr lang="en-US" sz="800" dirty="0">
              <a:solidFill>
                <a:srgbClr val="000000"/>
              </a:solidFill>
              <a:latin typeface="Helvetica" pitchFamily="2" charset="0"/>
            </a:endParaRPr>
          </a:p>
          <a:p>
            <a:pPr defTabSz="609585"/>
            <a:r>
              <a:rPr lang="en-US" sz="800" dirty="0" err="1">
                <a:solidFill>
                  <a:srgbClr val="000000"/>
                </a:solidFill>
                <a:latin typeface="Helvetica" pitchFamily="2" charset="0"/>
              </a:rPr>
              <a:t>Meusel</a:t>
            </a:r>
            <a:r>
              <a:rPr lang="en-US" sz="800" dirty="0">
                <a:solidFill>
                  <a:srgbClr val="000000"/>
                </a:solidFill>
                <a:latin typeface="Helvetica" pitchFamily="2" charset="0"/>
              </a:rPr>
              <a:t>, C., Grimm, C., Starkey, J., Gilbert, S., Gilmore, B., </a:t>
            </a:r>
            <a:r>
              <a:rPr lang="en-US" sz="800" dirty="0" err="1">
                <a:solidFill>
                  <a:srgbClr val="000000"/>
                </a:solidFill>
                <a:latin typeface="Helvetica" pitchFamily="2" charset="0"/>
              </a:rPr>
              <a:t>Luecke</a:t>
            </a:r>
            <a:r>
              <a:rPr lang="en-US" sz="800" dirty="0">
                <a:solidFill>
                  <a:srgbClr val="000000"/>
                </a:solidFill>
                <a:latin typeface="Helvetica" pitchFamily="2" charset="0"/>
              </a:rPr>
              <a:t>, G., </a:t>
            </a:r>
            <a:r>
              <a:rPr lang="en-US" sz="800" dirty="0" err="1">
                <a:solidFill>
                  <a:srgbClr val="000000"/>
                </a:solidFill>
                <a:latin typeface="Helvetica" pitchFamily="2" charset="0"/>
              </a:rPr>
              <a:t>Kieu</a:t>
            </a:r>
            <a:r>
              <a:rPr lang="en-US" sz="800" dirty="0">
                <a:solidFill>
                  <a:srgbClr val="000000"/>
                </a:solidFill>
                <a:latin typeface="Helvetica" pitchFamily="2" charset="0"/>
              </a:rPr>
              <a:t>, D., &amp; Hunt, T. (2019). The Importance of Operator Knowledge in Evaluating Virtual Reality Cue Fidelity. Computers and electronics in agriculture, 160, 179-187. </a:t>
            </a:r>
            <a:r>
              <a:rPr lang="en-US" sz="800" dirty="0">
                <a:solidFill>
                  <a:srgbClr val="000000"/>
                </a:solidFill>
                <a:latin typeface="Helvetica" pitchFamily="2" charset="0"/>
                <a:hlinkClick r:id="rId5"/>
              </a:rPr>
              <a:t>https://doi.org/10.1016/j.compag.2019.03.026</a:t>
            </a:r>
            <a:r>
              <a:rPr lang="en-US" sz="800" dirty="0">
                <a:solidFill>
                  <a:srgbClr val="000000"/>
                </a:solidFill>
                <a:latin typeface="Helvetica" pitchFamily="2" charset="0"/>
              </a:rPr>
              <a:t> </a:t>
            </a:r>
          </a:p>
          <a:p>
            <a:pPr defTabSz="609585"/>
            <a:endParaRPr lang="en-US" sz="800" dirty="0">
              <a:solidFill>
                <a:srgbClr val="000000"/>
              </a:solidFill>
              <a:latin typeface="Helvetica" pitchFamily="2" charset="0"/>
            </a:endParaRPr>
          </a:p>
          <a:p>
            <a:pPr defTabSz="609585"/>
            <a:r>
              <a:rPr lang="en-US" sz="800" dirty="0" err="1">
                <a:solidFill>
                  <a:srgbClr val="000000"/>
                </a:solidFill>
                <a:latin typeface="Helvetica" pitchFamily="2" charset="0"/>
              </a:rPr>
              <a:t>Meusel</a:t>
            </a:r>
            <a:r>
              <a:rPr lang="en-US" sz="800" dirty="0">
                <a:solidFill>
                  <a:srgbClr val="000000"/>
                </a:solidFill>
                <a:latin typeface="Helvetica" pitchFamily="2" charset="0"/>
              </a:rPr>
              <a:t>, C., </a:t>
            </a:r>
            <a:r>
              <a:rPr lang="en-US" sz="800" dirty="0" err="1">
                <a:solidFill>
                  <a:srgbClr val="000000"/>
                </a:solidFill>
                <a:latin typeface="Helvetica" pitchFamily="2" charset="0"/>
              </a:rPr>
              <a:t>Kieu</a:t>
            </a:r>
            <a:r>
              <a:rPr lang="en-US" sz="800" dirty="0">
                <a:solidFill>
                  <a:srgbClr val="000000"/>
                </a:solidFill>
                <a:latin typeface="Helvetica" pitchFamily="2" charset="0"/>
              </a:rPr>
              <a:t>, D., Gilbert, S., </a:t>
            </a:r>
            <a:r>
              <a:rPr lang="en-US" sz="800" dirty="0" err="1">
                <a:solidFill>
                  <a:prstClr val="black"/>
                </a:solidFill>
                <a:latin typeface="Helvetica" pitchFamily="2" charset="0"/>
              </a:rPr>
              <a:t>Luecke</a:t>
            </a:r>
            <a:r>
              <a:rPr lang="en-US" sz="800" dirty="0">
                <a:solidFill>
                  <a:srgbClr val="000000"/>
                </a:solidFill>
                <a:latin typeface="Helvetica" pitchFamily="2" charset="0"/>
              </a:rPr>
              <a:t>, G., Gilmore, B., Kelly, N., &amp; Hunt, T. (2018, May). Evaluating Operator Harvest Technology within a High-Fidelity Combine Simulator. </a:t>
            </a:r>
            <a:r>
              <a:rPr lang="en-US" sz="800" i="1" dirty="0">
                <a:solidFill>
                  <a:srgbClr val="000000"/>
                </a:solidFill>
                <a:latin typeface="Helvetica" pitchFamily="2" charset="0"/>
              </a:rPr>
              <a:t>Computers and electronics in agriculture, 148</a:t>
            </a:r>
            <a:r>
              <a:rPr lang="en-US" sz="800" dirty="0">
                <a:solidFill>
                  <a:srgbClr val="000000"/>
                </a:solidFill>
                <a:latin typeface="Helvetica" pitchFamily="2" charset="0"/>
              </a:rPr>
              <a:t>, 309-321. </a:t>
            </a:r>
            <a:r>
              <a:rPr lang="en-US" sz="800" dirty="0">
                <a:solidFill>
                  <a:srgbClr val="000000"/>
                </a:solidFill>
                <a:latin typeface="Helvetica" pitchFamily="2" charset="0"/>
                <a:hlinkClick r:id="rId6"/>
              </a:rPr>
              <a:t>https://doi.org/10.1016/j.compag.2018.03.024</a:t>
            </a:r>
            <a:r>
              <a:rPr lang="en-US" sz="800" dirty="0">
                <a:solidFill>
                  <a:srgbClr val="000000"/>
                </a:solidFill>
                <a:latin typeface="Helvetica" pitchFamily="2" charset="0"/>
              </a:rPr>
              <a:t> </a:t>
            </a:r>
          </a:p>
        </p:txBody>
      </p:sp>
    </p:spTree>
    <p:extLst>
      <p:ext uri="{BB962C8B-B14F-4D97-AF65-F5344CB8AC3E}">
        <p14:creationId xmlns:p14="http://schemas.microsoft.com/office/powerpoint/2010/main" val="3908923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4716" y="637810"/>
            <a:ext cx="2900771" cy="4558937"/>
          </a:xfrm>
        </p:spPr>
        <p:txBody>
          <a:bodyPr>
            <a:normAutofit/>
          </a:bodyPr>
          <a:lstStyle/>
          <a:p>
            <a:r>
              <a:rPr lang="en-US" sz="2667" dirty="0"/>
              <a:t>Evaluation study of new potential product feature. </a:t>
            </a:r>
            <a:br>
              <a:rPr lang="en-US" sz="2667" dirty="0"/>
            </a:br>
            <a:br>
              <a:rPr lang="en-US" sz="2667" dirty="0"/>
            </a:br>
            <a:endParaRPr lang="en-US" sz="2667" dirty="0"/>
          </a:p>
        </p:txBody>
      </p:sp>
      <p:pic>
        <p:nvPicPr>
          <p:cNvPr id="3" name="Picture 2"/>
          <p:cNvPicPr>
            <a:picLocks noChangeAspect="1"/>
          </p:cNvPicPr>
          <p:nvPr/>
        </p:nvPicPr>
        <p:blipFill rotWithShape="1">
          <a:blip r:embed="rId3"/>
          <a:srcRect l="1383" t="1938" r="1926"/>
          <a:stretch/>
        </p:blipFill>
        <p:spPr>
          <a:xfrm>
            <a:off x="5808619" y="813799"/>
            <a:ext cx="4506687" cy="3424828"/>
          </a:xfrm>
          <a:prstGeom prst="rect">
            <a:avLst/>
          </a:prstGeom>
          <a:ln>
            <a:solidFill>
              <a:schemeClr val="tx1">
                <a:lumMod val="50000"/>
                <a:lumOff val="50000"/>
              </a:schemeClr>
            </a:solidFill>
          </a:ln>
        </p:spPr>
      </p:pic>
      <p:pic>
        <p:nvPicPr>
          <p:cNvPr id="5"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0244" y="5059681"/>
            <a:ext cx="1667717" cy="1155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6"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2357" y="5059679"/>
            <a:ext cx="1446259" cy="1059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8" name="Footer Placeholder 7">
            <a:extLst>
              <a:ext uri="{FF2B5EF4-FFF2-40B4-BE49-F238E27FC236}">
                <a16:creationId xmlns:a16="http://schemas.microsoft.com/office/drawing/2014/main" id="{0CF0FC3C-D63B-1844-9397-C7ECFB652FAB}"/>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105841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stretch>
            <a:fillRect/>
          </a:stretch>
        </p:blipFill>
        <p:spPr>
          <a:xfrm>
            <a:off x="1524000" y="1995143"/>
            <a:ext cx="9144000" cy="4102748"/>
          </a:xfrm>
          <a:prstGeom prst="rect">
            <a:avLst/>
          </a:prstGeom>
        </p:spPr>
      </p:pic>
      <p:sp>
        <p:nvSpPr>
          <p:cNvPr id="22" name="Title 1"/>
          <p:cNvSpPr txBox="1">
            <a:spLocks/>
          </p:cNvSpPr>
          <p:nvPr/>
        </p:nvSpPr>
        <p:spPr>
          <a:xfrm>
            <a:off x="1676402" y="135665"/>
            <a:ext cx="5155871" cy="980616"/>
          </a:xfrm>
          <a:prstGeom prst="rect">
            <a:avLst/>
          </a:prstGeom>
        </p:spPr>
        <p:txBody>
          <a:bodyPr/>
          <a:lstStyle>
            <a:lvl1pPr algn="l" defTabSz="457200" rtl="0" eaLnBrk="1" latinLnBrk="0" hangingPunct="1">
              <a:spcBef>
                <a:spcPct val="0"/>
              </a:spcBef>
              <a:buNone/>
              <a:defRPr sz="4400" kern="1200">
                <a:solidFill>
                  <a:schemeClr val="tx1"/>
                </a:solidFill>
                <a:latin typeface="+mj-lt"/>
                <a:ea typeface="+mj-ea"/>
                <a:cs typeface="+mj-cs"/>
              </a:defRPr>
            </a:lvl1pPr>
          </a:lstStyle>
          <a:p>
            <a:pPr defTabSz="609585"/>
            <a:r>
              <a:rPr lang="en-US" sz="2000" dirty="0">
                <a:solidFill>
                  <a:prstClr val="black"/>
                </a:solidFill>
                <a:latin typeface="Gill Sans MT"/>
              </a:rPr>
              <a:t>Biofeedback Data</a:t>
            </a:r>
            <a:br>
              <a:rPr lang="en-US" sz="2000" dirty="0">
                <a:solidFill>
                  <a:prstClr val="black"/>
                </a:solidFill>
                <a:latin typeface="Gill Sans MT"/>
              </a:rPr>
            </a:br>
            <a:r>
              <a:rPr lang="en-US" sz="3200" dirty="0" err="1">
                <a:solidFill>
                  <a:prstClr val="black"/>
                </a:solidFill>
                <a:latin typeface="Gill Sans MT"/>
              </a:rPr>
              <a:t>Electrodermal</a:t>
            </a:r>
            <a:r>
              <a:rPr lang="en-US" sz="3200" dirty="0">
                <a:solidFill>
                  <a:prstClr val="black"/>
                </a:solidFill>
                <a:latin typeface="Gill Sans MT"/>
              </a:rPr>
              <a:t> Activity (EDA)</a:t>
            </a:r>
          </a:p>
        </p:txBody>
      </p:sp>
      <p:sp>
        <p:nvSpPr>
          <p:cNvPr id="23" name="Rectangle 22"/>
          <p:cNvSpPr/>
          <p:nvPr/>
        </p:nvSpPr>
        <p:spPr bwMode="auto">
          <a:xfrm>
            <a:off x="7746669" y="47506"/>
            <a:ext cx="2921331" cy="1579417"/>
          </a:xfrm>
          <a:prstGeom prst="rect">
            <a:avLst/>
          </a:prstGeom>
          <a:solidFill>
            <a:srgbClr val="87D18F"/>
          </a:solidFill>
          <a:ln>
            <a:noFill/>
          </a:ln>
          <a:effectLst/>
        </p:spPr>
        <p:txBody>
          <a:bodyPr vert="horz" wrap="square" lIns="91440" tIns="45720" rIns="91440" bIns="45720" numCol="1" rtlCol="0" anchor="t" anchorCtr="0" compatLnSpc="1">
            <a:prstTxWarp prst="textNoShape">
              <a:avLst/>
            </a:prstTxWarp>
          </a:bodyPr>
          <a:lstStyle/>
          <a:p>
            <a:pPr algn="ctr" defTabSz="609585" fontAlgn="base">
              <a:spcBef>
                <a:spcPct val="0"/>
              </a:spcBef>
              <a:spcAft>
                <a:spcPct val="0"/>
              </a:spcAft>
            </a:pPr>
            <a:r>
              <a:rPr lang="en-US" sz="2400" dirty="0">
                <a:solidFill>
                  <a:prstClr val="black"/>
                </a:solidFill>
                <a:latin typeface="Gill Sans MT"/>
                <a:cs typeface="Gill Sans MT"/>
              </a:rPr>
              <a:t>EDA = emotional arousal: excitement, frustration, fear, embarrassment</a:t>
            </a:r>
            <a:endParaRPr lang="en-US" sz="6600" dirty="0">
              <a:solidFill>
                <a:srgbClr val="414141"/>
              </a:solidFill>
              <a:latin typeface="Gill Sans MT"/>
              <a:cs typeface="Gill Sans MT"/>
              <a:sym typeface="Gill Sans Light" charset="0"/>
            </a:endParaRPr>
          </a:p>
        </p:txBody>
      </p:sp>
      <p:pic>
        <p:nvPicPr>
          <p:cNvPr id="24" name="Picture 23"/>
          <p:cNvPicPr>
            <a:picLocks noChangeAspect="1"/>
          </p:cNvPicPr>
          <p:nvPr/>
        </p:nvPicPr>
        <p:blipFill>
          <a:blip r:embed="rId4">
            <a:clrChange>
              <a:clrFrom>
                <a:srgbClr val="FFFFFF"/>
              </a:clrFrom>
              <a:clrTo>
                <a:srgbClr val="FFFFFF">
                  <a:alpha val="0"/>
                </a:srgbClr>
              </a:clrTo>
            </a:clrChange>
          </a:blip>
          <a:stretch>
            <a:fillRect/>
          </a:stretch>
        </p:blipFill>
        <p:spPr>
          <a:xfrm>
            <a:off x="6697243" y="166256"/>
            <a:ext cx="846559" cy="950027"/>
          </a:xfrm>
          <a:prstGeom prst="rect">
            <a:avLst/>
          </a:prstGeom>
        </p:spPr>
      </p:pic>
      <p:sp>
        <p:nvSpPr>
          <p:cNvPr id="2" name="Footer Placeholder 1">
            <a:extLst>
              <a:ext uri="{FF2B5EF4-FFF2-40B4-BE49-F238E27FC236}">
                <a16:creationId xmlns:a16="http://schemas.microsoft.com/office/drawing/2014/main" id="{DF845B2C-9F9A-8F4D-A4D0-A5D26F0B3E7C}"/>
              </a:ext>
            </a:extLst>
          </p:cNvPr>
          <p:cNvSpPr>
            <a:spLocks noGrp="1"/>
          </p:cNvSpPr>
          <p:nvPr>
            <p:ph type="ftr" sz="quarter" idx="11"/>
          </p:nvPr>
        </p:nvSpPr>
        <p:spPr/>
        <p:txBody>
          <a:bodyPr/>
          <a:lstStyle/>
          <a:p>
            <a:pPr defTabSz="609585"/>
            <a:r>
              <a:rPr lang="en-US">
                <a:solidFill>
                  <a:prstClr val="black">
                    <a:tint val="75000"/>
                  </a:prstClr>
                </a:solidFill>
                <a:latin typeface="Gill Sans MT"/>
              </a:rPr>
              <a:t>Stephen B. Gilbert, 2021, Creative Common License: CC-BY-SA</a:t>
            </a:r>
          </a:p>
        </p:txBody>
      </p:sp>
    </p:spTree>
    <p:extLst>
      <p:ext uri="{BB962C8B-B14F-4D97-AF65-F5344CB8AC3E}">
        <p14:creationId xmlns:p14="http://schemas.microsoft.com/office/powerpoint/2010/main" val="20543196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IE68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3243</Words>
  <Application>Microsoft Macintosh PowerPoint</Application>
  <PresentationFormat>Widescreen</PresentationFormat>
  <Paragraphs>166</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Gill Sans MT</vt:lpstr>
      <vt:lpstr>Helvetica</vt:lpstr>
      <vt:lpstr>Monotype Corsiva</vt:lpstr>
      <vt:lpstr>IE681</vt:lpstr>
      <vt:lpstr>Interaction Metrics Project  How do I measure the effectiveness of interactions between people or people and technology? </vt:lpstr>
      <vt:lpstr>PowerPoint Presentation</vt:lpstr>
      <vt:lpstr>PowerPoint Presentation</vt:lpstr>
      <vt:lpstr>PowerPoint Presentation</vt:lpstr>
      <vt:lpstr>PowerPoint Presentation</vt:lpstr>
      <vt:lpstr>Interaction Metrics Project  How do I measure the effectiveness of interactions between people or people and technology? </vt:lpstr>
      <vt:lpstr>Combine Simulator</vt:lpstr>
      <vt:lpstr>Evaluation study of new potential product feature.   </vt:lpstr>
      <vt:lpstr>PowerPoint Presentation</vt:lpstr>
      <vt:lpstr>PowerPoint Presentation</vt:lpstr>
      <vt:lpstr>How do I map game actions to learning outcomes?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Interaction Metrics Project  How do I measure the effectiveness of interactions between people or people and technology? </dc:title>
  <dc:creator>Gilbert, Stephen [IMSE]</dc:creator>
  <cp:lastModifiedBy>Gilbert, Stephen [IMSE]</cp:lastModifiedBy>
  <cp:revision>4</cp:revision>
  <dcterms:created xsi:type="dcterms:W3CDTF">2021-09-13T15:07:01Z</dcterms:created>
  <dcterms:modified xsi:type="dcterms:W3CDTF">2022-12-01T08:02:04Z</dcterms:modified>
</cp:coreProperties>
</file>