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753" r:id="rId3"/>
    <p:sldId id="465" r:id="rId4"/>
    <p:sldId id="752" r:id="rId5"/>
    <p:sldId id="751" r:id="rId6"/>
    <p:sldId id="754" r:id="rId7"/>
    <p:sldId id="756" r:id="rId8"/>
    <p:sldId id="757" r:id="rId9"/>
    <p:sldId id="755" r:id="rId10"/>
    <p:sldId id="760" r:id="rId11"/>
    <p:sldId id="278" r:id="rId12"/>
    <p:sldId id="761" r:id="rId13"/>
    <p:sldId id="75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F11B3E-68AF-41F3-9284-9C0AC7196291}" v="1" dt="2022-12-20T14:33:25.9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58" d="100"/>
          <a:sy n="58" d="100"/>
        </p:scale>
        <p:origin x="7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rison, Briana B. (wxt4gm)" userId="6cc72262-33cc-4914-943f-5ef946d32a43" providerId="ADAL" clId="{77F11B3E-68AF-41F3-9284-9C0AC7196291}"/>
    <pc:docChg chg="modSld">
      <pc:chgData name="Morrison, Briana B. (wxt4gm)" userId="6cc72262-33cc-4914-943f-5ef946d32a43" providerId="ADAL" clId="{77F11B3E-68AF-41F3-9284-9C0AC7196291}" dt="2022-12-20T14:33:33.895" v="1" actId="1076"/>
      <pc:docMkLst>
        <pc:docMk/>
      </pc:docMkLst>
      <pc:sldChg chg="addSp modSp mod">
        <pc:chgData name="Morrison, Briana B. (wxt4gm)" userId="6cc72262-33cc-4914-943f-5ef946d32a43" providerId="ADAL" clId="{77F11B3E-68AF-41F3-9284-9C0AC7196291}" dt="2022-12-20T14:33:33.895" v="1" actId="1076"/>
        <pc:sldMkLst>
          <pc:docMk/>
          <pc:sldMk cId="52020757" sldId="256"/>
        </pc:sldMkLst>
        <pc:picChg chg="add mod">
          <ac:chgData name="Morrison, Briana B. (wxt4gm)" userId="6cc72262-33cc-4914-943f-5ef946d32a43" providerId="ADAL" clId="{77F11B3E-68AF-41F3-9284-9C0AC7196291}" dt="2022-12-20T14:33:33.895" v="1" actId="1076"/>
          <ac:picMkLst>
            <pc:docMk/>
            <pc:sldMk cId="52020757" sldId="256"/>
            <ac:picMk id="5" creationId="{6EFE30DB-F6FC-9E0C-F4FF-4BF950811CD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BDB3C2-8522-4748-8E93-B350374C6536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74B6-CA61-4223-9FB7-D12EA3FD61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54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05F2B-DB87-470F-9B64-6BF4F1E96D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81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CAAAF-FCB1-473C-A60D-F8FC39F868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24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CAAAF-FCB1-473C-A60D-F8FC39F868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24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05F2B-DB87-470F-9B64-6BF4F1E96D0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181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BD03D-B82A-4A60-B645-7C11E52C35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D26D76-2B8E-4081-AFBA-4BD0C305F7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A09511-D40A-4D82-A176-98B184BE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8FCAE-7401-49BC-83ED-BB39B25DA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3542B-3013-4CF2-B09F-F751C211B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61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ACD6E-6087-4CD5-B426-41516D4C5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9837DE-E3DA-4A13-A2A2-C9338E1A4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93BF5-1D26-4035-A520-571F93D90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DDDDB-FF8D-4F3F-8862-42091D1E9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1D6D5-2DF2-4C3E-B6CD-47B5B0A6E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0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DD23B7-06BD-40F0-826C-4E0B820D96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A2319-CB23-4F37-92D7-D13E80E538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9ADDBB-AAFC-4C11-A226-C758BA77F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30657-8789-422C-AC7B-DFED36D14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159B3-185A-4003-B5F6-CC6883D2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5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BE0E7-7A21-42EC-A74B-722AC3D0D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E5A265-665D-4634-B3B1-181ACE199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8D854-9487-49B3-8982-84BF1D6EC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FB83D-D2B9-4831-955E-36BD41934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5079-28F3-45D6-8BA8-89ACD9B41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8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D4137-479F-4E36-BAD4-BE0CF72DE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E3E75-3680-4F63-96BC-6F8791C47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FD825-E088-40F8-8533-D097F38D7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B9489-0090-418D-B5AF-AE0721301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13006-9C40-4394-9DF7-29A8690E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9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2D059-69E4-4B30-A144-6E2D3F5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F66CC-3EB4-48DE-B0B2-2A94761732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150E29-A858-4D1D-869F-DE60CE9A1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AD208-9569-449F-A5CC-6CDC23457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27811B-BF63-49F8-B648-CE8466C32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702578-29C1-4CFA-A2CD-A0F4E52F6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AA87-7972-4DAB-8ACA-AD912C15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46994B-C3AE-4409-9370-31DC3DA89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71C0DB-A9F8-4EC4-AC7C-9005EE7DB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CA4ED2-516C-48D6-BBF8-943F440C16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F332FE-ADAE-4E31-89C9-0D3C10FA7E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A719D0-1287-4C85-8325-9C0D5695D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12CECB-482F-4298-AE5B-39426E538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57C2D3-60E2-44BB-B2B9-DD8E2F276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3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8D52E-46E6-4B86-A3AF-192A06413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0A1CDD-F13E-4AEF-8A7D-FD712B17B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5B1152-D9EA-4197-8E4F-0491D4CE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BB821-385C-43F9-8287-736F3068A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0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FB25DD-EE1A-485E-BCDA-434DA4DBE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079A5-D7B8-44A5-92ED-938960FEB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244DD-3C5A-44DD-8A84-79B165735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95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51957-E2C6-4001-840D-0DD9F316E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D77D4-F3F5-429C-9F1C-A61AB5655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0C793-749A-4064-80A5-FFDBB6011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0CEBA-1692-4475-8B63-A560BF5D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1886C-97EF-441E-83CC-DB692112F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FA59-EFCD-42F8-81C4-F28A7809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8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D155A-3332-434F-AA05-950B5E5BB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75A9C1-35AD-44D7-A8B6-077DD340A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6761CD-828B-4A6A-9D3C-753D9809C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8458A-3A93-4896-83E5-FF1D10F0F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A3325E-084D-4F2C-B322-1C3841681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ACFEB-BB25-4844-9A1D-1E5E3CBD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7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A06B24-AC66-4736-B957-8477BEA1C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3054D7-47E9-469C-8D7C-6F98FF84C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F1280-A16A-4B54-9996-D8BC10D7D6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C8317-B31C-47F0-9404-240C246DFF8D}" type="datetimeFigureOut">
              <a:rPr lang="en-US" smtClean="0"/>
              <a:t>12/20/2022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08DD3-599F-4664-A8C0-D925AB08B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8D216-5539-4005-AA80-41BD4D2D56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12079-E2E5-4F2F-A338-2AB669D37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9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lobeatnight.org/" TargetMode="External"/><Relationship Id="rId2" Type="http://schemas.openxmlformats.org/officeDocument/2006/relationships/hyperlink" Target="https://observer.globe.gov/do-globe-observer/cloud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birds.cornell.edu/home/citizen-science-be-part-of-something-bigger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E2EE2-2B91-4F57-93B3-7C12E90EFB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User-Centered Design Course Project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CCEDBA-8C51-43E3-B290-4E1E8BC6AE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Domain: Citizen Science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FE30DB-F6FC-9E0C-F4FF-4BF950811C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36" y="6184670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2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302724" y="124897"/>
            <a:ext cx="11289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Examples of Citizen Science UCD Projects for Class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522767-800A-4CF5-9650-53EBE6F0B2E2}"/>
              </a:ext>
            </a:extLst>
          </p:cNvPr>
          <p:cNvSpPr/>
          <p:nvPr/>
        </p:nvSpPr>
        <p:spPr>
          <a:xfrm>
            <a:off x="451048" y="1414642"/>
            <a:ext cx="11289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>
              <a:latin typeface="+mj-lt"/>
            </a:endParaRP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Cloud Science initiatives (e.g., </a:t>
            </a:r>
            <a:r>
              <a:rPr lang="en-US" sz="2800" dirty="0">
                <a:latin typeface="+mj-lt"/>
                <a:hlinkClick r:id="rId2"/>
              </a:rPr>
              <a:t>GLOBE Observer Clouds</a:t>
            </a:r>
            <a:r>
              <a:rPr lang="en-US" sz="2800" dirty="0">
                <a:latin typeface="+mj-lt"/>
              </a:rPr>
              <a:t>)</a:t>
            </a: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Light and noise pollution (e.g., </a:t>
            </a:r>
            <a:r>
              <a:rPr lang="en-US" sz="2800" dirty="0">
                <a:latin typeface="+mj-lt"/>
                <a:hlinkClick r:id="rId3"/>
              </a:rPr>
              <a:t>Globe at Night</a:t>
            </a:r>
            <a:r>
              <a:rPr lang="en-US" sz="2800" dirty="0">
                <a:latin typeface="+mj-lt"/>
              </a:rPr>
              <a:t>)</a:t>
            </a: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Pollinator Citizen Science (e.g., tracking bee populations)</a:t>
            </a: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Bird conservation (e.g., </a:t>
            </a:r>
            <a:r>
              <a:rPr lang="en-US" sz="2800" dirty="0">
                <a:latin typeface="+mj-lt"/>
                <a:hlinkClick r:id="rId4"/>
              </a:rPr>
              <a:t>The Cornell Lab of Ornithology</a:t>
            </a:r>
            <a:r>
              <a:rPr lang="en-US" sz="2800" dirty="0">
                <a:latin typeface="+mj-lt"/>
              </a:rPr>
              <a:t>)</a:t>
            </a: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Monitoring invasive species </a:t>
            </a:r>
          </a:p>
          <a:p>
            <a:pPr marL="514350" indent="-514350">
              <a:buAutoNum type="arabicPeriod"/>
            </a:pPr>
            <a:r>
              <a:rPr lang="en-US" sz="2800" dirty="0">
                <a:latin typeface="+mj-lt"/>
              </a:rPr>
              <a:t>Citizen Science for automobile traffic monitoring</a:t>
            </a:r>
          </a:p>
        </p:txBody>
      </p:sp>
    </p:spTree>
    <p:extLst>
      <p:ext uri="{BB962C8B-B14F-4D97-AF65-F5344CB8AC3E}">
        <p14:creationId xmlns:p14="http://schemas.microsoft.com/office/powerpoint/2010/main" val="2474651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408" y="186631"/>
            <a:ext cx="10586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+mj-lt"/>
              </a:rPr>
              <a:t>User-Centered Design Project 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822" y="1193632"/>
            <a:ext cx="1058662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Research the design space for Citizen Science initiatives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Create research and design artifacts (e.g., personas, wireframes, prototype)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Identify and address ethical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Generate Report Deliverables (e.g., research reports, presentations, demos, and portfolio pieces)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Provide self-assessment and peer feedback</a:t>
            </a:r>
          </a:p>
        </p:txBody>
      </p:sp>
    </p:spTree>
    <p:extLst>
      <p:ext uri="{BB962C8B-B14F-4D97-AF65-F5344CB8AC3E}">
        <p14:creationId xmlns:p14="http://schemas.microsoft.com/office/powerpoint/2010/main" val="4334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658665" y="345826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Forming High-Performing Teams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522767-800A-4CF5-9650-53EBE6F0B2E2}"/>
              </a:ext>
            </a:extLst>
          </p:cNvPr>
          <p:cNvSpPr/>
          <p:nvPr/>
        </p:nvSpPr>
        <p:spPr>
          <a:xfrm>
            <a:off x="394613" y="1120676"/>
            <a:ext cx="1111209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Form a team diverse in backgrounds, life experiences, skills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Discuss goals for developing and strengthening skills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Develop team norms for communication, schedules, modality for teamwork, and equity in workload and responsibilities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141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463" y="137786"/>
            <a:ext cx="9294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Group Projects – </a:t>
            </a:r>
            <a:r>
              <a:rPr lang="en-US" sz="4000" b="1">
                <a:solidFill>
                  <a:schemeClr val="accent6">
                    <a:lumMod val="75000"/>
                  </a:schemeClr>
                </a:solidFill>
                <a:latin typeface="+mj-lt"/>
              </a:rPr>
              <a:t>Research Roadmap</a:t>
            </a:r>
            <a:endParaRPr lang="en-US" sz="4000" b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454" y="845672"/>
            <a:ext cx="120192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Formative Research (50% of project grade)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Immerse yourself in the domain to generate questions about technology users and scenarios </a:t>
            </a:r>
          </a:p>
          <a:p>
            <a:pPr marL="1371600" lvl="2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Chose an overarching affect-aware computing user scenario </a:t>
            </a:r>
          </a:p>
          <a:p>
            <a:pPr marL="1371600" lvl="2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Individual Domain Immersion </a:t>
            </a:r>
          </a:p>
          <a:p>
            <a:pPr marL="1371600" lvl="2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Define ad-hoc personas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Preliminary assessment of the existing technologies to uncover potential opportunities</a:t>
            </a:r>
          </a:p>
          <a:p>
            <a:pPr marL="1371600" lvl="2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Group Domain Immersion</a:t>
            </a:r>
          </a:p>
          <a:p>
            <a:pPr marL="1371600" lvl="2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Develop UCD research questions and Hunt Statement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Conduct Micro-User Research Study 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Refine personas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Create User Journey Map – scenarios, needs, opportunities</a:t>
            </a:r>
          </a:p>
          <a:p>
            <a:pPr marL="1200150" lvl="2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Identify ethical considerations</a:t>
            </a:r>
          </a:p>
          <a:p>
            <a:r>
              <a:rPr lang="en-US" sz="2000" dirty="0">
                <a:latin typeface="+mj-lt"/>
              </a:rPr>
              <a:t>Evaluative Research (50% of project grade)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 Explore potential solutions through design thinking (storyboards, sketches, user stories, scenarios)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 Create interactive prototype.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 Conduct usability study to validate design and identify opportunities for improvements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+mj-lt"/>
              </a:rPr>
              <a:t> Develop recommendations for product and future research, including how to address ethical considerations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8711655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7237" y="267234"/>
            <a:ext cx="10350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+mj-lt"/>
              </a:rPr>
              <a:t>User-Centered Design Course Project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2024" y="1262577"/>
            <a:ext cx="1058662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Work as a team to conduct user-centered design on a particular domain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Apply what you are learning in lectures, readings, and discussions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Conduct UCD in manner aligned with industry research approach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Conduct formative research to understand the domain. Key deliverables: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Build Personas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Generate Journey maps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Conduct evaluative research to translate user scenarios into technology product. Key deliverables: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Create technology prototype that supports key tasks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Conduct usability study</a:t>
            </a:r>
          </a:p>
        </p:txBody>
      </p:sp>
    </p:spTree>
    <p:extLst>
      <p:ext uri="{BB962C8B-B14F-4D97-AF65-F5344CB8AC3E}">
        <p14:creationId xmlns:p14="http://schemas.microsoft.com/office/powerpoint/2010/main" val="1400362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2724" y="124897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Course Project Theme: Citizen Science</a:t>
            </a:r>
          </a:p>
        </p:txBody>
      </p:sp>
      <p:pic>
        <p:nvPicPr>
          <p:cNvPr id="3" name="Picture 2" descr="Citizen Science graphic with stars, plants, cells, trees, and laptop.">
            <a:extLst>
              <a:ext uri="{FF2B5EF4-FFF2-40B4-BE49-F238E27FC236}">
                <a16:creationId xmlns:a16="http://schemas.microsoft.com/office/drawing/2014/main" id="{C375502E-9CFD-4518-9C3B-385D1EC94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604" y="844171"/>
            <a:ext cx="4724239" cy="53917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23E001-8EE8-4E73-9B1A-0DFC0CAA9BA8}"/>
              </a:ext>
            </a:extLst>
          </p:cNvPr>
          <p:cNvSpPr txBox="1"/>
          <p:nvPr/>
        </p:nvSpPr>
        <p:spPr>
          <a:xfrm>
            <a:off x="1130809" y="6235966"/>
            <a:ext cx="26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Citizenscience.org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475981-EAF5-4D09-ABB6-0CF235556C53}"/>
              </a:ext>
            </a:extLst>
          </p:cNvPr>
          <p:cNvSpPr txBox="1"/>
          <p:nvPr/>
        </p:nvSpPr>
        <p:spPr>
          <a:xfrm>
            <a:off x="5420751" y="1262577"/>
            <a:ext cx="5747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Scientific research investigating natural and environmental phenomena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Collaboration between communities and scientific organizations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Harness power of crowd-sourced data</a:t>
            </a:r>
          </a:p>
        </p:txBody>
      </p:sp>
    </p:spTree>
    <p:extLst>
      <p:ext uri="{BB962C8B-B14F-4D97-AF65-F5344CB8AC3E}">
        <p14:creationId xmlns:p14="http://schemas.microsoft.com/office/powerpoint/2010/main" val="2402616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2724" y="124897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Citizen Science Activities</a:t>
            </a:r>
          </a:p>
        </p:txBody>
      </p:sp>
      <p:pic>
        <p:nvPicPr>
          <p:cNvPr id="7" name="Picture 6" descr="Citizen Science is observing, questioning, planning, analyzing, and communicating.">
            <a:extLst>
              <a:ext uri="{FF2B5EF4-FFF2-40B4-BE49-F238E27FC236}">
                <a16:creationId xmlns:a16="http://schemas.microsoft.com/office/drawing/2014/main" id="{F789EF5A-6D68-4E87-9E1A-ED963380A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24" y="891933"/>
            <a:ext cx="5377134" cy="44491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570E96-27BE-490B-A946-C53DCB8C1CB2}"/>
              </a:ext>
            </a:extLst>
          </p:cNvPr>
          <p:cNvSpPr txBox="1"/>
          <p:nvPr/>
        </p:nvSpPr>
        <p:spPr>
          <a:xfrm>
            <a:off x="242216" y="5515901"/>
            <a:ext cx="543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Source: CA Academy of Sciences – Citizen Science Toolkit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83E9ED-5008-40E5-BD83-A644277DDDE0}"/>
              </a:ext>
            </a:extLst>
          </p:cNvPr>
          <p:cNvSpPr txBox="1"/>
          <p:nvPr/>
        </p:nvSpPr>
        <p:spPr>
          <a:xfrm>
            <a:off x="5927188" y="891933"/>
            <a:ext cx="5747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In collaboration with community, researchers plan, set research questions, analyze data, communicate outcomes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Volunteers make observations and submit data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Iterative process</a:t>
            </a:r>
          </a:p>
        </p:txBody>
      </p:sp>
    </p:spTree>
    <p:extLst>
      <p:ext uri="{BB962C8B-B14F-4D97-AF65-F5344CB8AC3E}">
        <p14:creationId xmlns:p14="http://schemas.microsoft.com/office/powerpoint/2010/main" val="382712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302724" y="124897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Examples of Citizen Science Initiatives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BF15B3F-7D36-4400-9944-313640461B21}"/>
              </a:ext>
            </a:extLst>
          </p:cNvPr>
          <p:cNvGrpSpPr/>
          <p:nvPr/>
        </p:nvGrpSpPr>
        <p:grpSpPr>
          <a:xfrm>
            <a:off x="417346" y="4408311"/>
            <a:ext cx="4267200" cy="2153033"/>
            <a:chOff x="214490" y="974888"/>
            <a:chExt cx="4267200" cy="215303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BF08186-F13F-4B97-8623-BA8A4C6C7DD3}"/>
                </a:ext>
              </a:extLst>
            </p:cNvPr>
            <p:cNvSpPr/>
            <p:nvPr/>
          </p:nvSpPr>
          <p:spPr>
            <a:xfrm>
              <a:off x="214490" y="974888"/>
              <a:ext cx="4267200" cy="215303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Stardust @ Home">
              <a:extLst>
                <a:ext uri="{FF2B5EF4-FFF2-40B4-BE49-F238E27FC236}">
                  <a16:creationId xmlns:a16="http://schemas.microsoft.com/office/drawing/2014/main" id="{6E9CE6C5-398D-41E0-AB44-29980F3DB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8900" y="1121498"/>
              <a:ext cx="3352800" cy="1524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B89A41-DF55-4CA6-9160-7ABF89FF98B6}"/>
                </a:ext>
              </a:extLst>
            </p:cNvPr>
            <p:cNvSpPr txBox="1"/>
            <p:nvPr/>
          </p:nvSpPr>
          <p:spPr>
            <a:xfrm>
              <a:off x="302724" y="2569977"/>
              <a:ext cx="410515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https://stardustathome.ssl.berkeley.edu/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88762A8-6DA5-4F67-AB76-EFD48CE656C0}"/>
              </a:ext>
            </a:extLst>
          </p:cNvPr>
          <p:cNvGrpSpPr/>
          <p:nvPr/>
        </p:nvGrpSpPr>
        <p:grpSpPr>
          <a:xfrm>
            <a:off x="4208893" y="1927217"/>
            <a:ext cx="3515216" cy="1191682"/>
            <a:chOff x="8044967" y="2937422"/>
            <a:chExt cx="3515216" cy="119168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8A62CE4-9C8F-462E-818F-84E8D79FF4D2}"/>
                </a:ext>
              </a:extLst>
            </p:cNvPr>
            <p:cNvSpPr/>
            <p:nvPr/>
          </p:nvSpPr>
          <p:spPr>
            <a:xfrm>
              <a:off x="8044967" y="2937422"/>
              <a:ext cx="3515216" cy="119168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The Cornell Lab of Ornithology">
              <a:extLst>
                <a:ext uri="{FF2B5EF4-FFF2-40B4-BE49-F238E27FC236}">
                  <a16:creationId xmlns:a16="http://schemas.microsoft.com/office/drawing/2014/main" id="{57454D33-799C-4B0B-9BB5-D724ABFF9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97613" y="3066538"/>
              <a:ext cx="3209925" cy="4667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F5C829-1BF8-4FC6-ACBC-72D1EFC4BC19}"/>
                </a:ext>
              </a:extLst>
            </p:cNvPr>
            <p:cNvSpPr txBox="1"/>
            <p:nvPr/>
          </p:nvSpPr>
          <p:spPr>
            <a:xfrm>
              <a:off x="8569307" y="3662379"/>
              <a:ext cx="246653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https://ebird.org/home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BC92433-FC54-4892-9E2B-47FE512265BB}"/>
              </a:ext>
            </a:extLst>
          </p:cNvPr>
          <p:cNvGrpSpPr/>
          <p:nvPr/>
        </p:nvGrpSpPr>
        <p:grpSpPr>
          <a:xfrm>
            <a:off x="5632553" y="4193587"/>
            <a:ext cx="6053867" cy="2403650"/>
            <a:chOff x="147293" y="4103357"/>
            <a:chExt cx="6053867" cy="240365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7579B01-3C4C-49EA-8846-8D69EE49B123}"/>
                </a:ext>
              </a:extLst>
            </p:cNvPr>
            <p:cNvSpPr/>
            <p:nvPr/>
          </p:nvSpPr>
          <p:spPr>
            <a:xfrm>
              <a:off x="147293" y="4103357"/>
              <a:ext cx="6053867" cy="24036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Nature's Notebook">
              <a:extLst>
                <a:ext uri="{FF2B5EF4-FFF2-40B4-BE49-F238E27FC236}">
                  <a16:creationId xmlns:a16="http://schemas.microsoft.com/office/drawing/2014/main" id="{3A693487-8779-48C8-92F0-DF631F3CC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03111" y="4322245"/>
              <a:ext cx="1459401" cy="66399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DDFD527-1C2F-4DC5-B97E-2A43BA020342}"/>
                </a:ext>
              </a:extLst>
            </p:cNvPr>
            <p:cNvSpPr txBox="1"/>
            <p:nvPr/>
          </p:nvSpPr>
          <p:spPr>
            <a:xfrm>
              <a:off x="1229572" y="5956714"/>
              <a:ext cx="430825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https://www.usanpn.org/natures_notebook</a:t>
              </a:r>
            </a:p>
          </p:txBody>
        </p:sp>
        <p:pic>
          <p:nvPicPr>
            <p:cNvPr id="16" name="Picture 15" descr="Green wave; flowers for bats; nectar connectors; pest patrol; pesky plant trackers; lilacs &amp; dogoods">
              <a:extLst>
                <a:ext uri="{FF2B5EF4-FFF2-40B4-BE49-F238E27FC236}">
                  <a16:creationId xmlns:a16="http://schemas.microsoft.com/office/drawing/2014/main" id="{D84C038F-9FBA-4B60-A719-E72C4C8FD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963" y="5084057"/>
              <a:ext cx="5617698" cy="813597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BDDD75D-9E8C-4F61-9125-82299F19FD28}"/>
              </a:ext>
            </a:extLst>
          </p:cNvPr>
          <p:cNvGrpSpPr/>
          <p:nvPr/>
        </p:nvGrpSpPr>
        <p:grpSpPr>
          <a:xfrm>
            <a:off x="8029848" y="1626977"/>
            <a:ext cx="3515216" cy="1837312"/>
            <a:chOff x="8130311" y="4307703"/>
            <a:chExt cx="3515216" cy="1837312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40A3108-2406-4BED-B7A9-7EAD41C19827}"/>
                </a:ext>
              </a:extLst>
            </p:cNvPr>
            <p:cNvSpPr/>
            <p:nvPr/>
          </p:nvSpPr>
          <p:spPr>
            <a:xfrm>
              <a:off x="8130311" y="4307703"/>
              <a:ext cx="3515216" cy="179969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 descr="EDD Maps - Invasive Species Mapping Handbook">
              <a:extLst>
                <a:ext uri="{FF2B5EF4-FFF2-40B4-BE49-F238E27FC236}">
                  <a16:creationId xmlns:a16="http://schemas.microsoft.com/office/drawing/2014/main" id="{600CCDEF-24D6-40AE-B625-35A307AA7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76356" y="4400582"/>
              <a:ext cx="3004625" cy="137510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70A7E1-E844-4432-9CC4-0689C0E44B7D}"/>
                </a:ext>
              </a:extLst>
            </p:cNvPr>
            <p:cNvSpPr txBox="1"/>
            <p:nvPr/>
          </p:nvSpPr>
          <p:spPr>
            <a:xfrm>
              <a:off x="8496959" y="5775683"/>
              <a:ext cx="279947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https://www.eddmaps.org/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E42AD6-E31A-422A-BAF4-E9D938CC7B34}"/>
              </a:ext>
            </a:extLst>
          </p:cNvPr>
          <p:cNvGrpSpPr/>
          <p:nvPr/>
        </p:nvGrpSpPr>
        <p:grpSpPr>
          <a:xfrm>
            <a:off x="428333" y="1442894"/>
            <a:ext cx="3256219" cy="2175418"/>
            <a:chOff x="8376356" y="631883"/>
            <a:chExt cx="3256219" cy="217541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03C46CE-46A0-419C-94FB-6246160C7B95}"/>
                </a:ext>
              </a:extLst>
            </p:cNvPr>
            <p:cNvSpPr/>
            <p:nvPr/>
          </p:nvSpPr>
          <p:spPr>
            <a:xfrm>
              <a:off x="8376356" y="631883"/>
              <a:ext cx="3256219" cy="217541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338001B-6F79-40C1-8A1B-FC23A4533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569307" y="750597"/>
              <a:ext cx="2862379" cy="150092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429264-619C-42FD-8ACE-6D9220B134BA}"/>
                </a:ext>
              </a:extLst>
            </p:cNvPr>
            <p:cNvSpPr txBox="1"/>
            <p:nvPr/>
          </p:nvSpPr>
          <p:spPr>
            <a:xfrm>
              <a:off x="8569307" y="2362735"/>
              <a:ext cx="28899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https://observer.globe.gov/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4846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302724" y="124897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Example of Citizen Science Technology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CE61C3-C66F-430A-82F4-B85060B369D8}"/>
              </a:ext>
            </a:extLst>
          </p:cNvPr>
          <p:cNvSpPr txBox="1"/>
          <p:nvPr/>
        </p:nvSpPr>
        <p:spPr>
          <a:xfrm>
            <a:off x="1955835" y="5697925"/>
            <a:ext cx="80748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Citizen Science runs on many front-end and back-end technologies.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Discussion question: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What technologies come to your mind? Who are the users?</a:t>
            </a:r>
          </a:p>
        </p:txBody>
      </p:sp>
      <p:pic>
        <p:nvPicPr>
          <p:cNvPr id="5" name="Picture 4" descr="EDD Maps tablet app and smartphone app">
            <a:extLst>
              <a:ext uri="{FF2B5EF4-FFF2-40B4-BE49-F238E27FC236}">
                <a16:creationId xmlns:a16="http://schemas.microsoft.com/office/drawing/2014/main" id="{50726F03-FA90-4E97-B613-C808BCE35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262" y="969829"/>
            <a:ext cx="6162675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3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53D755-52F5-4DD7-AA1A-39E0C9661AAA}"/>
              </a:ext>
            </a:extLst>
          </p:cNvPr>
          <p:cNvSpPr txBox="1"/>
          <p:nvPr/>
        </p:nvSpPr>
        <p:spPr>
          <a:xfrm>
            <a:off x="459544" y="1144397"/>
            <a:ext cx="10977180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800" dirty="0">
                <a:latin typeface="+mj-lt"/>
              </a:rPr>
              <a:t>Exploration and discussion questions: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Who are the technology stakeholders?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What are examples of citizen science end-user scenarios?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What are the capabilities of the technology?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What technology is front-end versus back-end?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Where does human-computer interaction and UCD come in?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What are ethical considerations for Citizen Science initiatives?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18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7355A-3179-4EA7-8E28-A0D24C4A0BDA}"/>
              </a:ext>
            </a:extLst>
          </p:cNvPr>
          <p:cNvSpPr txBox="1"/>
          <p:nvPr/>
        </p:nvSpPr>
        <p:spPr>
          <a:xfrm>
            <a:off x="302724" y="124897"/>
            <a:ext cx="9851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Domain Immersion of HCI for Citizen Science</a:t>
            </a:r>
          </a:p>
        </p:txBody>
      </p:sp>
    </p:spTree>
    <p:extLst>
      <p:ext uri="{BB962C8B-B14F-4D97-AF65-F5344CB8AC3E}">
        <p14:creationId xmlns:p14="http://schemas.microsoft.com/office/powerpoint/2010/main" val="176396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302724" y="124897"/>
            <a:ext cx="11889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Selecting a Citizen Science initiative for your UCD project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522767-800A-4CF5-9650-53EBE6F0B2E2}"/>
              </a:ext>
            </a:extLst>
          </p:cNvPr>
          <p:cNvSpPr/>
          <p:nvPr/>
        </p:nvSpPr>
        <p:spPr>
          <a:xfrm>
            <a:off x="394613" y="1120676"/>
            <a:ext cx="1157236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+mj-lt"/>
              </a:rPr>
              <a:t>Criteria for a good Citizen Science initiative for this class: </a:t>
            </a:r>
          </a:p>
          <a:p>
            <a:pPr marL="514350" indent="-514350">
              <a:buAutoNum type="arabicPeriod"/>
            </a:pPr>
            <a:r>
              <a:rPr lang="en-US" sz="2400" dirty="0">
                <a:latin typeface="+mj-lt"/>
              </a:rPr>
              <a:t>Team has access to the Citizen Science publicly facing information (initiative is active, website available, apps (if applicable) are functional and in public domain</a:t>
            </a:r>
          </a:p>
          <a:p>
            <a:pPr marL="514350" indent="-514350">
              <a:buAutoNum type="arabicPeriod"/>
            </a:pPr>
            <a:r>
              <a:rPr lang="en-US" sz="2400" dirty="0">
                <a:latin typeface="+mj-lt"/>
              </a:rPr>
              <a:t>Team has access to people who are or may be interested in participating in this type of Citizen Science initiative</a:t>
            </a:r>
          </a:p>
          <a:p>
            <a:pPr marL="514350" indent="-514350">
              <a:buAutoNum type="arabicPeriod"/>
            </a:pPr>
            <a:r>
              <a:rPr lang="en-US" sz="2400" dirty="0">
                <a:latin typeface="+mj-lt"/>
              </a:rPr>
              <a:t>Citizen Science initiative contains data viewing and collecting processes for public, community involvement (see next slide)</a:t>
            </a:r>
          </a:p>
          <a:p>
            <a:pPr marL="514350" indent="-514350">
              <a:buAutoNum type="arabicPeriod"/>
            </a:pPr>
            <a:r>
              <a:rPr lang="en-US" sz="2400" dirty="0">
                <a:latin typeface="+mj-lt"/>
              </a:rPr>
              <a:t>Explore a unique aspect of Citizen Science not explored by another team in the class</a:t>
            </a:r>
          </a:p>
          <a:p>
            <a:pPr marL="514350" indent="-514350">
              <a:buAutoNum type="arabicPeriod"/>
            </a:pPr>
            <a:r>
              <a:rPr lang="en-US" sz="2400" dirty="0">
                <a:latin typeface="+mj-lt"/>
              </a:rPr>
              <a:t>Meet quality of work to showcase in a user experience portfolio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191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C3DD03-5C82-453F-8739-42F469664118}"/>
              </a:ext>
            </a:extLst>
          </p:cNvPr>
          <p:cNvSpPr txBox="1"/>
          <p:nvPr/>
        </p:nvSpPr>
        <p:spPr>
          <a:xfrm>
            <a:off x="302724" y="124897"/>
            <a:ext cx="116634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479800" algn="l"/>
              </a:tabLst>
            </a:pP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Citizen Science Community Processes and Supporting HCI Capabilities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CE61C3-C66F-430A-82F4-B85060B369D8}"/>
              </a:ext>
            </a:extLst>
          </p:cNvPr>
          <p:cNvSpPr txBox="1"/>
          <p:nvPr/>
        </p:nvSpPr>
        <p:spPr>
          <a:xfrm>
            <a:off x="482122" y="1855597"/>
            <a:ext cx="1071645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latin typeface="+mj-lt"/>
              </a:rPr>
              <a:t>Citizen Science activities (e.g., data gathering, viewing and interacting with aggregated data from community</a:t>
            </a:r>
            <a:r>
              <a:rPr lang="en-US" dirty="0">
                <a:latin typeface="+mj-lt"/>
              </a:rPr>
              <a:t>) </a:t>
            </a:r>
            <a:r>
              <a:rPr lang="en-US" sz="1800" dirty="0">
                <a:latin typeface="+mj-lt"/>
              </a:rPr>
              <a:t>are the basis for our UCD exploration. </a:t>
            </a:r>
          </a:p>
          <a:p>
            <a:pPr lvl="1"/>
            <a:endParaRPr lang="en-US" dirty="0">
              <a:latin typeface="+mj-lt"/>
            </a:endParaRPr>
          </a:p>
          <a:p>
            <a:pPr lvl="1"/>
            <a:r>
              <a:rPr lang="en-US" dirty="0">
                <a:latin typeface="+mj-lt"/>
              </a:rPr>
              <a:t>HCI capabilities that are supported by websites, mobile apps, etc., include: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Web reporting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Smartphone apps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Data downloads for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Upload bulk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Dashboard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Management tracking (track </a:t>
            </a:r>
            <a:r>
              <a:rPr lang="en-US" dirty="0">
                <a:latin typeface="+mj-lt"/>
              </a:rPr>
              <a:t>over time)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Interactive </a:t>
            </a:r>
            <a:r>
              <a:rPr lang="en-US" dirty="0">
                <a:latin typeface="+mj-lt"/>
              </a:rPr>
              <a:t>maps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Out</a:t>
            </a:r>
            <a:r>
              <a:rPr lang="en-US" dirty="0">
                <a:latin typeface="+mj-lt"/>
              </a:rPr>
              <a:t>reach to communities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Educational resources (handbooks, tools)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Data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1137152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794</Words>
  <Application>Microsoft Office PowerPoint</Application>
  <PresentationFormat>Widescreen</PresentationFormat>
  <Paragraphs>101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Office Theme</vt:lpstr>
      <vt:lpstr>User-Centered Design Course Project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Annuska Zolyomi</dc:creator>
  <cp:lastModifiedBy>Morrison, Briana B. (wxt4gm)</cp:lastModifiedBy>
  <cp:revision>16</cp:revision>
  <dcterms:created xsi:type="dcterms:W3CDTF">2021-07-14T21:33:00Z</dcterms:created>
  <dcterms:modified xsi:type="dcterms:W3CDTF">2022-12-20T14:33:34Z</dcterms:modified>
</cp:coreProperties>
</file>