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76" r:id="rId2"/>
    <p:sldId id="278" r:id="rId3"/>
    <p:sldId id="287" r:id="rId4"/>
    <p:sldId id="277" r:id="rId5"/>
    <p:sldId id="281" r:id="rId6"/>
    <p:sldId id="284" r:id="rId7"/>
    <p:sldId id="266" r:id="rId8"/>
    <p:sldId id="271" r:id="rId9"/>
    <p:sldId id="288" r:id="rId10"/>
    <p:sldId id="282" r:id="rId11"/>
    <p:sldId id="272" r:id="rId12"/>
    <p:sldId id="290" r:id="rId13"/>
    <p:sldId id="285" r:id="rId14"/>
    <p:sldId id="279" r:id="rId15"/>
    <p:sldId id="280" r:id="rId16"/>
    <p:sldId id="289" r:id="rId17"/>
    <p:sldId id="283" r:id="rId18"/>
    <p:sldId id="257" r:id="rId19"/>
    <p:sldId id="273" r:id="rId20"/>
    <p:sldId id="274" r:id="rId21"/>
    <p:sldId id="265" r:id="rId22"/>
    <p:sldId id="286" r:id="rId23"/>
    <p:sldId id="269" r:id="rId24"/>
    <p:sldId id="270" r:id="rId25"/>
    <p:sldId id="267" r:id="rId26"/>
    <p:sldId id="291" r:id="rId27"/>
    <p:sldId id="258" r:id="rId28"/>
    <p:sldId id="259" r:id="rId29"/>
    <p:sldId id="260" r:id="rId30"/>
    <p:sldId id="261" r:id="rId31"/>
    <p:sldId id="262" r:id="rId32"/>
    <p:sldId id="275" r:id="rId33"/>
    <p:sldId id="292" r:id="rId34"/>
    <p:sldId id="293" r:id="rId35"/>
    <p:sldId id="294" r:id="rId3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p:restoredTop sz="86385" autoAdjust="0"/>
  </p:normalViewPr>
  <p:slideViewPr>
    <p:cSldViewPr snapToGrid="0" snapToObjects="1">
      <p:cViewPr varScale="1">
        <p:scale>
          <a:sx n="66" d="100"/>
          <a:sy n="66" d="100"/>
        </p:scale>
        <p:origin x="600" y="44"/>
      </p:cViewPr>
      <p:guideLst>
        <p:guide orient="horz" pos="2160"/>
        <p:guide pos="2880"/>
      </p:guideLst>
    </p:cSldViewPr>
  </p:slideViewPr>
  <p:outlineViewPr>
    <p:cViewPr>
      <p:scale>
        <a:sx n="33" d="100"/>
        <a:sy n="33" d="100"/>
      </p:scale>
      <p:origin x="0" y="-16312"/>
    </p:cViewPr>
  </p:outlin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9860BA6-E17D-4245-BDB9-8730CEFD1A17}" type="datetimeFigureOut">
              <a:rPr lang="en-US" smtClean="0"/>
              <a:pPr/>
              <a:t>12/30/2015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D532FF6-8B3E-1B4F-AC13-31E5CB542BD1}" type="slidenum">
              <a:rPr lang="en-US" smtClean="0"/>
              <a:pPr/>
              <a:t>‹#›</a:t>
            </a:fld>
            <a:endParaRPr lang="en-US"/>
          </a:p>
        </p:txBody>
      </p:sp>
    </p:spTree>
    <p:extLst>
      <p:ext uri="{BB962C8B-B14F-4D97-AF65-F5344CB8AC3E}">
        <p14:creationId xmlns:p14="http://schemas.microsoft.com/office/powerpoint/2010/main" val="3577784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7FA9E1D-03D7-4B52-BC93-A17E84A14958}" type="datetimeFigureOut">
              <a:rPr lang="en-US" smtClean="0"/>
              <a:pPr/>
              <a:t>12/30/2015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E99AD97-9C85-4CF2-B89D-B4E26D0EBAFC}" type="slidenum">
              <a:rPr lang="en-US" smtClean="0"/>
              <a:pPr/>
              <a:t>‹#›</a:t>
            </a:fld>
            <a:endParaRPr lang="en-US"/>
          </a:p>
        </p:txBody>
      </p:sp>
    </p:spTree>
    <p:extLst>
      <p:ext uri="{BB962C8B-B14F-4D97-AF65-F5344CB8AC3E}">
        <p14:creationId xmlns:p14="http://schemas.microsoft.com/office/powerpoint/2010/main" val="236178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 one usually holds customer’s name: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7</a:t>
            </a:fld>
            <a:endParaRPr lang="en-US"/>
          </a:p>
        </p:txBody>
      </p:sp>
    </p:spTree>
    <p:extLst>
      <p:ext uri="{BB962C8B-B14F-4D97-AF65-F5344CB8AC3E}">
        <p14:creationId xmlns:p14="http://schemas.microsoft.com/office/powerpoint/2010/main" val="143118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talk</a:t>
            </a:r>
            <a:r>
              <a:rPr lang="en-US" baseline="0" dirty="0" smtClean="0"/>
              <a:t> about 2-factor </a:t>
            </a:r>
            <a:r>
              <a:rPr lang="en-US" baseline="0" dirty="0" err="1" smtClean="0"/>
              <a:t>Authentcation</a:t>
            </a:r>
            <a:r>
              <a:rPr lang="en-US" baseline="0" dirty="0" smtClean="0"/>
              <a:t>.</a:t>
            </a:r>
          </a:p>
          <a:p>
            <a:r>
              <a:rPr lang="en-US" baseline="0" dirty="0" smtClean="0"/>
              <a:t>And if Target is liable</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31</a:t>
            </a:fld>
            <a:endParaRPr lang="en-US"/>
          </a:p>
        </p:txBody>
      </p:sp>
    </p:spTree>
    <p:extLst>
      <p:ext uri="{BB962C8B-B14F-4D97-AF65-F5344CB8AC3E}">
        <p14:creationId xmlns:p14="http://schemas.microsoft.com/office/powerpoint/2010/main" val="96029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i="0" kern="1200" dirty="0" smtClean="0">
                <a:solidFill>
                  <a:schemeClr val="tx1"/>
                </a:solidFill>
                <a:latin typeface="+mn-lt"/>
                <a:ea typeface="+mn-ea"/>
                <a:cs typeface="+mn-cs"/>
              </a:rPr>
              <a:t>Service code</a:t>
            </a:r>
            <a:r>
              <a:rPr lang="en-US" sz="1200" b="0" i="0" kern="1200" dirty="0" smtClean="0">
                <a:solidFill>
                  <a:schemeClr val="tx1"/>
                </a:solidFill>
                <a:latin typeface="+mn-lt"/>
                <a:ea typeface="+mn-ea"/>
                <a:cs typeface="+mn-cs"/>
              </a:rPr>
              <a:t> values common in financial cards:</a:t>
            </a:r>
          </a:p>
          <a:p>
            <a:r>
              <a:rPr lang="en-US" sz="1200" b="0" i="0" u="sng" kern="1200" dirty="0" smtClean="0">
                <a:solidFill>
                  <a:schemeClr val="tx1"/>
                </a:solidFill>
                <a:latin typeface="+mn-lt"/>
                <a:ea typeface="+mn-ea"/>
                <a:cs typeface="+mn-cs"/>
              </a:rPr>
              <a:t>First digit</a:t>
            </a:r>
          </a:p>
          <a:p>
            <a:r>
              <a:rPr lang="en-US" dirty="0" smtClean="0"/>
              <a:t>1: International interchange OK</a:t>
            </a:r>
          </a:p>
          <a:p>
            <a:r>
              <a:rPr lang="en-US" dirty="0" smtClean="0"/>
              <a:t>2: International interchange, use IC (chip) where feasible</a:t>
            </a:r>
          </a:p>
          <a:p>
            <a:r>
              <a:rPr lang="en-US" dirty="0" smtClean="0"/>
              <a:t>5: National interchange only except under bilateral agreement</a:t>
            </a:r>
          </a:p>
          <a:p>
            <a:r>
              <a:rPr lang="en-US" dirty="0" smtClean="0"/>
              <a:t>6: National interchange only except under bilateral agreement, use IC (chip) where feasible</a:t>
            </a:r>
          </a:p>
          <a:p>
            <a:r>
              <a:rPr lang="en-US" dirty="0" smtClean="0"/>
              <a:t>7: No interchange except under bilateral agreement (closed loop)</a:t>
            </a:r>
          </a:p>
          <a:p>
            <a:r>
              <a:rPr lang="en-US" dirty="0" smtClean="0"/>
              <a:t>9: Test</a:t>
            </a:r>
          </a:p>
          <a:p>
            <a:r>
              <a:rPr lang="en-US" sz="1200" b="0" i="0" u="sng" kern="1200" dirty="0" smtClean="0">
                <a:solidFill>
                  <a:schemeClr val="tx1"/>
                </a:solidFill>
                <a:latin typeface="+mn-lt"/>
                <a:ea typeface="+mn-ea"/>
                <a:cs typeface="+mn-cs"/>
              </a:rPr>
              <a:t>Second digit</a:t>
            </a:r>
          </a:p>
          <a:p>
            <a:r>
              <a:rPr lang="en-US" dirty="0" smtClean="0"/>
              <a:t>0: Normal</a:t>
            </a:r>
          </a:p>
          <a:p>
            <a:r>
              <a:rPr lang="en-US" dirty="0" smtClean="0"/>
              <a:t>2: Contact issuer via online means</a:t>
            </a:r>
          </a:p>
          <a:p>
            <a:r>
              <a:rPr lang="en-US" dirty="0" smtClean="0"/>
              <a:t>4: Contact issuer via online means except under bilateral agreement</a:t>
            </a:r>
          </a:p>
          <a:p>
            <a:r>
              <a:rPr lang="en-US" sz="1200" b="0" i="0" u="sng" kern="1200" dirty="0" smtClean="0">
                <a:solidFill>
                  <a:schemeClr val="tx1"/>
                </a:solidFill>
                <a:latin typeface="+mn-lt"/>
                <a:ea typeface="+mn-ea"/>
                <a:cs typeface="+mn-cs"/>
              </a:rPr>
              <a:t>Third digit</a:t>
            </a:r>
          </a:p>
          <a:p>
            <a:r>
              <a:rPr lang="en-US" dirty="0" smtClean="0"/>
              <a:t>0: No restrictions, PIN required</a:t>
            </a:r>
          </a:p>
          <a:p>
            <a:r>
              <a:rPr lang="en-US" dirty="0" smtClean="0"/>
              <a:t>1: No restrictions</a:t>
            </a:r>
          </a:p>
          <a:p>
            <a:r>
              <a:rPr lang="en-US" dirty="0" smtClean="0"/>
              <a:t>2: Goods and services only (no cash)</a:t>
            </a:r>
          </a:p>
          <a:p>
            <a:r>
              <a:rPr lang="en-US" dirty="0" smtClean="0"/>
              <a:t>3: ATM only, PIN required</a:t>
            </a:r>
          </a:p>
          <a:p>
            <a:r>
              <a:rPr lang="en-US" dirty="0" smtClean="0"/>
              <a:t>4: Cash only</a:t>
            </a:r>
          </a:p>
          <a:p>
            <a:r>
              <a:rPr lang="en-US" dirty="0" smtClean="0"/>
              <a:t>5: Goods and services only (no cash), PIN required</a:t>
            </a:r>
          </a:p>
          <a:p>
            <a:r>
              <a:rPr lang="en-US" dirty="0" smtClean="0"/>
              <a:t>6: No restrictions, use PIN where feasible</a:t>
            </a:r>
          </a:p>
          <a:p>
            <a:r>
              <a:rPr lang="en-US" dirty="0" smtClean="0"/>
              <a:t>7: Goods and services only (no cash), use PIN where feasible</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8</a:t>
            </a:fld>
            <a:endParaRPr lang="en-US"/>
          </a:p>
        </p:txBody>
      </p:sp>
    </p:spTree>
    <p:extLst>
      <p:ext uri="{BB962C8B-B14F-4D97-AF65-F5344CB8AC3E}">
        <p14:creationId xmlns:p14="http://schemas.microsoft.com/office/powerpoint/2010/main" val="51507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mention Chip &amp; PIN technology and how it is</a:t>
            </a:r>
            <a:r>
              <a:rPr lang="en-US" baseline="0" dirty="0" smtClean="0"/>
              <a:t> coming and that the US is one of only 2 advanced countries that are not currently using the newer technology.  All companies will be required to process Chip &amp; PIN card in </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11</a:t>
            </a:fld>
            <a:endParaRPr lang="en-US"/>
          </a:p>
        </p:txBody>
      </p:sp>
    </p:spTree>
    <p:extLst>
      <p:ext uri="{BB962C8B-B14F-4D97-AF65-F5344CB8AC3E}">
        <p14:creationId xmlns:p14="http://schemas.microsoft.com/office/powerpoint/2010/main" val="120658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a famous POS Breach that you have probably</a:t>
            </a:r>
            <a:r>
              <a:rPr lang="en-US" baseline="0" dirty="0" smtClean="0"/>
              <a:t> all heard about…..  The Target retail store breach in 2013…</a:t>
            </a:r>
            <a:endParaRPr lang="en-US" dirty="0" smtClean="0"/>
          </a:p>
          <a:p>
            <a:r>
              <a:rPr lang="en-US" dirty="0" smtClean="0"/>
              <a:t>Shown</a:t>
            </a:r>
            <a:r>
              <a:rPr lang="en-US" baseline="0" dirty="0" smtClean="0"/>
              <a:t> in Photo:</a:t>
            </a:r>
          </a:p>
          <a:p>
            <a:r>
              <a:rPr lang="en-US" dirty="0" smtClean="0"/>
              <a:t>John Mulligan:</a:t>
            </a:r>
            <a:r>
              <a:rPr lang="en-US" baseline="0" dirty="0" smtClean="0"/>
              <a:t>  Executive VP and CFO of Target</a:t>
            </a:r>
          </a:p>
          <a:p>
            <a:r>
              <a:rPr lang="en-US" baseline="0" dirty="0" smtClean="0"/>
              <a:t>Michael Kingston: Sr VP and CIO or Neiman Marcus</a:t>
            </a:r>
          </a:p>
          <a:p>
            <a:r>
              <a:rPr lang="en-US" baseline="0" dirty="0" err="1" smtClean="0"/>
              <a:t>Delara</a:t>
            </a:r>
            <a:r>
              <a:rPr lang="en-US" baseline="0" dirty="0" smtClean="0"/>
              <a:t> </a:t>
            </a:r>
            <a:r>
              <a:rPr lang="en-US" baseline="0" dirty="0" err="1" smtClean="0"/>
              <a:t>Deakshshani</a:t>
            </a:r>
            <a:r>
              <a:rPr lang="en-US" baseline="0" dirty="0" smtClean="0"/>
              <a:t> : Lead advocate for privacy (Consumer Reports)</a:t>
            </a:r>
          </a:p>
          <a:p>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18</a:t>
            </a:fld>
            <a:endParaRPr lang="en-US"/>
          </a:p>
        </p:txBody>
      </p:sp>
    </p:spTree>
    <p:extLst>
      <p:ext uri="{BB962C8B-B14F-4D97-AF65-F5344CB8AC3E}">
        <p14:creationId xmlns:p14="http://schemas.microsoft.com/office/powerpoint/2010/main" val="31264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charset="0"/>
              <a:buChar char="•"/>
            </a:pPr>
            <a:r>
              <a:rPr lang="en-US" dirty="0" smtClean="0"/>
              <a:t>Any vendor</a:t>
            </a:r>
            <a:r>
              <a:rPr lang="en-US" baseline="0" dirty="0" smtClean="0"/>
              <a:t> who processes credit cards must adhere to the PCI-DSS regulations.  </a:t>
            </a:r>
          </a:p>
          <a:p>
            <a:pPr marL="171450" indent="-171450">
              <a:buFont typeface="Arial" charset="0"/>
              <a:buChar char="•"/>
            </a:pPr>
            <a:r>
              <a:rPr lang="en-US" baseline="0" dirty="0" smtClean="0"/>
              <a:t>A discussion of Basic Encryption is important here and ties in directly with the CS1 programming project on the Caesar Cipher.</a:t>
            </a:r>
          </a:p>
          <a:p>
            <a:pPr marL="171450" indent="-171450">
              <a:buFont typeface="Arial" charset="0"/>
              <a:buChar char="•"/>
            </a:pPr>
            <a:r>
              <a:rPr lang="en-US" baseline="0" dirty="0" smtClean="0"/>
              <a:t>Target claimed that they DID adhere to all of the PCI-DSS regulations – especially these two important requirements….  So are they really at fault?</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19</a:t>
            </a:fld>
            <a:endParaRPr lang="en-US"/>
          </a:p>
        </p:txBody>
      </p:sp>
    </p:spTree>
    <p:extLst>
      <p:ext uri="{BB962C8B-B14F-4D97-AF65-F5344CB8AC3E}">
        <p14:creationId xmlns:p14="http://schemas.microsoft.com/office/powerpoint/2010/main" val="180653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Payment Card Industry – Data Security Standards Document</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20</a:t>
            </a:fld>
            <a:endParaRPr lang="en-US"/>
          </a:p>
        </p:txBody>
      </p:sp>
    </p:spTree>
    <p:extLst>
      <p:ext uri="{BB962C8B-B14F-4D97-AF65-F5344CB8AC3E}">
        <p14:creationId xmlns:p14="http://schemas.microsoft.com/office/powerpoint/2010/main" val="136782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source of information on this</a:t>
            </a:r>
            <a:r>
              <a:rPr lang="en-US" baseline="0" dirty="0" smtClean="0"/>
              <a:t> is Brian Krebs site (he is known to be the one who discovered that Target was breached even before they knew about it):</a:t>
            </a:r>
          </a:p>
          <a:p>
            <a:endParaRPr lang="en-US" dirty="0" smtClean="0"/>
          </a:p>
          <a:p>
            <a:r>
              <a:rPr lang="en-US" dirty="0" smtClean="0"/>
              <a:t>http://</a:t>
            </a:r>
            <a:r>
              <a:rPr lang="en-US" dirty="0" err="1" smtClean="0"/>
              <a:t>krebsonsecurity.com</a:t>
            </a:r>
            <a:r>
              <a:rPr lang="en-US" dirty="0" smtClean="0"/>
              <a:t>/2013/12/cards-stolen-in-target-breach-flood-underground-markets/</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22</a:t>
            </a:fld>
            <a:endParaRPr lang="en-US"/>
          </a:p>
        </p:txBody>
      </p:sp>
    </p:spTree>
    <p:extLst>
      <p:ext uri="{BB962C8B-B14F-4D97-AF65-F5344CB8AC3E}">
        <p14:creationId xmlns:p14="http://schemas.microsoft.com/office/powerpoint/2010/main" val="59528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the dark web is and what else is sold!!</a:t>
            </a:r>
          </a:p>
          <a:p>
            <a:r>
              <a:rPr lang="en-US" dirty="0" smtClean="0"/>
              <a:t>This graphic shows the different types of credit</a:t>
            </a:r>
            <a:r>
              <a:rPr lang="en-US" baseline="0" dirty="0" smtClean="0"/>
              <a:t> cards you can order that contain stolen CC info.</a:t>
            </a:r>
          </a:p>
          <a:p>
            <a:r>
              <a:rPr lang="en-US" baseline="0" dirty="0" smtClean="0"/>
              <a:t>BTC: are </a:t>
            </a:r>
            <a:r>
              <a:rPr lang="en-US" baseline="0" dirty="0" err="1" smtClean="0"/>
              <a:t>BitCoins</a:t>
            </a:r>
            <a:r>
              <a:rPr lang="en-US" baseline="0" dirty="0" smtClean="0"/>
              <a:t> (an anonymous digital currency).  We talk about the current market value of a BTC.</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23</a:t>
            </a:fld>
            <a:endParaRPr lang="en-US"/>
          </a:p>
        </p:txBody>
      </p:sp>
    </p:spTree>
    <p:extLst>
      <p:ext uri="{BB962C8B-B14F-4D97-AF65-F5344CB8AC3E}">
        <p14:creationId xmlns:p14="http://schemas.microsoft.com/office/powerpoint/2010/main" val="63675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talk</a:t>
            </a:r>
            <a:r>
              <a:rPr lang="en-US" baseline="0" dirty="0" smtClean="0"/>
              <a:t> about how card dumps are advertised in the Card Ships of the Dark Web.  Clearly this was an attack against the Sanctions that the US was putting onto some foreign countries.  </a:t>
            </a:r>
            <a:endParaRPr lang="en-US" dirty="0"/>
          </a:p>
        </p:txBody>
      </p:sp>
      <p:sp>
        <p:nvSpPr>
          <p:cNvPr id="4" name="Slide Number Placeholder 3"/>
          <p:cNvSpPr>
            <a:spLocks noGrp="1"/>
          </p:cNvSpPr>
          <p:nvPr>
            <p:ph type="sldNum" sz="quarter" idx="10"/>
          </p:nvPr>
        </p:nvSpPr>
        <p:spPr/>
        <p:txBody>
          <a:bodyPr/>
          <a:lstStyle/>
          <a:p>
            <a:fld id="{1E99AD97-9C85-4CF2-B89D-B4E26D0EBAFC}" type="slidenum">
              <a:rPr lang="en-US" smtClean="0"/>
              <a:pPr/>
              <a:t>26</a:t>
            </a:fld>
            <a:endParaRPr lang="en-US"/>
          </a:p>
        </p:txBody>
      </p:sp>
    </p:spTree>
    <p:extLst>
      <p:ext uri="{BB962C8B-B14F-4D97-AF65-F5344CB8AC3E}">
        <p14:creationId xmlns:p14="http://schemas.microsoft.com/office/powerpoint/2010/main" val="948137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399770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99600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321143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24663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52778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59777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10694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323788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13544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264305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83CBF-A4DA-D64B-B0B8-98966F882F00}" type="datetimeFigureOut">
              <a:rPr lang="en-US" smtClean="0"/>
              <a:pPr/>
              <a:t>12/30/2015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9227E-A6C4-FA4B-BEF6-A0108C48222C}" type="slidenum">
              <a:rPr lang="en-US" smtClean="0"/>
              <a:pPr/>
              <a:t>‹#›</a:t>
            </a:fld>
            <a:endParaRPr lang="en-US"/>
          </a:p>
        </p:txBody>
      </p:sp>
    </p:spTree>
    <p:extLst>
      <p:ext uri="{BB962C8B-B14F-4D97-AF65-F5344CB8AC3E}">
        <p14:creationId xmlns:p14="http://schemas.microsoft.com/office/powerpoint/2010/main" val="362033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83CBF-A4DA-D64B-B0B8-98966F882F00}" type="datetimeFigureOut">
              <a:rPr lang="en-US" smtClean="0"/>
              <a:pPr/>
              <a:t>12/30/2015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9227E-A6C4-FA4B-BEF6-A0108C48222C}" type="slidenum">
              <a:rPr lang="en-US" smtClean="0"/>
              <a:pPr/>
              <a:t>‹#›</a:t>
            </a:fld>
            <a:endParaRPr lang="en-US"/>
          </a:p>
        </p:txBody>
      </p:sp>
    </p:spTree>
    <p:extLst>
      <p:ext uri="{BB962C8B-B14F-4D97-AF65-F5344CB8AC3E}">
        <p14:creationId xmlns:p14="http://schemas.microsoft.com/office/powerpoint/2010/main" val="301188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03.ibm.com/security/xforce/xfis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span.org/video/?317553-1/Cybercrim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I2RrgqbjF9g&amp;noredirect=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argetbreachsettlement.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CyberSecurity</a:t>
            </a:r>
            <a:endParaRPr lang="en-US" dirty="0"/>
          </a:p>
        </p:txBody>
      </p:sp>
      <p:sp>
        <p:nvSpPr>
          <p:cNvPr id="3" name="Subtitle 2"/>
          <p:cNvSpPr>
            <a:spLocks noGrp="1"/>
          </p:cNvSpPr>
          <p:nvPr>
            <p:ph type="subTitle" idx="1"/>
          </p:nvPr>
        </p:nvSpPr>
        <p:spPr/>
        <p:txBody>
          <a:bodyPr/>
          <a:lstStyle/>
          <a:p>
            <a:r>
              <a:rPr lang="en-US" dirty="0" smtClean="0"/>
              <a:t>What is 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6" y="5924550"/>
            <a:ext cx="1117600" cy="393700"/>
          </a:xfrm>
          <a:prstGeom prst="rect">
            <a:avLst/>
          </a:prstGeom>
        </p:spPr>
      </p:pic>
      <p:sp>
        <p:nvSpPr>
          <p:cNvPr id="5" name="TextBox 4"/>
          <p:cNvSpPr txBox="1"/>
          <p:nvPr/>
        </p:nvSpPr>
        <p:spPr>
          <a:xfrm>
            <a:off x="306625" y="6318250"/>
            <a:ext cx="5208814" cy="369332"/>
          </a:xfrm>
          <a:prstGeom prst="rect">
            <a:avLst/>
          </a:prstGeom>
          <a:noFill/>
        </p:spPr>
        <p:txBody>
          <a:bodyPr wrap="square" rtlCol="0">
            <a:spAutoFit/>
          </a:bodyPr>
          <a:lstStyle/>
          <a:p>
            <a:r>
              <a:rPr lang="en-US" u="sng" dirty="0">
                <a:hlinkClick r:id="rId3"/>
              </a:rPr>
              <a:t>http://</a:t>
            </a:r>
            <a:r>
              <a:rPr lang="en-US" u="sng" dirty="0" smtClean="0">
                <a:hlinkClick r:id="rId3"/>
              </a:rPr>
              <a:t>creativecom	mons.org/licenses/by-</a:t>
            </a:r>
            <a:r>
              <a:rPr lang="en-US" u="sng" dirty="0" err="1" smtClean="0">
                <a:hlinkClick r:id="rId3"/>
              </a:rPr>
              <a:t>nc</a:t>
            </a:r>
            <a:r>
              <a:rPr lang="en-US" u="sng" dirty="0" smtClean="0">
                <a:hlinkClick r:id="rId3"/>
              </a:rPr>
              <a:t>-</a:t>
            </a:r>
            <a:r>
              <a:rPr lang="en-US" u="sng" dirty="0" err="1" smtClean="0">
                <a:hlinkClick r:id="rId3"/>
              </a:rPr>
              <a:t>sa</a:t>
            </a:r>
            <a:r>
              <a:rPr lang="en-US" u="sng" dirty="0" smtClean="0">
                <a:hlinkClick r:id="rId3"/>
              </a:rPr>
              <a:t>/4.0</a:t>
            </a:r>
            <a:r>
              <a:rPr lang="en-US" u="sng" dirty="0">
                <a:hlinkClick r:id="rId3"/>
              </a:rPr>
              <a:t>/</a:t>
            </a:r>
            <a:endParaRPr lang="en-US" dirty="0"/>
          </a:p>
        </p:txBody>
      </p:sp>
    </p:spTree>
    <p:extLst>
      <p:ext uri="{BB962C8B-B14F-4D97-AF65-F5344CB8AC3E}">
        <p14:creationId xmlns:p14="http://schemas.microsoft.com/office/powerpoint/2010/main" val="118238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Sale (POS) Devices</a:t>
            </a:r>
            <a:endParaRPr lang="en-US" dirty="0"/>
          </a:p>
        </p:txBody>
      </p:sp>
      <p:pic>
        <p:nvPicPr>
          <p:cNvPr id="3" name="Picture 2"/>
          <p:cNvPicPr>
            <a:picLocks noChangeAspect="1"/>
          </p:cNvPicPr>
          <p:nvPr/>
        </p:nvPicPr>
        <p:blipFill>
          <a:blip r:embed="rId2"/>
          <a:stretch>
            <a:fillRect/>
          </a:stretch>
        </p:blipFill>
        <p:spPr>
          <a:xfrm>
            <a:off x="0" y="1941991"/>
            <a:ext cx="3552482" cy="2370463"/>
          </a:xfrm>
          <a:prstGeom prst="rect">
            <a:avLst/>
          </a:prstGeom>
        </p:spPr>
      </p:pic>
      <p:pic>
        <p:nvPicPr>
          <p:cNvPr id="4" name="Picture 3"/>
          <p:cNvPicPr>
            <a:picLocks noChangeAspect="1"/>
          </p:cNvPicPr>
          <p:nvPr/>
        </p:nvPicPr>
        <p:blipFill>
          <a:blip r:embed="rId3"/>
          <a:stretch>
            <a:fillRect/>
          </a:stretch>
        </p:blipFill>
        <p:spPr>
          <a:xfrm>
            <a:off x="4853434" y="1722264"/>
            <a:ext cx="3162300" cy="2298700"/>
          </a:xfrm>
          <a:prstGeom prst="rect">
            <a:avLst/>
          </a:prstGeom>
        </p:spPr>
      </p:pic>
      <p:pic>
        <p:nvPicPr>
          <p:cNvPr id="5" name="Picture 4"/>
          <p:cNvPicPr>
            <a:picLocks noChangeAspect="1"/>
          </p:cNvPicPr>
          <p:nvPr/>
        </p:nvPicPr>
        <p:blipFill>
          <a:blip r:embed="rId4"/>
          <a:stretch>
            <a:fillRect/>
          </a:stretch>
        </p:blipFill>
        <p:spPr>
          <a:xfrm>
            <a:off x="3988224" y="3814714"/>
            <a:ext cx="2844800" cy="2857500"/>
          </a:xfrm>
          <a:prstGeom prst="rect">
            <a:avLst/>
          </a:prstGeom>
        </p:spPr>
      </p:pic>
    </p:spTree>
    <p:extLst>
      <p:ext uri="{BB962C8B-B14F-4D97-AF65-F5344CB8AC3E}">
        <p14:creationId xmlns:p14="http://schemas.microsoft.com/office/powerpoint/2010/main" val="7003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468"/>
            <a:ext cx="8229600" cy="1143000"/>
          </a:xfrm>
        </p:spPr>
        <p:txBody>
          <a:bodyPr>
            <a:normAutofit/>
          </a:bodyPr>
          <a:lstStyle/>
          <a:p>
            <a:pPr algn="l"/>
            <a:r>
              <a:rPr lang="en-US" b="1" dirty="0" smtClean="0"/>
              <a:t>More Background on CCs</a:t>
            </a:r>
            <a:endParaRPr lang="en-US" b="1" dirty="0"/>
          </a:p>
        </p:txBody>
      </p:sp>
      <p:sp>
        <p:nvSpPr>
          <p:cNvPr id="3" name="Content Placeholder 2"/>
          <p:cNvSpPr>
            <a:spLocks noGrp="1"/>
          </p:cNvSpPr>
          <p:nvPr>
            <p:ph idx="1"/>
          </p:nvPr>
        </p:nvSpPr>
        <p:spPr>
          <a:xfrm>
            <a:off x="457201" y="1600200"/>
            <a:ext cx="6409692" cy="4525963"/>
          </a:xfrm>
        </p:spPr>
        <p:txBody>
          <a:bodyPr>
            <a:normAutofit fontScale="92500" lnSpcReduction="10000"/>
          </a:bodyPr>
          <a:lstStyle/>
          <a:p>
            <a:r>
              <a:rPr lang="en-US" dirty="0" smtClean="0"/>
              <a:t>After card swiped at POS terminal, info sent to “acquirer” to check for credit authentication so merchant has a payment guarantee.</a:t>
            </a:r>
          </a:p>
          <a:p>
            <a:r>
              <a:rPr lang="en-US" dirty="0" smtClean="0"/>
              <a:t>Acquirer checks validity</a:t>
            </a:r>
          </a:p>
          <a:p>
            <a:pPr lvl="1"/>
            <a:r>
              <a:rPr lang="en-US" dirty="0" smtClean="0"/>
              <a:t>Merchant ID</a:t>
            </a:r>
          </a:p>
          <a:p>
            <a:pPr lvl="1"/>
            <a:r>
              <a:rPr lang="en-US" dirty="0" smtClean="0"/>
              <a:t>Valid card number</a:t>
            </a:r>
          </a:p>
          <a:p>
            <a:pPr lvl="1"/>
            <a:r>
              <a:rPr lang="en-US" dirty="0" smtClean="0"/>
              <a:t>Expiration date</a:t>
            </a:r>
          </a:p>
          <a:p>
            <a:pPr lvl="1"/>
            <a:r>
              <a:rPr lang="en-US" dirty="0" smtClean="0"/>
              <a:t>Credit-card limit</a:t>
            </a:r>
          </a:p>
          <a:p>
            <a:pPr lvl="1"/>
            <a:r>
              <a:rPr lang="en-US" dirty="0" smtClean="0"/>
              <a:t>Card usage</a:t>
            </a:r>
            <a:endParaRPr lang="en-US" dirty="0"/>
          </a:p>
        </p:txBody>
      </p:sp>
      <p:pic>
        <p:nvPicPr>
          <p:cNvPr id="4098" name="Picture 2" descr="File:Aufnahme der magnetischen Struktur eines Magnetstreifens auf eine EC-Karte (Aufnahme mit CMOS-MagView)2.jpg"/>
          <p:cNvPicPr>
            <a:picLocks noChangeAspect="1" noChangeArrowheads="1"/>
          </p:cNvPicPr>
          <p:nvPr/>
        </p:nvPicPr>
        <p:blipFill>
          <a:blip r:embed="rId3"/>
          <a:srcRect/>
          <a:stretch>
            <a:fillRect/>
          </a:stretch>
        </p:blipFill>
        <p:spPr bwMode="auto">
          <a:xfrm>
            <a:off x="6957152" y="5029566"/>
            <a:ext cx="1729648" cy="1096597"/>
          </a:xfrm>
          <a:prstGeom prst="rect">
            <a:avLst/>
          </a:prstGeom>
          <a:noFill/>
        </p:spPr>
      </p:pic>
      <p:pic>
        <p:nvPicPr>
          <p:cNvPr id="4100" name="Picture 4" descr="File:CCardBack.svg"/>
          <p:cNvPicPr>
            <a:picLocks noChangeAspect="1" noChangeArrowheads="1"/>
          </p:cNvPicPr>
          <p:nvPr/>
        </p:nvPicPr>
        <p:blipFill>
          <a:blip r:embed="rId4"/>
          <a:srcRect/>
          <a:stretch>
            <a:fillRect/>
          </a:stretch>
        </p:blipFill>
        <p:spPr bwMode="auto">
          <a:xfrm>
            <a:off x="6866892" y="3373590"/>
            <a:ext cx="2034737" cy="1282624"/>
          </a:xfrm>
          <a:prstGeom prst="rect">
            <a:avLst/>
          </a:prstGeom>
          <a:noFill/>
        </p:spPr>
      </p:pic>
      <p:pic>
        <p:nvPicPr>
          <p:cNvPr id="4102" name="Picture 6" descr="http://static.ddmcdn.com/gif/question503-front.gif"/>
          <p:cNvPicPr>
            <a:picLocks noChangeAspect="1" noChangeArrowheads="1"/>
          </p:cNvPicPr>
          <p:nvPr/>
        </p:nvPicPr>
        <p:blipFill>
          <a:blip r:embed="rId5"/>
          <a:srcRect/>
          <a:stretch>
            <a:fillRect/>
          </a:stretch>
        </p:blipFill>
        <p:spPr bwMode="auto">
          <a:xfrm>
            <a:off x="6572305" y="958888"/>
            <a:ext cx="2162175" cy="18192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Attacks Against Credit Cards</a:t>
            </a:r>
            <a:endParaRPr lang="en-US" dirty="0"/>
          </a:p>
        </p:txBody>
      </p:sp>
      <p:sp>
        <p:nvSpPr>
          <p:cNvPr id="7" name="Subtitle 6"/>
          <p:cNvSpPr>
            <a:spLocks noGrp="1"/>
          </p:cNvSpPr>
          <p:nvPr>
            <p:ph type="subTitle" idx="1"/>
          </p:nvPr>
        </p:nvSpPr>
        <p:spPr/>
        <p:txBody>
          <a:bodyPr/>
          <a:lstStyle/>
          <a:p>
            <a:r>
              <a:rPr lang="en-US" dirty="0" smtClean="0"/>
              <a:t>Skimmers</a:t>
            </a:r>
          </a:p>
          <a:p>
            <a:r>
              <a:rPr lang="en-US" dirty="0" smtClean="0"/>
              <a:t>POS Devices</a:t>
            </a:r>
            <a:endParaRPr lang="en-US" dirty="0"/>
          </a:p>
        </p:txBody>
      </p:sp>
    </p:spTree>
    <p:extLst>
      <p:ext uri="{BB962C8B-B14F-4D97-AF65-F5344CB8AC3E}">
        <p14:creationId xmlns:p14="http://schemas.microsoft.com/office/powerpoint/2010/main" val="910355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Skimmers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7861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12711" y="556748"/>
            <a:ext cx="6730623" cy="4974808"/>
          </a:xfrm>
          <a:prstGeom prst="rect">
            <a:avLst/>
          </a:prstGeom>
        </p:spPr>
      </p:pic>
      <p:pic>
        <p:nvPicPr>
          <p:cNvPr id="4" name="Picture 3"/>
          <p:cNvPicPr>
            <a:picLocks noChangeAspect="1"/>
          </p:cNvPicPr>
          <p:nvPr/>
        </p:nvPicPr>
        <p:blipFill>
          <a:blip r:embed="rId3"/>
          <a:stretch>
            <a:fillRect/>
          </a:stretch>
        </p:blipFill>
        <p:spPr>
          <a:xfrm>
            <a:off x="1777998" y="1358900"/>
            <a:ext cx="7135655" cy="4968892"/>
          </a:xfrm>
          <a:prstGeom prst="rect">
            <a:avLst/>
          </a:prstGeom>
        </p:spPr>
      </p:pic>
      <p:pic>
        <p:nvPicPr>
          <p:cNvPr id="5" name="Picture 4"/>
          <p:cNvPicPr>
            <a:picLocks noChangeAspect="1"/>
          </p:cNvPicPr>
          <p:nvPr/>
        </p:nvPicPr>
        <p:blipFill>
          <a:blip r:embed="rId4"/>
          <a:stretch>
            <a:fillRect/>
          </a:stretch>
        </p:blipFill>
        <p:spPr>
          <a:xfrm>
            <a:off x="2062665" y="864232"/>
            <a:ext cx="6180669" cy="4667324"/>
          </a:xfrm>
          <a:prstGeom prst="rect">
            <a:avLst/>
          </a:prstGeom>
        </p:spPr>
      </p:pic>
      <p:pic>
        <p:nvPicPr>
          <p:cNvPr id="8" name="Picture 7"/>
          <p:cNvPicPr>
            <a:picLocks noChangeAspect="1"/>
          </p:cNvPicPr>
          <p:nvPr/>
        </p:nvPicPr>
        <p:blipFill>
          <a:blip r:embed="rId5"/>
          <a:stretch>
            <a:fillRect/>
          </a:stretch>
        </p:blipFill>
        <p:spPr>
          <a:xfrm>
            <a:off x="2464392" y="101600"/>
            <a:ext cx="6489700" cy="6388100"/>
          </a:xfrm>
          <a:prstGeom prst="rect">
            <a:avLst/>
          </a:prstGeom>
        </p:spPr>
      </p:pic>
      <p:pic>
        <p:nvPicPr>
          <p:cNvPr id="6" name="Picture 5"/>
          <p:cNvPicPr>
            <a:picLocks noChangeAspect="1"/>
          </p:cNvPicPr>
          <p:nvPr/>
        </p:nvPicPr>
        <p:blipFill>
          <a:blip r:embed="rId6"/>
          <a:stretch>
            <a:fillRect/>
          </a:stretch>
        </p:blipFill>
        <p:spPr>
          <a:xfrm>
            <a:off x="1277648" y="864232"/>
            <a:ext cx="5334000" cy="4127500"/>
          </a:xfrm>
          <a:prstGeom prst="rect">
            <a:avLst/>
          </a:prstGeom>
        </p:spPr>
      </p:pic>
      <p:pic>
        <p:nvPicPr>
          <p:cNvPr id="7" name="Picture 6"/>
          <p:cNvPicPr>
            <a:picLocks noChangeAspect="1"/>
          </p:cNvPicPr>
          <p:nvPr/>
        </p:nvPicPr>
        <p:blipFill>
          <a:blip r:embed="rId7"/>
          <a:stretch>
            <a:fillRect/>
          </a:stretch>
        </p:blipFill>
        <p:spPr>
          <a:xfrm>
            <a:off x="569753" y="1962856"/>
            <a:ext cx="8343900" cy="3568700"/>
          </a:xfrm>
          <a:prstGeom prst="rect">
            <a:avLst/>
          </a:prstGeom>
        </p:spPr>
      </p:pic>
      <p:sp>
        <p:nvSpPr>
          <p:cNvPr id="2" name="TextBox 1"/>
          <p:cNvSpPr txBox="1"/>
          <p:nvPr/>
        </p:nvSpPr>
        <p:spPr>
          <a:xfrm>
            <a:off x="1665515" y="6538687"/>
            <a:ext cx="5775107" cy="307777"/>
          </a:xfrm>
          <a:prstGeom prst="rect">
            <a:avLst/>
          </a:prstGeom>
          <a:noFill/>
        </p:spPr>
        <p:txBody>
          <a:bodyPr wrap="none" rtlCol="0">
            <a:spAutoFit/>
          </a:bodyPr>
          <a:lstStyle/>
          <a:p>
            <a:r>
              <a:rPr lang="en-US" sz="1400" dirty="0"/>
              <a:t>http://</a:t>
            </a:r>
            <a:r>
              <a:rPr lang="en-US" sz="1400" dirty="0" err="1"/>
              <a:t>krebsonsecurity.com</a:t>
            </a:r>
            <a:r>
              <a:rPr lang="en-US" sz="1400" dirty="0"/>
              <a:t>/2013/12/the-biggest-skimmers-of-all-fake-</a:t>
            </a:r>
            <a:r>
              <a:rPr lang="en-US" sz="1400" dirty="0" err="1"/>
              <a:t>atms</a:t>
            </a:r>
            <a:r>
              <a:rPr lang="en-US" sz="1400" dirty="0"/>
              <a:t>/</a:t>
            </a:r>
          </a:p>
        </p:txBody>
      </p:sp>
    </p:spTree>
    <p:extLst>
      <p:ext uri="{BB962C8B-B14F-4D97-AF65-F5344CB8AC3E}">
        <p14:creationId xmlns:p14="http://schemas.microsoft.com/office/powerpoint/2010/main" val="17033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300" y="0"/>
            <a:ext cx="5354726" cy="6858000"/>
          </a:xfrm>
          <a:prstGeom prst="rect">
            <a:avLst/>
          </a:prstGeom>
        </p:spPr>
      </p:pic>
    </p:spTree>
    <p:extLst>
      <p:ext uri="{BB962C8B-B14F-4D97-AF65-F5344CB8AC3E}">
        <p14:creationId xmlns:p14="http://schemas.microsoft.com/office/powerpoint/2010/main" val="3851162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Breaches in the News</a:t>
            </a:r>
            <a:endParaRPr lang="en-US" dirty="0"/>
          </a:p>
        </p:txBody>
      </p:sp>
      <p:sp>
        <p:nvSpPr>
          <p:cNvPr id="3" name="Content Placeholder 2"/>
          <p:cNvSpPr>
            <a:spLocks noGrp="1"/>
          </p:cNvSpPr>
          <p:nvPr>
            <p:ph idx="1"/>
          </p:nvPr>
        </p:nvSpPr>
        <p:spPr/>
        <p:txBody>
          <a:bodyPr/>
          <a:lstStyle/>
          <a:p>
            <a:endParaRPr lang="en-US" dirty="0" smtClean="0"/>
          </a:p>
          <a:p>
            <a:r>
              <a:rPr lang="en-US" dirty="0" smtClean="0"/>
              <a:t>What organizations have you heard about that have been recently hacked?</a:t>
            </a:r>
          </a:p>
          <a:p>
            <a:endParaRPr lang="en-US" dirty="0"/>
          </a:p>
          <a:p>
            <a:r>
              <a:rPr lang="en-US" dirty="0" smtClean="0"/>
              <a:t>What are some of the more famous hacks that you have heard about?</a:t>
            </a:r>
          </a:p>
          <a:p>
            <a:pPr lvl="1"/>
            <a:r>
              <a:rPr lang="en-US" dirty="0" smtClean="0"/>
              <a:t>They don’t have to be recent…</a:t>
            </a:r>
            <a:endParaRPr lang="en-US" dirty="0"/>
          </a:p>
        </p:txBody>
      </p:sp>
    </p:spTree>
    <p:extLst>
      <p:ext uri="{BB962C8B-B14F-4D97-AF65-F5344CB8AC3E}">
        <p14:creationId xmlns:p14="http://schemas.microsoft.com/office/powerpoint/2010/main" val="42049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Let’s check out known 2015 hacks</a:t>
            </a:r>
            <a:endParaRPr lang="en-US" dirty="0"/>
          </a:p>
        </p:txBody>
      </p:sp>
      <p:sp>
        <p:nvSpPr>
          <p:cNvPr id="4" name="Content Placeholder 3"/>
          <p:cNvSpPr>
            <a:spLocks noGrp="1"/>
          </p:cNvSpPr>
          <p:nvPr>
            <p:ph idx="1"/>
          </p:nvPr>
        </p:nvSpPr>
        <p:spPr/>
        <p:txBody>
          <a:bodyPr/>
          <a:lstStyle/>
          <a:p>
            <a:r>
              <a:rPr lang="en-US" dirty="0" smtClean="0"/>
              <a:t>Check out IBM’s Interactive Breach Site:</a:t>
            </a:r>
          </a:p>
          <a:p>
            <a:pPr lvl="1"/>
            <a:r>
              <a:rPr lang="en-US" dirty="0">
                <a:hlinkClick r:id="rId2"/>
              </a:rPr>
              <a:t>http://www-03.ibm.com/security/xforce/xfisi</a:t>
            </a:r>
            <a:r>
              <a:rPr lang="en-US" dirty="0" smtClean="0">
                <a:hlinkClick r:id="rId2"/>
              </a:rPr>
              <a:t>/</a:t>
            </a:r>
            <a:endParaRPr lang="en-US" dirty="0" smtClean="0"/>
          </a:p>
          <a:p>
            <a:pPr lvl="1"/>
            <a:r>
              <a:rPr lang="en-US" dirty="0" smtClean="0"/>
              <a:t>This site allows you to filter by location, industry type, or attack type </a:t>
            </a:r>
          </a:p>
          <a:p>
            <a:pPr lvl="1"/>
            <a:r>
              <a:rPr lang="en-US" dirty="0"/>
              <a:t>L</a:t>
            </a:r>
            <a:r>
              <a:rPr lang="en-US" dirty="0" smtClean="0"/>
              <a:t>et’s check out </a:t>
            </a:r>
          </a:p>
          <a:p>
            <a:pPr lvl="2"/>
            <a:r>
              <a:rPr lang="en-US" dirty="0"/>
              <a:t>Gov’t – June 12</a:t>
            </a:r>
            <a:r>
              <a:rPr lang="en-US" baseline="30000" dirty="0"/>
              <a:t>th</a:t>
            </a:r>
            <a:r>
              <a:rPr lang="en-US" dirty="0"/>
              <a:t>’s OPM breach</a:t>
            </a:r>
          </a:p>
          <a:p>
            <a:pPr lvl="2"/>
            <a:r>
              <a:rPr lang="en-US" dirty="0" smtClean="0"/>
              <a:t>Retail (filter on US and Retail)</a:t>
            </a:r>
          </a:p>
          <a:p>
            <a:pPr lvl="3"/>
            <a:r>
              <a:rPr lang="en-US" b="1" dirty="0" smtClean="0"/>
              <a:t>POS breaches</a:t>
            </a:r>
            <a:r>
              <a:rPr lang="en-US" dirty="0" smtClean="0"/>
              <a:t>:  Sept 1</a:t>
            </a:r>
            <a:r>
              <a:rPr lang="en-US" baseline="30000" dirty="0" smtClean="0"/>
              <a:t>st</a:t>
            </a:r>
            <a:r>
              <a:rPr lang="en-US" dirty="0" smtClean="0"/>
              <a:t>, Sept 27</a:t>
            </a:r>
            <a:r>
              <a:rPr lang="en-US" baseline="30000" dirty="0" smtClean="0"/>
              <a:t>th</a:t>
            </a:r>
            <a:r>
              <a:rPr lang="en-US" dirty="0" smtClean="0"/>
              <a:t>, Oct 23</a:t>
            </a:r>
            <a:r>
              <a:rPr lang="en-US" baseline="30000" dirty="0" smtClean="0"/>
              <a:t>rd</a:t>
            </a:r>
            <a:r>
              <a:rPr lang="en-US" dirty="0" smtClean="0"/>
              <a:t>, Nov 13</a:t>
            </a:r>
            <a:r>
              <a:rPr lang="en-US" baseline="30000" dirty="0" smtClean="0"/>
              <a:t>th</a:t>
            </a:r>
            <a:r>
              <a:rPr lang="en-US" dirty="0" smtClean="0"/>
              <a:t>, etc.</a:t>
            </a:r>
          </a:p>
        </p:txBody>
      </p:sp>
    </p:spTree>
    <p:extLst>
      <p:ext uri="{BB962C8B-B14F-4D97-AF65-F5344CB8AC3E}">
        <p14:creationId xmlns:p14="http://schemas.microsoft.com/office/powerpoint/2010/main" val="3894054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Target </a:t>
            </a:r>
            <a:r>
              <a:rPr lang="en-US" dirty="0" smtClean="0"/>
              <a:t>Breach</a:t>
            </a:r>
            <a:endParaRPr lang="en-US" dirty="0"/>
          </a:p>
        </p:txBody>
      </p:sp>
      <p:pic>
        <p:nvPicPr>
          <p:cNvPr id="4" name="Content Placeholder 3"/>
          <p:cNvPicPr>
            <a:picLocks noGrp="1" noChangeAspect="1"/>
          </p:cNvPicPr>
          <p:nvPr>
            <p:ph idx="1"/>
          </p:nvPr>
        </p:nvPicPr>
        <p:blipFill>
          <a:blip r:embed="rId3"/>
          <a:srcRect l="517" r="517"/>
          <a:stretch>
            <a:fillRect/>
          </a:stretch>
        </p:blipFill>
        <p:spPr>
          <a:xfrm>
            <a:off x="457200" y="1417638"/>
            <a:ext cx="8229600" cy="4525963"/>
          </a:xfrm>
        </p:spPr>
      </p:pic>
      <p:sp>
        <p:nvSpPr>
          <p:cNvPr id="5" name="TextBox 4"/>
          <p:cNvSpPr txBox="1"/>
          <p:nvPr/>
        </p:nvSpPr>
        <p:spPr>
          <a:xfrm>
            <a:off x="701040" y="6263640"/>
            <a:ext cx="8183880" cy="369332"/>
          </a:xfrm>
          <a:prstGeom prst="rect">
            <a:avLst/>
          </a:prstGeom>
          <a:noFill/>
        </p:spPr>
        <p:txBody>
          <a:bodyPr wrap="square" rtlCol="0">
            <a:spAutoFit/>
          </a:bodyPr>
          <a:lstStyle/>
          <a:p>
            <a:r>
              <a:rPr lang="en-US" dirty="0" smtClean="0">
                <a:hlinkClick r:id="rId4"/>
              </a:rPr>
              <a:t>http://www.c-span.org/video/?317553-1/Cybercrime</a:t>
            </a:r>
            <a:r>
              <a:rPr lang="en-US" dirty="0" smtClean="0"/>
              <a:t> ; (2:47:44), Feb 4th 2014</a:t>
            </a:r>
            <a:endParaRPr lang="en-US" dirty="0"/>
          </a:p>
        </p:txBody>
      </p:sp>
    </p:spTree>
    <p:extLst>
      <p:ext uri="{BB962C8B-B14F-4D97-AF65-F5344CB8AC3E}">
        <p14:creationId xmlns:p14="http://schemas.microsoft.com/office/powerpoint/2010/main" val="1190984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PCI-DSS Regulations</a:t>
            </a:r>
            <a:endParaRPr lang="en-US" dirty="0"/>
          </a:p>
        </p:txBody>
      </p:sp>
      <p:sp>
        <p:nvSpPr>
          <p:cNvPr id="3" name="Content Placeholder 2"/>
          <p:cNvSpPr>
            <a:spLocks noGrp="1"/>
          </p:cNvSpPr>
          <p:nvPr>
            <p:ph idx="1"/>
          </p:nvPr>
        </p:nvSpPr>
        <p:spPr>
          <a:xfrm>
            <a:off x="457200" y="1600200"/>
            <a:ext cx="8229600" cy="4922520"/>
          </a:xfrm>
        </p:spPr>
        <p:txBody>
          <a:bodyPr>
            <a:normAutofit/>
          </a:bodyPr>
          <a:lstStyle/>
          <a:p>
            <a:r>
              <a:rPr lang="en-US" dirty="0" smtClean="0"/>
              <a:t>Stands for:  </a:t>
            </a:r>
            <a:r>
              <a:rPr lang="en-US" i="1" dirty="0" smtClean="0"/>
              <a:t>Payment Card Industry – Data Security Standards</a:t>
            </a:r>
          </a:p>
          <a:p>
            <a:pPr lvl="1"/>
            <a:r>
              <a:rPr lang="en-US" dirty="0" smtClean="0"/>
              <a:t>Requires data at rest or being transmitted to be encrypted.  </a:t>
            </a:r>
          </a:p>
          <a:p>
            <a:pPr lvl="1"/>
            <a:r>
              <a:rPr lang="en-US" dirty="0"/>
              <a:t>R</a:t>
            </a:r>
            <a:r>
              <a:rPr lang="en-US" dirty="0" smtClean="0"/>
              <a:t>equires all access to the payment system to be authorized. </a:t>
            </a:r>
          </a:p>
          <a:p>
            <a:pPr lvl="2"/>
            <a:endParaRPr lang="en-US" dirty="0"/>
          </a:p>
        </p:txBody>
      </p:sp>
      <p:pic>
        <p:nvPicPr>
          <p:cNvPr id="4" name="Picture 3"/>
          <p:cNvPicPr>
            <a:picLocks noChangeAspect="1"/>
          </p:cNvPicPr>
          <p:nvPr/>
        </p:nvPicPr>
        <p:blipFill>
          <a:blip r:embed="rId3"/>
          <a:stretch>
            <a:fillRect/>
          </a:stretch>
        </p:blipFill>
        <p:spPr>
          <a:xfrm>
            <a:off x="3891352" y="4420910"/>
            <a:ext cx="2648280" cy="2101810"/>
          </a:xfrm>
          <a:prstGeom prst="rect">
            <a:avLst/>
          </a:prstGeom>
        </p:spPr>
      </p:pic>
      <p:pic>
        <p:nvPicPr>
          <p:cNvPr id="5" name="Picture 4"/>
          <p:cNvPicPr>
            <a:picLocks noChangeAspect="1"/>
          </p:cNvPicPr>
          <p:nvPr/>
        </p:nvPicPr>
        <p:blipFill>
          <a:blip r:embed="rId4"/>
          <a:stretch>
            <a:fillRect/>
          </a:stretch>
        </p:blipFill>
        <p:spPr>
          <a:xfrm>
            <a:off x="7317242" y="274638"/>
            <a:ext cx="1369557" cy="1141297"/>
          </a:xfrm>
          <a:prstGeom prst="rect">
            <a:avLst/>
          </a:prstGeom>
        </p:spPr>
      </p:pic>
      <p:sp>
        <p:nvSpPr>
          <p:cNvPr id="6" name="TextBox 5"/>
          <p:cNvSpPr txBox="1"/>
          <p:nvPr/>
        </p:nvSpPr>
        <p:spPr>
          <a:xfrm>
            <a:off x="290945" y="6522720"/>
            <a:ext cx="3423822" cy="276999"/>
          </a:xfrm>
          <a:prstGeom prst="rect">
            <a:avLst/>
          </a:prstGeom>
          <a:noFill/>
        </p:spPr>
        <p:txBody>
          <a:bodyPr wrap="none" rtlCol="0">
            <a:spAutoFit/>
          </a:bodyPr>
          <a:lstStyle/>
          <a:p>
            <a:r>
              <a:rPr lang="en-US" sz="1200" dirty="0"/>
              <a:t>https://</a:t>
            </a:r>
            <a:r>
              <a:rPr lang="en-US" sz="1200" dirty="0" err="1"/>
              <a:t>www.pcisecuritystandards.org</a:t>
            </a:r>
            <a:r>
              <a:rPr lang="en-US" sz="1200" dirty="0"/>
              <a:t>/</a:t>
            </a:r>
            <a:r>
              <a:rPr lang="en-US" sz="1200" dirty="0" err="1"/>
              <a:t>pci_security</a:t>
            </a:r>
            <a:r>
              <a:rPr lang="en-US" sz="1200" dirty="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075" y="3064790"/>
            <a:ext cx="7772400" cy="1470025"/>
          </a:xfrm>
        </p:spPr>
        <p:txBody>
          <a:bodyPr>
            <a:normAutofit fontScale="90000"/>
          </a:bodyPr>
          <a:lstStyle/>
          <a:p>
            <a:r>
              <a:rPr lang="en-US" sz="6700" b="1" dirty="0"/>
              <a:t>Cyber </a:t>
            </a:r>
            <a:r>
              <a:rPr lang="en-US" sz="6700" b="1" dirty="0" smtClean="0"/>
              <a:t>security </a:t>
            </a:r>
            <a:r>
              <a:rPr lang="en-US" dirty="0" smtClean="0"/>
              <a:t/>
            </a:r>
            <a:br>
              <a:rPr lang="en-US" dirty="0" smtClean="0"/>
            </a:br>
            <a:r>
              <a:rPr lang="en-US" dirty="0" smtClean="0">
                <a:solidFill>
                  <a:srgbClr val="558ED5"/>
                </a:solidFill>
              </a:rPr>
              <a:t>focuses </a:t>
            </a:r>
            <a:r>
              <a:rPr lang="en-US" dirty="0">
                <a:solidFill>
                  <a:srgbClr val="558ED5"/>
                </a:solidFill>
              </a:rPr>
              <a:t>on protecting computers, networks, programs and data </a:t>
            </a:r>
            <a:r>
              <a:rPr lang="en-US" i="1" dirty="0">
                <a:solidFill>
                  <a:srgbClr val="558ED5"/>
                </a:solidFill>
              </a:rPr>
              <a:t>from unintended or unauthorized access, change or destruction</a:t>
            </a:r>
            <a:r>
              <a:rPr lang="en-US" dirty="0">
                <a:solidFill>
                  <a:srgbClr val="558ED5"/>
                </a:solidFill>
              </a:rPr>
              <a:t>.</a:t>
            </a:r>
            <a:br>
              <a:rPr lang="en-US" dirty="0">
                <a:solidFill>
                  <a:srgbClr val="558ED5"/>
                </a:solidFill>
              </a:rPr>
            </a:br>
            <a:endParaRPr lang="en-US" dirty="0">
              <a:solidFill>
                <a:srgbClr val="558ED5"/>
              </a:solidFill>
            </a:endParaRPr>
          </a:p>
        </p:txBody>
      </p:sp>
    </p:spTree>
    <p:extLst>
      <p:ext uri="{BB962C8B-B14F-4D97-AF65-F5344CB8AC3E}">
        <p14:creationId xmlns:p14="http://schemas.microsoft.com/office/powerpoint/2010/main" val="85870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PCI-DSS Regulations</a:t>
            </a:r>
            <a:endParaRPr lang="en-US" dirty="0"/>
          </a:p>
        </p:txBody>
      </p:sp>
      <p:sp>
        <p:nvSpPr>
          <p:cNvPr id="3" name="Content Placeholder 2"/>
          <p:cNvSpPr>
            <a:spLocks noGrp="1"/>
          </p:cNvSpPr>
          <p:nvPr>
            <p:ph idx="1"/>
          </p:nvPr>
        </p:nvSpPr>
        <p:spPr>
          <a:xfrm>
            <a:off x="457200" y="1295400"/>
            <a:ext cx="8229600" cy="4922520"/>
          </a:xfrm>
        </p:spPr>
        <p:txBody>
          <a:bodyPr>
            <a:normAutofit/>
          </a:bodyPr>
          <a:lstStyle/>
          <a:p>
            <a:r>
              <a:rPr lang="en-US" dirty="0" smtClean="0"/>
              <a:t>Problem: </a:t>
            </a:r>
          </a:p>
          <a:p>
            <a:pPr lvl="1"/>
            <a:r>
              <a:rPr lang="en-US" dirty="0" smtClean="0"/>
              <a:t>In US, payment card data cannot be encrypted when it is being processed.  </a:t>
            </a:r>
          </a:p>
          <a:p>
            <a:r>
              <a:rPr lang="en-US" dirty="0" smtClean="0"/>
              <a:t>Vulnerable point:</a:t>
            </a:r>
          </a:p>
          <a:p>
            <a:pPr lvl="1"/>
            <a:r>
              <a:rPr lang="en-US" dirty="0" smtClean="0"/>
              <a:t>After swipe, data is in memory of the POS system for processing the payment.  </a:t>
            </a:r>
          </a:p>
          <a:p>
            <a:pPr lvl="1"/>
            <a:r>
              <a:rPr lang="en-US" dirty="0" smtClean="0"/>
              <a:t>Most POSs are running Windows CE on old devices that are very vulnerable to POS malware. </a:t>
            </a:r>
          </a:p>
          <a:p>
            <a:pPr lvl="1"/>
            <a:r>
              <a:rPr lang="en-US" dirty="0" smtClean="0"/>
              <a:t>Do a Memory (RAM) Scrape</a:t>
            </a:r>
            <a:r>
              <a:rPr lang="en-US" dirty="0"/>
              <a:t> </a:t>
            </a:r>
            <a:r>
              <a:rPr lang="en-US" dirty="0" smtClean="0"/>
              <a:t>…What’s that?</a:t>
            </a:r>
          </a:p>
          <a:p>
            <a:pPr lvl="2"/>
            <a:endParaRPr lang="en-US" dirty="0"/>
          </a:p>
        </p:txBody>
      </p:sp>
      <p:sp>
        <p:nvSpPr>
          <p:cNvPr id="4" name="TextBox 3"/>
          <p:cNvSpPr txBox="1"/>
          <p:nvPr/>
        </p:nvSpPr>
        <p:spPr>
          <a:xfrm>
            <a:off x="651164" y="6553200"/>
            <a:ext cx="7736990" cy="369332"/>
          </a:xfrm>
          <a:prstGeom prst="rect">
            <a:avLst/>
          </a:prstGeom>
          <a:noFill/>
        </p:spPr>
        <p:txBody>
          <a:bodyPr wrap="none" rtlCol="0">
            <a:spAutoFit/>
          </a:bodyPr>
          <a:lstStyle/>
          <a:p>
            <a:r>
              <a:rPr lang="en-US" dirty="0"/>
              <a:t>Windows CE – Windows Embedded Compact: </a:t>
            </a:r>
            <a:r>
              <a:rPr lang="en-US" sz="1200" dirty="0"/>
              <a:t>https://</a:t>
            </a:r>
            <a:r>
              <a:rPr lang="en-US" sz="1200" dirty="0" err="1"/>
              <a:t>en.wikipedia.org</a:t>
            </a:r>
            <a:r>
              <a:rPr lang="en-US" sz="1200" dirty="0"/>
              <a:t>/wiki/</a:t>
            </a:r>
            <a:r>
              <a:rPr lang="en-US" sz="1200" dirty="0" err="1"/>
              <a:t>Windows_Embedded</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RAM Scraper</a:t>
            </a:r>
            <a:endParaRPr lang="en-US" dirty="0"/>
          </a:p>
        </p:txBody>
      </p:sp>
      <p:sp>
        <p:nvSpPr>
          <p:cNvPr id="3" name="Content Placeholder 2"/>
          <p:cNvSpPr>
            <a:spLocks noGrp="1"/>
          </p:cNvSpPr>
          <p:nvPr>
            <p:ph idx="1"/>
          </p:nvPr>
        </p:nvSpPr>
        <p:spPr/>
        <p:txBody>
          <a:bodyPr/>
          <a:lstStyle/>
          <a:p>
            <a:r>
              <a:rPr lang="en-US" dirty="0" smtClean="0"/>
              <a:t>Dump memory for the POS process</a:t>
            </a:r>
          </a:p>
          <a:p>
            <a:pPr lvl="1"/>
            <a:r>
              <a:rPr lang="en-US" dirty="0" smtClean="0"/>
              <a:t>Process that has Track 2 data</a:t>
            </a:r>
          </a:p>
          <a:p>
            <a:r>
              <a:rPr lang="en-US" dirty="0" smtClean="0"/>
              <a:t>Run a regular expression for Track 2 pattern</a:t>
            </a:r>
          </a:p>
          <a:p>
            <a:r>
              <a:rPr lang="en-US" dirty="0" smtClean="0"/>
              <a:t>Store the extracted data locally;</a:t>
            </a:r>
          </a:p>
          <a:p>
            <a:r>
              <a:rPr lang="en-US" dirty="0" smtClean="0"/>
              <a:t>Collect it later and send it out (usually encrypted)</a:t>
            </a:r>
          </a:p>
          <a:p>
            <a:r>
              <a:rPr lang="en-US" dirty="0" smtClean="0">
                <a:hlinkClick r:id="rId2"/>
              </a:rPr>
              <a:t>https://www.youtube.com/watch?v=I2RrgqbjF9g&amp;noredirect=1</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40 Million Credit Cards </a:t>
            </a:r>
            <a:br>
              <a:rPr lang="en-US" dirty="0" smtClean="0"/>
            </a:br>
            <a:r>
              <a:rPr lang="en-US" dirty="0" smtClean="0"/>
              <a:t>stolen from Target</a:t>
            </a:r>
            <a:endParaRPr lang="en-US" dirty="0"/>
          </a:p>
        </p:txBody>
      </p:sp>
      <p:sp>
        <p:nvSpPr>
          <p:cNvPr id="5" name="Subtitle 4"/>
          <p:cNvSpPr>
            <a:spLocks noGrp="1"/>
          </p:cNvSpPr>
          <p:nvPr>
            <p:ph type="subTitle" idx="1"/>
          </p:nvPr>
        </p:nvSpPr>
        <p:spPr/>
        <p:txBody>
          <a:bodyPr/>
          <a:lstStyle/>
          <a:p>
            <a:r>
              <a:rPr lang="en-US" dirty="0" smtClean="0"/>
              <a:t>What do Hackers do with that information?</a:t>
            </a:r>
            <a:endParaRPr lang="en-US" dirty="0"/>
          </a:p>
        </p:txBody>
      </p:sp>
    </p:spTree>
    <p:extLst>
      <p:ext uri="{BB962C8B-B14F-4D97-AF65-F5344CB8AC3E}">
        <p14:creationId xmlns:p14="http://schemas.microsoft.com/office/powerpoint/2010/main" val="79252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rebsonsecurity.com/wp-content/uploads/2014/01/FakePlastic.png"/>
          <p:cNvPicPr>
            <a:picLocks noChangeAspect="1" noChangeArrowheads="1"/>
          </p:cNvPicPr>
          <p:nvPr/>
        </p:nvPicPr>
        <p:blipFill>
          <a:blip r:embed="rId3"/>
          <a:srcRect/>
          <a:stretch>
            <a:fillRect/>
          </a:stretch>
        </p:blipFill>
        <p:spPr bwMode="auto">
          <a:xfrm>
            <a:off x="604735" y="1889591"/>
            <a:ext cx="7934530" cy="4225396"/>
          </a:xfrm>
          <a:prstGeom prst="rect">
            <a:avLst/>
          </a:prstGeom>
          <a:noFill/>
        </p:spPr>
      </p:pic>
      <p:sp>
        <p:nvSpPr>
          <p:cNvPr id="2" name="Title 1"/>
          <p:cNvSpPr>
            <a:spLocks noGrp="1"/>
          </p:cNvSpPr>
          <p:nvPr>
            <p:ph type="title"/>
          </p:nvPr>
        </p:nvSpPr>
        <p:spPr/>
        <p:txBody>
          <a:bodyPr/>
          <a:lstStyle/>
          <a:p>
            <a:r>
              <a:rPr lang="en-US" dirty="0" smtClean="0"/>
              <a:t>CC info sold on the Dark Web</a:t>
            </a:r>
            <a:endParaRPr lang="en-US" dirty="0"/>
          </a:p>
        </p:txBody>
      </p:sp>
      <p:sp>
        <p:nvSpPr>
          <p:cNvPr id="3" name="TextBox 2"/>
          <p:cNvSpPr txBox="1"/>
          <p:nvPr/>
        </p:nvSpPr>
        <p:spPr>
          <a:xfrm>
            <a:off x="604735" y="6498771"/>
            <a:ext cx="2843664" cy="369332"/>
          </a:xfrm>
          <a:prstGeom prst="rect">
            <a:avLst/>
          </a:prstGeom>
          <a:noFill/>
        </p:spPr>
        <p:txBody>
          <a:bodyPr wrap="none" rtlCol="0">
            <a:spAutoFit/>
          </a:bodyPr>
          <a:lstStyle/>
          <a:p>
            <a:r>
              <a:rPr lang="en-US" dirty="0"/>
              <a:t>http://</a:t>
            </a:r>
            <a:r>
              <a:rPr lang="en-US" dirty="0" err="1"/>
              <a:t>krebsonsecurity.com</a:t>
            </a:r>
            <a:r>
              <a:rPr lang="en-US"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krebsonsecurity.com/wp-content/uploads/2014/01/trackpackage.png"/>
          <p:cNvPicPr>
            <a:picLocks noChangeAspect="1" noChangeArrowheads="1"/>
          </p:cNvPicPr>
          <p:nvPr/>
        </p:nvPicPr>
        <p:blipFill>
          <a:blip r:embed="rId2"/>
          <a:srcRect/>
          <a:stretch>
            <a:fillRect/>
          </a:stretch>
        </p:blipFill>
        <p:spPr bwMode="auto">
          <a:xfrm>
            <a:off x="521108" y="845679"/>
            <a:ext cx="8157993" cy="4710955"/>
          </a:xfrm>
          <a:prstGeom prst="rect">
            <a:avLst/>
          </a:prstGeom>
          <a:noFill/>
        </p:spPr>
      </p:pic>
      <p:sp>
        <p:nvSpPr>
          <p:cNvPr id="2" name="TextBox 1"/>
          <p:cNvSpPr txBox="1"/>
          <p:nvPr/>
        </p:nvSpPr>
        <p:spPr>
          <a:xfrm>
            <a:off x="521108" y="6466114"/>
            <a:ext cx="2843664" cy="369332"/>
          </a:xfrm>
          <a:prstGeom prst="rect">
            <a:avLst/>
          </a:prstGeom>
          <a:noFill/>
        </p:spPr>
        <p:txBody>
          <a:bodyPr wrap="none" rtlCol="0">
            <a:spAutoFit/>
          </a:bodyPr>
          <a:lstStyle/>
          <a:p>
            <a:r>
              <a:rPr lang="en-US" dirty="0"/>
              <a:t>http://</a:t>
            </a:r>
            <a:r>
              <a:rPr lang="en-US" dirty="0" err="1"/>
              <a:t>krebsonsecurity.com</a:t>
            </a:r>
            <a:r>
              <a:rPr lang="en-US" dirty="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 Shops (can order by Zip now)</a:t>
            </a:r>
            <a:endParaRPr lang="en-US" dirty="0"/>
          </a:p>
        </p:txBody>
      </p:sp>
      <p:pic>
        <p:nvPicPr>
          <p:cNvPr id="1026" name="Picture 2" descr="C:\Users\lancorl1\AppData\Local\Evernote\Evernote\Databases\Attachments\65d4ad81f0fbe6b710aa7d4e2ae8d4bb.png"/>
          <p:cNvPicPr>
            <a:picLocks noGrp="1" noChangeAspect="1" noChangeArrowheads="1"/>
          </p:cNvPicPr>
          <p:nvPr>
            <p:ph idx="1"/>
          </p:nvPr>
        </p:nvPicPr>
        <p:blipFill>
          <a:blip r:embed="rId2"/>
          <a:srcRect t="11623" b="5129"/>
          <a:stretch>
            <a:fillRect/>
          </a:stretch>
        </p:blipFill>
        <p:spPr bwMode="auto">
          <a:xfrm>
            <a:off x="500211" y="1252385"/>
            <a:ext cx="8186589" cy="4839943"/>
          </a:xfrm>
          <a:prstGeom prst="rect">
            <a:avLst/>
          </a:prstGeom>
          <a:noFill/>
        </p:spPr>
      </p:pic>
      <p:sp>
        <p:nvSpPr>
          <p:cNvPr id="4" name="TextBox 3"/>
          <p:cNvSpPr txBox="1"/>
          <p:nvPr/>
        </p:nvSpPr>
        <p:spPr>
          <a:xfrm>
            <a:off x="-48988" y="6498768"/>
            <a:ext cx="2843664" cy="369332"/>
          </a:xfrm>
          <a:prstGeom prst="rect">
            <a:avLst/>
          </a:prstGeom>
          <a:noFill/>
        </p:spPr>
        <p:txBody>
          <a:bodyPr wrap="none" rtlCol="0">
            <a:spAutoFit/>
          </a:bodyPr>
          <a:lstStyle/>
          <a:p>
            <a:r>
              <a:rPr lang="en-US" dirty="0"/>
              <a:t>http://</a:t>
            </a:r>
            <a:r>
              <a:rPr lang="en-US" dirty="0" err="1"/>
              <a:t>krebsonsecurity.com</a:t>
            </a:r>
            <a:r>
              <a:rPr lang="en-US" dirty="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 Shops</a:t>
            </a:r>
            <a:endParaRPr lang="en-US" dirty="0"/>
          </a:p>
        </p:txBody>
      </p:sp>
      <p:pic>
        <p:nvPicPr>
          <p:cNvPr id="3" name="Picture 2"/>
          <p:cNvPicPr>
            <a:picLocks noChangeAspect="1"/>
          </p:cNvPicPr>
          <p:nvPr/>
        </p:nvPicPr>
        <p:blipFill>
          <a:blip r:embed="rId3"/>
          <a:stretch>
            <a:fillRect/>
          </a:stretch>
        </p:blipFill>
        <p:spPr>
          <a:xfrm>
            <a:off x="1096505" y="10100"/>
            <a:ext cx="7374194" cy="6858000"/>
          </a:xfrm>
          <a:prstGeom prst="rect">
            <a:avLst/>
          </a:prstGeom>
        </p:spPr>
      </p:pic>
      <p:sp>
        <p:nvSpPr>
          <p:cNvPr id="4" name="TextBox 3"/>
          <p:cNvSpPr txBox="1"/>
          <p:nvPr/>
        </p:nvSpPr>
        <p:spPr>
          <a:xfrm>
            <a:off x="-48988" y="6498768"/>
            <a:ext cx="2843664" cy="369332"/>
          </a:xfrm>
          <a:prstGeom prst="rect">
            <a:avLst/>
          </a:prstGeom>
          <a:noFill/>
        </p:spPr>
        <p:txBody>
          <a:bodyPr wrap="none" rtlCol="0">
            <a:spAutoFit/>
          </a:bodyPr>
          <a:lstStyle/>
          <a:p>
            <a:r>
              <a:rPr lang="en-US" dirty="0"/>
              <a:t>http://</a:t>
            </a:r>
            <a:r>
              <a:rPr lang="en-US" dirty="0" err="1"/>
              <a:t>krebsonsecurity.com</a:t>
            </a:r>
            <a:r>
              <a:rPr lang="en-US" dirty="0"/>
              <a:t>/</a:t>
            </a:r>
          </a:p>
        </p:txBody>
      </p:sp>
    </p:spTree>
    <p:extLst>
      <p:ext uri="{BB962C8B-B14F-4D97-AF65-F5344CB8AC3E}">
        <p14:creationId xmlns:p14="http://schemas.microsoft.com/office/powerpoint/2010/main" val="1352729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Digital Forensics of Target Breach</a:t>
            </a:r>
            <a:endParaRPr lang="en-US" dirty="0"/>
          </a:p>
        </p:txBody>
      </p:sp>
      <p:sp>
        <p:nvSpPr>
          <p:cNvPr id="3" name="Content Placeholder 2"/>
          <p:cNvSpPr>
            <a:spLocks noGrp="1"/>
          </p:cNvSpPr>
          <p:nvPr>
            <p:ph idx="1"/>
          </p:nvPr>
        </p:nvSpPr>
        <p:spPr/>
        <p:txBody>
          <a:bodyPr>
            <a:normAutofit/>
          </a:bodyPr>
          <a:lstStyle/>
          <a:p>
            <a:r>
              <a:rPr lang="en-US" dirty="0"/>
              <a:t>I</a:t>
            </a:r>
            <a:r>
              <a:rPr lang="en-US" dirty="0" smtClean="0"/>
              <a:t>nitial </a:t>
            </a:r>
            <a:r>
              <a:rPr lang="en-US" dirty="0"/>
              <a:t>intrusion into </a:t>
            </a:r>
            <a:r>
              <a:rPr lang="en-US" dirty="0" smtClean="0"/>
              <a:t>Target’s systems </a:t>
            </a:r>
          </a:p>
          <a:p>
            <a:pPr lvl="1"/>
            <a:r>
              <a:rPr lang="en-US" dirty="0" smtClean="0"/>
              <a:t>Traced </a:t>
            </a:r>
            <a:r>
              <a:rPr lang="en-US" dirty="0"/>
              <a:t>back to network credentials that were stolen from a third party vendor</a:t>
            </a:r>
            <a:r>
              <a:rPr lang="en-US" dirty="0" smtClean="0"/>
              <a:t>.</a:t>
            </a:r>
          </a:p>
          <a:p>
            <a:pPr lvl="1"/>
            <a:r>
              <a:rPr lang="en-US" dirty="0" smtClean="0"/>
              <a:t>Third Party vendor:  </a:t>
            </a:r>
            <a:r>
              <a:rPr lang="en-US" i="1" dirty="0" smtClean="0"/>
              <a:t>Fazio Mechanical </a:t>
            </a:r>
            <a:r>
              <a:rPr lang="en-US" dirty="0" smtClean="0"/>
              <a:t>(HVAC)</a:t>
            </a:r>
          </a:p>
          <a:p>
            <a:pPr lvl="2"/>
            <a:r>
              <a:rPr lang="en-US" dirty="0" smtClean="0"/>
              <a:t>refrigeration</a:t>
            </a:r>
            <a:r>
              <a:rPr lang="en-US" dirty="0"/>
              <a:t>, heating and air conditioning subcontractor that has worked at a number of locations at Target and other top </a:t>
            </a:r>
            <a:r>
              <a:rPr lang="en-US" dirty="0" smtClean="0"/>
              <a:t>retailers.</a:t>
            </a:r>
          </a:p>
          <a:p>
            <a:pPr lvl="2"/>
            <a:r>
              <a:rPr lang="en-US" dirty="0" smtClean="0"/>
              <a:t>Other Fazio Mechanical contracts:</a:t>
            </a:r>
          </a:p>
          <a:p>
            <a:pPr lvl="3"/>
            <a:r>
              <a:rPr lang="en-US" dirty="0" smtClean="0"/>
              <a:t>Trader Joe’s, Whole Foods and BJ’s Wholesale Club</a:t>
            </a:r>
            <a:endParaRPr lang="en-US" dirty="0"/>
          </a:p>
        </p:txBody>
      </p:sp>
    </p:spTree>
    <p:extLst>
      <p:ext uri="{BB962C8B-B14F-4D97-AF65-F5344CB8AC3E}">
        <p14:creationId xmlns:p14="http://schemas.microsoft.com/office/powerpoint/2010/main" val="231779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Give HVAC Company Network Access?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“Large retail operations typically have a team that routinely monitors energy consumption and temperatures in stores to save on costs (particularly at night) and to alert store managers if temperatures in the stores fluctuate outside of an acceptable range that could prevent customers from shopping at the store.” </a:t>
            </a:r>
          </a:p>
          <a:p>
            <a:endParaRPr lang="en-US" dirty="0" smtClean="0"/>
          </a:p>
          <a:p>
            <a:r>
              <a:rPr lang="en-US" dirty="0"/>
              <a:t>V</a:t>
            </a:r>
            <a:r>
              <a:rPr lang="en-US" dirty="0" smtClean="0"/>
              <a:t>endors remote into the system in order to do maintenance (updates, patches, etc.) or to troubleshoot glitches and connectivity issues with the software</a:t>
            </a:r>
          </a:p>
          <a:p>
            <a:pPr marL="914400" lvl="2" indent="0">
              <a:buNone/>
            </a:pPr>
            <a:r>
              <a:rPr lang="en-US" dirty="0" smtClean="0"/>
              <a:t>--</a:t>
            </a:r>
            <a:r>
              <a:rPr lang="en-US" dirty="0" err="1" smtClean="0"/>
              <a:t>KrebsOnSecurity</a:t>
            </a:r>
            <a:endParaRPr lang="en-US" dirty="0"/>
          </a:p>
        </p:txBody>
      </p:sp>
    </p:spTree>
    <p:extLst>
      <p:ext uri="{BB962C8B-B14F-4D97-AF65-F5344CB8AC3E}">
        <p14:creationId xmlns:p14="http://schemas.microsoft.com/office/powerpoint/2010/main" val="10909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Target Breach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Nov. 15 and Nov. 28, the attackers uploaded their card-stealing malicious software to a small number of cash registers within Target stores.  This allowed them to test that their point-of-sale malware was working as designed.</a:t>
            </a:r>
          </a:p>
          <a:p>
            <a:endParaRPr lang="en-US" dirty="0" smtClean="0"/>
          </a:p>
          <a:p>
            <a:r>
              <a:rPr lang="en-US" dirty="0" smtClean="0"/>
              <a:t>Two days later, they pushed their malware to a majority of Target’s point-of-sale devices, and were actively collecting card records from live customer transactions until Dec. 15, 2013.</a:t>
            </a:r>
            <a:endParaRPr lang="en-US" dirty="0"/>
          </a:p>
        </p:txBody>
      </p:sp>
    </p:spTree>
    <p:extLst>
      <p:ext uri="{BB962C8B-B14F-4D97-AF65-F5344CB8AC3E}">
        <p14:creationId xmlns:p14="http://schemas.microsoft.com/office/powerpoint/2010/main" val="94837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Cybersecurity Jargon</a:t>
            </a:r>
            <a:endParaRPr lang="en-US" dirty="0"/>
          </a:p>
        </p:txBody>
      </p:sp>
      <p:sp>
        <p:nvSpPr>
          <p:cNvPr id="3" name="Content Placeholder 2"/>
          <p:cNvSpPr>
            <a:spLocks noGrp="1"/>
          </p:cNvSpPr>
          <p:nvPr>
            <p:ph idx="1"/>
          </p:nvPr>
        </p:nvSpPr>
        <p:spPr/>
        <p:txBody>
          <a:bodyPr/>
          <a:lstStyle/>
          <a:p>
            <a:r>
              <a:rPr lang="en-US" dirty="0" smtClean="0"/>
              <a:t>The field of cybersecurity is evolving day by day.</a:t>
            </a:r>
          </a:p>
          <a:p>
            <a:r>
              <a:rPr lang="en-US" dirty="0" smtClean="0"/>
              <a:t>Keeping up with the the jargon can be quite fun.  Let’s take a look as some of the terms that are used in field of cybersecurity….</a:t>
            </a:r>
          </a:p>
          <a:p>
            <a:endParaRPr lang="en-US" dirty="0"/>
          </a:p>
          <a:p>
            <a:r>
              <a:rPr lang="en-US" dirty="0" smtClean="0"/>
              <a:t>We will be talking about “digital forensics” and ”Zero Day attacks” today.</a:t>
            </a:r>
            <a:endParaRPr lang="en-US" dirty="0"/>
          </a:p>
        </p:txBody>
      </p:sp>
    </p:spTree>
    <p:extLst>
      <p:ext uri="{BB962C8B-B14F-4D97-AF65-F5344CB8AC3E}">
        <p14:creationId xmlns:p14="http://schemas.microsoft.com/office/powerpoint/2010/main" val="735443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the information out?</a:t>
            </a:r>
            <a:endParaRPr lang="en-US" dirty="0"/>
          </a:p>
        </p:txBody>
      </p:sp>
      <p:sp>
        <p:nvSpPr>
          <p:cNvPr id="3" name="Content Placeholder 2"/>
          <p:cNvSpPr>
            <a:spLocks noGrp="1"/>
          </p:cNvSpPr>
          <p:nvPr>
            <p:ph idx="1"/>
          </p:nvPr>
        </p:nvSpPr>
        <p:spPr>
          <a:xfrm>
            <a:off x="457200" y="1600200"/>
            <a:ext cx="8229600" cy="5078539"/>
          </a:xfrm>
        </p:spPr>
        <p:txBody>
          <a:bodyPr>
            <a:normAutofit/>
          </a:bodyPr>
          <a:lstStyle/>
          <a:p>
            <a:r>
              <a:rPr lang="en-US" dirty="0" smtClean="0"/>
              <a:t>The stolen  financial information was transmitted to several “drop” locations.</a:t>
            </a:r>
          </a:p>
          <a:p>
            <a:pPr lvl="1"/>
            <a:r>
              <a:rPr lang="en-US" dirty="0" smtClean="0"/>
              <a:t>Drop locations:  compromised computers used to house stolen data and that could be safely accessed by the suspected</a:t>
            </a:r>
          </a:p>
          <a:p>
            <a:pPr marL="342900" lvl="1" indent="-342900">
              <a:buFont typeface="Arial"/>
              <a:buChar char="•"/>
            </a:pPr>
            <a:r>
              <a:rPr lang="en-US" dirty="0" smtClean="0"/>
              <a:t>Target’s stolen data was stashed on hacked computer servers belonging to a business in Miami, while another drop server resided in Brazil from there perpetrators in Eastern Europe and Russia picked up the data.</a:t>
            </a:r>
          </a:p>
          <a:p>
            <a:endParaRPr lang="en-US" dirty="0"/>
          </a:p>
        </p:txBody>
      </p:sp>
    </p:spTree>
    <p:extLst>
      <p:ext uri="{BB962C8B-B14F-4D97-AF65-F5344CB8AC3E}">
        <p14:creationId xmlns:p14="http://schemas.microsoft.com/office/powerpoint/2010/main" val="2708923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Target Liable?</a:t>
            </a:r>
            <a:endParaRPr lang="en-US" dirty="0"/>
          </a:p>
        </p:txBody>
      </p:sp>
      <p:sp>
        <p:nvSpPr>
          <p:cNvPr id="3" name="Content Placeholder 2"/>
          <p:cNvSpPr>
            <a:spLocks noGrp="1"/>
          </p:cNvSpPr>
          <p:nvPr>
            <p:ph idx="1"/>
          </p:nvPr>
        </p:nvSpPr>
        <p:spPr/>
        <p:txBody>
          <a:bodyPr>
            <a:normAutofit fontScale="92500"/>
          </a:bodyPr>
          <a:lstStyle/>
          <a:p>
            <a:r>
              <a:rPr lang="en-US" dirty="0" smtClean="0"/>
              <a:t>They claimed they followed all PCI-DSS standards.</a:t>
            </a:r>
          </a:p>
          <a:p>
            <a:r>
              <a:rPr lang="en-US" dirty="0" smtClean="0"/>
              <a:t>Current PCI standard says:</a:t>
            </a:r>
          </a:p>
          <a:p>
            <a:pPr lvl="1"/>
            <a:r>
              <a:rPr lang="en-US" dirty="0" smtClean="0"/>
              <a:t>Organizations are not required to maintain separate networks for payment and non-payment operations.</a:t>
            </a:r>
          </a:p>
          <a:p>
            <a:pPr lvl="1"/>
            <a:r>
              <a:rPr lang="en-US" dirty="0" smtClean="0"/>
              <a:t> It does require merchants to incorporate two-factor authentication for remote network access originating from outside the network by personnel and all third parties — including vendor access for support or maintenance (see section 8.3).</a:t>
            </a:r>
            <a:endParaRPr lang="en-US" dirty="0"/>
          </a:p>
        </p:txBody>
      </p:sp>
    </p:spTree>
    <p:extLst>
      <p:ext uri="{BB962C8B-B14F-4D97-AF65-F5344CB8AC3E}">
        <p14:creationId xmlns:p14="http://schemas.microsoft.com/office/powerpoint/2010/main" val="517339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 Latest Update</a:t>
            </a:r>
            <a:endParaRPr lang="en-US" dirty="0"/>
          </a:p>
        </p:txBody>
      </p:sp>
      <p:sp>
        <p:nvSpPr>
          <p:cNvPr id="3" name="Content Placeholder 2"/>
          <p:cNvSpPr>
            <a:spLocks noGrp="1"/>
          </p:cNvSpPr>
          <p:nvPr>
            <p:ph idx="1"/>
          </p:nvPr>
        </p:nvSpPr>
        <p:spPr>
          <a:xfrm>
            <a:off x="457200" y="1600200"/>
            <a:ext cx="8229600" cy="5021317"/>
          </a:xfrm>
        </p:spPr>
        <p:txBody>
          <a:bodyPr>
            <a:normAutofit fontScale="77500" lnSpcReduction="20000"/>
          </a:bodyPr>
          <a:lstStyle/>
          <a:p>
            <a:r>
              <a:rPr lang="en-US" dirty="0" smtClean="0"/>
              <a:t>Target and PCI Auditor </a:t>
            </a:r>
            <a:r>
              <a:rPr lang="en-US" dirty="0" err="1" smtClean="0"/>
              <a:t>Trustwave</a:t>
            </a:r>
            <a:r>
              <a:rPr lang="en-US" dirty="0" smtClean="0"/>
              <a:t>  have been sued by Banks to recover the cost of reissuing cards and lost funds.</a:t>
            </a:r>
          </a:p>
          <a:p>
            <a:endParaRPr lang="en-US" dirty="0"/>
          </a:p>
          <a:p>
            <a:r>
              <a:rPr lang="en-US" dirty="0"/>
              <a:t>Dec 2014: A U.S. judge </a:t>
            </a:r>
            <a:r>
              <a:rPr lang="en-US" dirty="0" smtClean="0"/>
              <a:t>allowed consumers </a:t>
            </a:r>
            <a:r>
              <a:rPr lang="en-US" dirty="0"/>
              <a:t>to sue </a:t>
            </a:r>
            <a:r>
              <a:rPr lang="en-US" dirty="0" smtClean="0"/>
              <a:t>Target, </a:t>
            </a:r>
            <a:r>
              <a:rPr lang="en-US" dirty="0"/>
              <a:t>rejecting Target's argument that the consumers lacked standing to sue because they could not establish any injury</a:t>
            </a:r>
            <a:r>
              <a:rPr lang="en-US" dirty="0" smtClean="0"/>
              <a:t>.</a:t>
            </a:r>
          </a:p>
          <a:p>
            <a:endParaRPr lang="en-US" dirty="0"/>
          </a:p>
          <a:p>
            <a:r>
              <a:rPr lang="en-US" dirty="0" smtClean="0"/>
              <a:t>March 18</a:t>
            </a:r>
            <a:r>
              <a:rPr lang="en-US" baseline="30000" dirty="0" smtClean="0"/>
              <a:t>th</a:t>
            </a:r>
            <a:r>
              <a:rPr lang="en-US" dirty="0" smtClean="0"/>
              <a:t> 2015: Target agreed </a:t>
            </a:r>
            <a:r>
              <a:rPr lang="en-US" dirty="0"/>
              <a:t>to pay $10 million in a proposed settlement of a class-action lawsuit </a:t>
            </a:r>
            <a:r>
              <a:rPr lang="en-US" dirty="0" smtClean="0"/>
              <a:t>its </a:t>
            </a:r>
            <a:r>
              <a:rPr lang="en-US" dirty="0"/>
              <a:t>data breach that consumers say compromised their personal financial </a:t>
            </a:r>
            <a:r>
              <a:rPr lang="en-US" dirty="0" smtClean="0"/>
              <a:t>info</a:t>
            </a:r>
          </a:p>
          <a:p>
            <a:pPr lvl="1"/>
            <a:r>
              <a:rPr lang="en-US" dirty="0">
                <a:hlinkClick r:id="rId2"/>
              </a:rPr>
              <a:t>https://targetbreachsettlement.com</a:t>
            </a:r>
            <a:r>
              <a:rPr lang="en-US" smtClean="0">
                <a:hlinkClick r:id="rId2"/>
              </a:rPr>
              <a:t>/</a:t>
            </a:r>
            <a:r>
              <a:rPr lang="en-US"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CSC 152 (CS 1) Students</a:t>
            </a:r>
            <a:br>
              <a:rPr lang="en-US" dirty="0" smtClean="0"/>
            </a:br>
            <a:r>
              <a:rPr lang="en-US" dirty="0" smtClean="0"/>
              <a:t>Your next steps…</a:t>
            </a:r>
            <a:endParaRPr lang="en-US" dirty="0"/>
          </a:p>
        </p:txBody>
      </p:sp>
      <p:sp>
        <p:nvSpPr>
          <p:cNvPr id="3" name="Content Placeholder 2"/>
          <p:cNvSpPr>
            <a:spLocks noGrp="1"/>
          </p:cNvSpPr>
          <p:nvPr>
            <p:ph idx="1"/>
          </p:nvPr>
        </p:nvSpPr>
        <p:spPr/>
        <p:txBody>
          <a:bodyPr>
            <a:normAutofit fontScale="92500"/>
          </a:bodyPr>
          <a:lstStyle/>
          <a:p>
            <a:r>
              <a:rPr lang="en-US" dirty="0" smtClean="0"/>
              <a:t>We have looked at credit card technology and talked about the importance of encrypting data.</a:t>
            </a:r>
          </a:p>
          <a:p>
            <a:r>
              <a:rPr lang="en-US" dirty="0" smtClean="0"/>
              <a:t>Your assignment focuses on one of the oldest encryption techniques called the </a:t>
            </a:r>
            <a:r>
              <a:rPr lang="en-US" i="1" dirty="0" smtClean="0"/>
              <a:t>Caesar Cipher</a:t>
            </a:r>
            <a:r>
              <a:rPr lang="en-US" dirty="0" smtClean="0"/>
              <a:t> (from the 1</a:t>
            </a:r>
            <a:r>
              <a:rPr lang="en-US" baseline="30000" dirty="0" smtClean="0"/>
              <a:t>st</a:t>
            </a:r>
            <a:r>
              <a:rPr lang="en-US" dirty="0" smtClean="0"/>
              <a:t> Century BC)</a:t>
            </a:r>
          </a:p>
          <a:p>
            <a:pPr lvl="1"/>
            <a:r>
              <a:rPr lang="en-US" dirty="0" smtClean="0"/>
              <a:t>The Caesar cipher is a </a:t>
            </a:r>
            <a:r>
              <a:rPr lang="en-US" dirty="0"/>
              <a:t>substitution cipher </a:t>
            </a:r>
            <a:r>
              <a:rPr lang="en-US" dirty="0" smtClean="0"/>
              <a:t>where each </a:t>
            </a:r>
            <a:r>
              <a:rPr lang="en-US" dirty="0"/>
              <a:t>letter in the plaintext is replaced by a letter some fixed number of positions down the alphabet </a:t>
            </a:r>
            <a:endParaRPr lang="en-US" dirty="0" smtClean="0"/>
          </a:p>
          <a:p>
            <a:pPr lvl="1"/>
            <a:r>
              <a:rPr lang="en-US" dirty="0" smtClean="0"/>
              <a:t>This cipher is NOT SECURE!!  Not at all</a:t>
            </a:r>
          </a:p>
        </p:txBody>
      </p:sp>
    </p:spTree>
    <p:extLst>
      <p:ext uri="{BB962C8B-B14F-4D97-AF65-F5344CB8AC3E}">
        <p14:creationId xmlns:p14="http://schemas.microsoft.com/office/powerpoint/2010/main" val="1414152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CSC 153 (CS 2) Students – Part 1</a:t>
            </a:r>
            <a:br>
              <a:rPr lang="en-US" dirty="0" smtClean="0"/>
            </a:br>
            <a:r>
              <a:rPr lang="en-US" i="1" dirty="0" smtClean="0"/>
              <a:t>Your next steps…</a:t>
            </a:r>
            <a:endParaRPr lang="en-US" i="1" dirty="0"/>
          </a:p>
        </p:txBody>
      </p:sp>
      <p:sp>
        <p:nvSpPr>
          <p:cNvPr id="3" name="Content Placeholder 2"/>
          <p:cNvSpPr>
            <a:spLocks noGrp="1"/>
          </p:cNvSpPr>
          <p:nvPr>
            <p:ph idx="1"/>
          </p:nvPr>
        </p:nvSpPr>
        <p:spPr/>
        <p:txBody>
          <a:bodyPr>
            <a:normAutofit/>
          </a:bodyPr>
          <a:lstStyle/>
          <a:p>
            <a:r>
              <a:rPr lang="en-US" dirty="0" smtClean="0"/>
              <a:t>We have looked at credit card technology and talked about how data is stored on a credit card.</a:t>
            </a:r>
          </a:p>
          <a:p>
            <a:r>
              <a:rPr lang="en-US" dirty="0" smtClean="0"/>
              <a:t>The first assignment looks at the </a:t>
            </a:r>
            <a:r>
              <a:rPr lang="en-US" dirty="0" err="1" smtClean="0"/>
              <a:t>Luhn</a:t>
            </a:r>
            <a:r>
              <a:rPr lang="en-US" dirty="0" smtClean="0"/>
              <a:t> Algorithm which is a widely used technique that provides a checksum that can validate a credit card number (as well as other ID numbers, e.g. IMEI mobile device numbers)</a:t>
            </a:r>
          </a:p>
        </p:txBody>
      </p:sp>
      <p:sp>
        <p:nvSpPr>
          <p:cNvPr id="4" name="TextBox 3"/>
          <p:cNvSpPr txBox="1"/>
          <p:nvPr/>
        </p:nvSpPr>
        <p:spPr>
          <a:xfrm>
            <a:off x="457200" y="6466114"/>
            <a:ext cx="4504888"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Luhn_algorithm</a:t>
            </a:r>
            <a:endParaRPr lang="en-US" dirty="0"/>
          </a:p>
        </p:txBody>
      </p:sp>
    </p:spTree>
    <p:extLst>
      <p:ext uri="{BB962C8B-B14F-4D97-AF65-F5344CB8AC3E}">
        <p14:creationId xmlns:p14="http://schemas.microsoft.com/office/powerpoint/2010/main" val="1841554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CSC 153 (CS 2) Students – Part 2</a:t>
            </a:r>
            <a:br>
              <a:rPr lang="en-US" dirty="0" smtClean="0"/>
            </a:br>
            <a:r>
              <a:rPr lang="en-US" i="1" dirty="0" smtClean="0"/>
              <a:t>Your next steps…</a:t>
            </a:r>
            <a:endParaRPr lang="en-US" i="1" dirty="0"/>
          </a:p>
        </p:txBody>
      </p:sp>
      <p:sp>
        <p:nvSpPr>
          <p:cNvPr id="3" name="Content Placeholder 2"/>
          <p:cNvSpPr>
            <a:spLocks noGrp="1"/>
          </p:cNvSpPr>
          <p:nvPr>
            <p:ph idx="1"/>
          </p:nvPr>
        </p:nvSpPr>
        <p:spPr/>
        <p:txBody>
          <a:bodyPr>
            <a:normAutofit/>
          </a:bodyPr>
          <a:lstStyle/>
          <a:p>
            <a:r>
              <a:rPr lang="en-US" dirty="0" smtClean="0"/>
              <a:t>The second assignment looks to build on the </a:t>
            </a:r>
            <a:r>
              <a:rPr lang="en-US" dirty="0" err="1" smtClean="0"/>
              <a:t>Luhn</a:t>
            </a:r>
            <a:r>
              <a:rPr lang="en-US" dirty="0" smtClean="0"/>
              <a:t> Algorithm assignment that you previously completed and allows you to build a program that will input a list of credit card info and their associated transactions and then output reports related to transaction validity and a set of summarized bills for valid transactions.</a:t>
            </a:r>
          </a:p>
        </p:txBody>
      </p:sp>
      <p:sp>
        <p:nvSpPr>
          <p:cNvPr id="4" name="TextBox 3"/>
          <p:cNvSpPr txBox="1"/>
          <p:nvPr/>
        </p:nvSpPr>
        <p:spPr>
          <a:xfrm>
            <a:off x="457200" y="6466114"/>
            <a:ext cx="4504888" cy="369332"/>
          </a:xfrm>
          <a:prstGeom prst="rect">
            <a:avLst/>
          </a:prstGeom>
          <a:noFill/>
        </p:spPr>
        <p:txBody>
          <a:bodyPr wrap="none" rtlCol="0">
            <a:spAutoFit/>
          </a:bodyPr>
          <a:lstStyle/>
          <a:p>
            <a:r>
              <a:rPr lang="en-US" dirty="0"/>
              <a:t>https://</a:t>
            </a:r>
            <a:r>
              <a:rPr lang="en-US" dirty="0" err="1"/>
              <a:t>en.wikipedia.org</a:t>
            </a:r>
            <a:r>
              <a:rPr lang="en-US" dirty="0"/>
              <a:t>/wiki/</a:t>
            </a:r>
            <a:r>
              <a:rPr lang="en-US" dirty="0" err="1"/>
              <a:t>Luhn_algorithm</a:t>
            </a:r>
            <a:endParaRPr lang="en-US" dirty="0"/>
          </a:p>
        </p:txBody>
      </p:sp>
    </p:spTree>
    <p:extLst>
      <p:ext uri="{BB962C8B-B14F-4D97-AF65-F5344CB8AC3E}">
        <p14:creationId xmlns:p14="http://schemas.microsoft.com/office/powerpoint/2010/main" val="183366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95340" y="217812"/>
            <a:ext cx="5092700" cy="6692900"/>
          </a:xfrm>
          <a:prstGeom prst="rect">
            <a:avLst/>
          </a:prstGeom>
        </p:spPr>
      </p:pic>
      <p:pic>
        <p:nvPicPr>
          <p:cNvPr id="6" name="Picture 5"/>
          <p:cNvPicPr>
            <a:picLocks noChangeAspect="1"/>
          </p:cNvPicPr>
          <p:nvPr/>
        </p:nvPicPr>
        <p:blipFill rotWithShape="1">
          <a:blip r:embed="rId2"/>
          <a:srcRect b="58312"/>
          <a:stretch/>
        </p:blipFill>
        <p:spPr>
          <a:xfrm>
            <a:off x="95843" y="689293"/>
            <a:ext cx="9203303" cy="5042178"/>
          </a:xfrm>
          <a:prstGeom prst="rect">
            <a:avLst/>
          </a:prstGeom>
        </p:spPr>
      </p:pic>
      <p:pic>
        <p:nvPicPr>
          <p:cNvPr id="7" name="Picture 6"/>
          <p:cNvPicPr>
            <a:picLocks noChangeAspect="1"/>
          </p:cNvPicPr>
          <p:nvPr/>
        </p:nvPicPr>
        <p:blipFill rotWithShape="1">
          <a:blip r:embed="rId2"/>
          <a:srcRect t="40256"/>
          <a:stretch/>
        </p:blipFill>
        <p:spPr>
          <a:xfrm>
            <a:off x="848442" y="689293"/>
            <a:ext cx="7112000" cy="5584099"/>
          </a:xfrm>
          <a:prstGeom prst="rect">
            <a:avLst/>
          </a:prstGeom>
        </p:spPr>
      </p:pic>
      <p:sp>
        <p:nvSpPr>
          <p:cNvPr id="3" name="Oval 2"/>
          <p:cNvSpPr/>
          <p:nvPr/>
        </p:nvSpPr>
        <p:spPr>
          <a:xfrm>
            <a:off x="5353050" y="1257300"/>
            <a:ext cx="2607392" cy="60960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82539" y="4963884"/>
            <a:ext cx="2497475" cy="40277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4662" y="1784483"/>
            <a:ext cx="7586555" cy="4741597"/>
          </a:xfrm>
          <a:prstGeom prst="rect">
            <a:avLst/>
          </a:prstGeom>
        </p:spPr>
      </p:pic>
      <p:sp>
        <p:nvSpPr>
          <p:cNvPr id="6" name="Title 5"/>
          <p:cNvSpPr>
            <a:spLocks noGrp="1"/>
          </p:cNvSpPr>
          <p:nvPr>
            <p:ph type="title"/>
          </p:nvPr>
        </p:nvSpPr>
        <p:spPr/>
        <p:txBody>
          <a:bodyPr/>
          <a:lstStyle/>
          <a:p>
            <a:r>
              <a:rPr lang="en-US" dirty="0" smtClean="0"/>
              <a:t>Credit Cards: How do they work?</a:t>
            </a:r>
            <a:endParaRPr lang="en-US" dirty="0"/>
          </a:p>
        </p:txBody>
      </p:sp>
    </p:spTree>
    <p:extLst>
      <p:ext uri="{BB962C8B-B14F-4D97-AF65-F5344CB8AC3E}">
        <p14:creationId xmlns:p14="http://schemas.microsoft.com/office/powerpoint/2010/main" val="2384374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your CC info stored?</a:t>
            </a:r>
            <a:endParaRPr lang="en-US" dirty="0"/>
          </a:p>
        </p:txBody>
      </p:sp>
      <p:pic>
        <p:nvPicPr>
          <p:cNvPr id="4" name="Picture 3"/>
          <p:cNvPicPr>
            <a:picLocks noChangeAspect="1"/>
          </p:cNvPicPr>
          <p:nvPr/>
        </p:nvPicPr>
        <p:blipFill>
          <a:blip r:embed="rId2"/>
          <a:stretch>
            <a:fillRect/>
          </a:stretch>
        </p:blipFill>
        <p:spPr>
          <a:xfrm>
            <a:off x="1231900" y="1257300"/>
            <a:ext cx="6667500" cy="4343400"/>
          </a:xfrm>
          <a:prstGeom prst="rect">
            <a:avLst/>
          </a:prstGeom>
        </p:spPr>
      </p:pic>
      <p:pic>
        <p:nvPicPr>
          <p:cNvPr id="5" name="Picture 4"/>
          <p:cNvPicPr>
            <a:picLocks noChangeAspect="1"/>
          </p:cNvPicPr>
          <p:nvPr/>
        </p:nvPicPr>
        <p:blipFill>
          <a:blip r:embed="rId3"/>
          <a:stretch>
            <a:fillRect/>
          </a:stretch>
        </p:blipFill>
        <p:spPr>
          <a:xfrm>
            <a:off x="1079500" y="1794838"/>
            <a:ext cx="7607300" cy="4788524"/>
          </a:xfrm>
          <a:prstGeom prst="rect">
            <a:avLst/>
          </a:prstGeom>
        </p:spPr>
      </p:pic>
      <p:sp>
        <p:nvSpPr>
          <p:cNvPr id="3" name="TextBox 2"/>
          <p:cNvSpPr txBox="1"/>
          <p:nvPr/>
        </p:nvSpPr>
        <p:spPr>
          <a:xfrm>
            <a:off x="304795" y="6583362"/>
            <a:ext cx="7566687" cy="276999"/>
          </a:xfrm>
          <a:prstGeom prst="rect">
            <a:avLst/>
          </a:prstGeom>
          <a:noFill/>
        </p:spPr>
        <p:txBody>
          <a:bodyPr wrap="none" rtlCol="0">
            <a:spAutoFit/>
          </a:bodyPr>
          <a:lstStyle/>
          <a:p>
            <a:r>
              <a:rPr lang="en-US" sz="1200" dirty="0"/>
              <a:t>http://</a:t>
            </a:r>
            <a:r>
              <a:rPr lang="en-US" sz="1200" dirty="0" err="1"/>
              <a:t>blogs.cisco.com</a:t>
            </a:r>
            <a:r>
              <a:rPr lang="en-US" sz="1200" dirty="0"/>
              <a:t>/security/detecting-payment-card-data-breaches-today-to-avoid-becoming-tomorrows-headline</a:t>
            </a:r>
          </a:p>
        </p:txBody>
      </p:sp>
    </p:spTree>
    <p:extLst>
      <p:ext uri="{BB962C8B-B14F-4D97-AF65-F5344CB8AC3E}">
        <p14:creationId xmlns:p14="http://schemas.microsoft.com/office/powerpoint/2010/main" val="307701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43000"/>
          </a:xfrm>
        </p:spPr>
        <p:txBody>
          <a:bodyPr>
            <a:normAutofit/>
          </a:bodyPr>
          <a:lstStyle/>
          <a:p>
            <a:pPr algn="l"/>
            <a:r>
              <a:rPr lang="en-US" b="1" dirty="0" smtClean="0"/>
              <a:t>Background on CCs</a:t>
            </a:r>
            <a:endParaRPr lang="en-US" b="1" dirty="0"/>
          </a:p>
        </p:txBody>
      </p:sp>
      <p:sp>
        <p:nvSpPr>
          <p:cNvPr id="3" name="Content Placeholder 2"/>
          <p:cNvSpPr>
            <a:spLocks noGrp="1"/>
          </p:cNvSpPr>
          <p:nvPr>
            <p:ph idx="1"/>
          </p:nvPr>
        </p:nvSpPr>
        <p:spPr>
          <a:xfrm>
            <a:off x="457201" y="1600200"/>
            <a:ext cx="6409692" cy="4525963"/>
          </a:xfrm>
        </p:spPr>
        <p:txBody>
          <a:bodyPr/>
          <a:lstStyle/>
          <a:p>
            <a:r>
              <a:rPr lang="en-US" dirty="0" smtClean="0"/>
              <a:t>3 Tracks of data on magnetic strip (</a:t>
            </a:r>
            <a:r>
              <a:rPr lang="en-US" dirty="0" err="1" smtClean="0"/>
              <a:t>MagStrip</a:t>
            </a:r>
            <a:r>
              <a:rPr lang="en-US" dirty="0" smtClean="0"/>
              <a:t>)</a:t>
            </a:r>
          </a:p>
          <a:p>
            <a:pPr marL="971550" lvl="1" indent="-457200"/>
            <a:r>
              <a:rPr lang="en-US" dirty="0" smtClean="0"/>
              <a:t>Track one is 210 bits per inch (bpi), and holds 79 6-bit plus parity bit read-only characters.</a:t>
            </a:r>
          </a:p>
          <a:p>
            <a:pPr marL="971550" lvl="1" indent="-457200"/>
            <a:r>
              <a:rPr lang="en-US" dirty="0" smtClean="0"/>
              <a:t>Track two is 75 bpi, and holds 40 4-bit plus parity bit characters.</a:t>
            </a:r>
          </a:p>
          <a:p>
            <a:pPr marL="971550" lvl="1" indent="-457200"/>
            <a:r>
              <a:rPr lang="en-US" dirty="0" smtClean="0"/>
              <a:t>Track three is 210 bpi, and holds 107 4-bit plus parity bit characters.</a:t>
            </a:r>
            <a:endParaRPr lang="en-US" dirty="0"/>
          </a:p>
        </p:txBody>
      </p:sp>
      <p:pic>
        <p:nvPicPr>
          <p:cNvPr id="4098" name="Picture 2" descr="File:Aufnahme der magnetischen Struktur eines Magnetstreifens auf eine EC-Karte (Aufnahme mit CMOS-MagView)2.jpg"/>
          <p:cNvPicPr>
            <a:picLocks noChangeAspect="1" noChangeArrowheads="1"/>
          </p:cNvPicPr>
          <p:nvPr/>
        </p:nvPicPr>
        <p:blipFill>
          <a:blip r:embed="rId3"/>
          <a:srcRect/>
          <a:stretch>
            <a:fillRect/>
          </a:stretch>
        </p:blipFill>
        <p:spPr bwMode="auto">
          <a:xfrm>
            <a:off x="6957152" y="5029566"/>
            <a:ext cx="1729648" cy="1096597"/>
          </a:xfrm>
          <a:prstGeom prst="rect">
            <a:avLst/>
          </a:prstGeom>
          <a:noFill/>
        </p:spPr>
      </p:pic>
      <p:pic>
        <p:nvPicPr>
          <p:cNvPr id="4100" name="Picture 4" descr="File:CCardBack.svg"/>
          <p:cNvPicPr>
            <a:picLocks noChangeAspect="1" noChangeArrowheads="1"/>
          </p:cNvPicPr>
          <p:nvPr/>
        </p:nvPicPr>
        <p:blipFill>
          <a:blip r:embed="rId4"/>
          <a:srcRect/>
          <a:stretch>
            <a:fillRect/>
          </a:stretch>
        </p:blipFill>
        <p:spPr bwMode="auto">
          <a:xfrm>
            <a:off x="6866892" y="3373590"/>
            <a:ext cx="2034737" cy="1282624"/>
          </a:xfrm>
          <a:prstGeom prst="rect">
            <a:avLst/>
          </a:prstGeom>
          <a:noFill/>
        </p:spPr>
      </p:pic>
      <p:pic>
        <p:nvPicPr>
          <p:cNvPr id="4102" name="Picture 6" descr="http://static.ddmcdn.com/gif/question503-front.gif"/>
          <p:cNvPicPr>
            <a:picLocks noChangeAspect="1" noChangeArrowheads="1"/>
          </p:cNvPicPr>
          <p:nvPr/>
        </p:nvPicPr>
        <p:blipFill>
          <a:blip r:embed="rId5"/>
          <a:srcRect/>
          <a:stretch>
            <a:fillRect/>
          </a:stretch>
        </p:blipFill>
        <p:spPr bwMode="auto">
          <a:xfrm>
            <a:off x="6572305" y="958888"/>
            <a:ext cx="2162175" cy="1819276"/>
          </a:xfrm>
          <a:prstGeom prst="rect">
            <a:avLst/>
          </a:prstGeom>
          <a:noFill/>
        </p:spPr>
      </p:pic>
      <p:sp>
        <p:nvSpPr>
          <p:cNvPr id="4" name="TextBox 3"/>
          <p:cNvSpPr txBox="1"/>
          <p:nvPr/>
        </p:nvSpPr>
        <p:spPr>
          <a:xfrm>
            <a:off x="457200" y="6511636"/>
            <a:ext cx="3989682" cy="307777"/>
          </a:xfrm>
          <a:prstGeom prst="rect">
            <a:avLst/>
          </a:prstGeom>
          <a:noFill/>
        </p:spPr>
        <p:txBody>
          <a:bodyPr wrap="none" rtlCol="0">
            <a:spAutoFit/>
          </a:bodyPr>
          <a:lstStyle/>
          <a:p>
            <a:r>
              <a:rPr lang="en-US" sz="1400" dirty="0"/>
              <a:t>https://</a:t>
            </a:r>
            <a:r>
              <a:rPr lang="en-US" sz="1400" dirty="0" err="1"/>
              <a:t>en.wikipedia.org</a:t>
            </a:r>
            <a:r>
              <a:rPr lang="en-US" sz="1400" dirty="0"/>
              <a:t>/wiki/</a:t>
            </a:r>
            <a:r>
              <a:rPr lang="en-US" sz="1400" dirty="0" err="1"/>
              <a:t>Magnetic_stripe_card</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22" y="0"/>
            <a:ext cx="6754083" cy="1143000"/>
          </a:xfrm>
        </p:spPr>
        <p:txBody>
          <a:bodyPr>
            <a:normAutofit/>
          </a:bodyPr>
          <a:lstStyle/>
          <a:p>
            <a:pPr algn="l"/>
            <a:r>
              <a:rPr lang="en-US" b="1" dirty="0" smtClean="0"/>
              <a:t>Background on CCs</a:t>
            </a:r>
            <a:endParaRPr lang="en-US" b="1" dirty="0"/>
          </a:p>
        </p:txBody>
      </p:sp>
      <p:sp>
        <p:nvSpPr>
          <p:cNvPr id="3" name="Content Placeholder 2"/>
          <p:cNvSpPr>
            <a:spLocks noGrp="1"/>
          </p:cNvSpPr>
          <p:nvPr>
            <p:ph idx="1"/>
          </p:nvPr>
        </p:nvSpPr>
        <p:spPr>
          <a:xfrm>
            <a:off x="162613" y="1600200"/>
            <a:ext cx="6409692" cy="4947356"/>
          </a:xfrm>
        </p:spPr>
        <p:txBody>
          <a:bodyPr>
            <a:normAutofit fontScale="77500" lnSpcReduction="20000"/>
          </a:bodyPr>
          <a:lstStyle/>
          <a:p>
            <a:r>
              <a:rPr lang="en-US" dirty="0" smtClean="0"/>
              <a:t>CC typically use only tracks 1&amp;2</a:t>
            </a:r>
          </a:p>
          <a:p>
            <a:pPr lvl="1"/>
            <a:r>
              <a:rPr lang="en-US" dirty="0" smtClean="0"/>
              <a:t>Track 3, not standardized, R/W track includes encrypted PIN, Country Code, Currency Units, Amount Authorized</a:t>
            </a:r>
          </a:p>
          <a:p>
            <a:pPr lvl="1"/>
            <a:endParaRPr lang="en-US" dirty="0" smtClean="0"/>
          </a:p>
          <a:p>
            <a:pPr lvl="1"/>
            <a:r>
              <a:rPr lang="en-US" dirty="0" smtClean="0"/>
              <a:t>Track 2 (developed by Banking industry)</a:t>
            </a:r>
          </a:p>
          <a:p>
            <a:pPr lvl="2"/>
            <a:r>
              <a:rPr lang="en-US" dirty="0" smtClean="0"/>
              <a:t>Start sentinel - one char, usually ‘;’</a:t>
            </a:r>
          </a:p>
          <a:p>
            <a:pPr lvl="2"/>
            <a:r>
              <a:rPr lang="en-US" dirty="0" smtClean="0"/>
              <a:t>Primary account number - up to 19 chars (CC#)</a:t>
            </a:r>
          </a:p>
          <a:p>
            <a:pPr lvl="2"/>
            <a:r>
              <a:rPr lang="en-US" dirty="0" smtClean="0"/>
              <a:t>Separator - one character, usually ‘=‘</a:t>
            </a:r>
          </a:p>
          <a:p>
            <a:pPr lvl="2"/>
            <a:r>
              <a:rPr lang="en-US" dirty="0" smtClean="0"/>
              <a:t>Expiration date or separator - 4 chars (YYMM)</a:t>
            </a:r>
          </a:p>
          <a:p>
            <a:pPr lvl="2"/>
            <a:r>
              <a:rPr lang="en-US" dirty="0" smtClean="0"/>
              <a:t>Service Code – 3 chars, int’l?</a:t>
            </a:r>
          </a:p>
          <a:p>
            <a:pPr lvl="2"/>
            <a:r>
              <a:rPr lang="en-US" dirty="0" smtClean="0"/>
              <a:t>Discretionary data – can be CVV (Card Verification Value), PIN Verification value, (</a:t>
            </a:r>
            <a:r>
              <a:rPr lang="en-US" dirty="0" err="1" smtClean="0"/>
              <a:t>upto</a:t>
            </a:r>
            <a:r>
              <a:rPr lang="en-US" dirty="0" smtClean="0"/>
              <a:t> 40 chars total)</a:t>
            </a:r>
          </a:p>
          <a:p>
            <a:pPr lvl="2"/>
            <a:r>
              <a:rPr lang="en-US" dirty="0" smtClean="0"/>
              <a:t>End sentinel – 1 char, usually ‘?’</a:t>
            </a:r>
          </a:p>
          <a:p>
            <a:pPr lvl="2"/>
            <a:r>
              <a:rPr lang="en-US" dirty="0" smtClean="0"/>
              <a:t>LRC – Longitudinal Redundancy Check, one char.</a:t>
            </a:r>
            <a:endParaRPr lang="en-US" dirty="0"/>
          </a:p>
        </p:txBody>
      </p:sp>
      <p:pic>
        <p:nvPicPr>
          <p:cNvPr id="4098" name="Picture 2" descr="File:Aufnahme der magnetischen Struktur eines Magnetstreifens auf eine EC-Karte (Aufnahme mit CMOS-MagView)2.jpg"/>
          <p:cNvPicPr>
            <a:picLocks noChangeAspect="1" noChangeArrowheads="1"/>
          </p:cNvPicPr>
          <p:nvPr/>
        </p:nvPicPr>
        <p:blipFill>
          <a:blip r:embed="rId3"/>
          <a:srcRect/>
          <a:stretch>
            <a:fillRect/>
          </a:stretch>
        </p:blipFill>
        <p:spPr bwMode="auto">
          <a:xfrm>
            <a:off x="6957152" y="4481267"/>
            <a:ext cx="1729648" cy="1096597"/>
          </a:xfrm>
          <a:prstGeom prst="rect">
            <a:avLst/>
          </a:prstGeom>
          <a:noFill/>
        </p:spPr>
      </p:pic>
      <p:pic>
        <p:nvPicPr>
          <p:cNvPr id="4100" name="Picture 4" descr="File:CCardBack.svg"/>
          <p:cNvPicPr>
            <a:picLocks noChangeAspect="1" noChangeArrowheads="1"/>
          </p:cNvPicPr>
          <p:nvPr/>
        </p:nvPicPr>
        <p:blipFill>
          <a:blip r:embed="rId4"/>
          <a:srcRect/>
          <a:stretch>
            <a:fillRect/>
          </a:stretch>
        </p:blipFill>
        <p:spPr bwMode="auto">
          <a:xfrm>
            <a:off x="6866892" y="2732278"/>
            <a:ext cx="2034737" cy="1282624"/>
          </a:xfrm>
          <a:prstGeom prst="rect">
            <a:avLst/>
          </a:prstGeom>
          <a:noFill/>
        </p:spPr>
      </p:pic>
      <p:pic>
        <p:nvPicPr>
          <p:cNvPr id="4102" name="Picture 6" descr="http://static.ddmcdn.com/gif/question503-front.gif"/>
          <p:cNvPicPr>
            <a:picLocks noChangeAspect="1" noChangeArrowheads="1"/>
          </p:cNvPicPr>
          <p:nvPr/>
        </p:nvPicPr>
        <p:blipFill>
          <a:blip r:embed="rId5"/>
          <a:srcRect/>
          <a:stretch>
            <a:fillRect/>
          </a:stretch>
        </p:blipFill>
        <p:spPr bwMode="auto">
          <a:xfrm>
            <a:off x="6739454" y="233362"/>
            <a:ext cx="2162175" cy="1819276"/>
          </a:xfrm>
          <a:prstGeom prst="rect">
            <a:avLst/>
          </a:prstGeom>
          <a:noFill/>
        </p:spPr>
      </p:pic>
      <p:sp>
        <p:nvSpPr>
          <p:cNvPr id="7" name="TextBox 6"/>
          <p:cNvSpPr txBox="1"/>
          <p:nvPr/>
        </p:nvSpPr>
        <p:spPr>
          <a:xfrm>
            <a:off x="5678311" y="6547556"/>
            <a:ext cx="3223318" cy="261610"/>
          </a:xfrm>
          <a:prstGeom prst="rect">
            <a:avLst/>
          </a:prstGeom>
          <a:noFill/>
        </p:spPr>
        <p:txBody>
          <a:bodyPr wrap="square" rtlCol="0">
            <a:spAutoFit/>
          </a:bodyPr>
          <a:lstStyle/>
          <a:p>
            <a:r>
              <a:rPr lang="en-US" sz="1100" dirty="0" smtClean="0"/>
              <a:t>http://en.wikipedia.org/wiki/Magnetic_stripe_card</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a:t>
            </a:r>
            <a:r>
              <a:rPr lang="en-US" dirty="0" err="1" smtClean="0"/>
              <a:t>MagStripe</a:t>
            </a:r>
            <a:r>
              <a:rPr lang="en-US" dirty="0" smtClean="0"/>
              <a:t> Read?</a:t>
            </a:r>
            <a:endParaRPr lang="en-US" dirty="0"/>
          </a:p>
        </p:txBody>
      </p:sp>
      <p:sp>
        <p:nvSpPr>
          <p:cNvPr id="3" name="Content Placeholder 2"/>
          <p:cNvSpPr>
            <a:spLocks noGrp="1"/>
          </p:cNvSpPr>
          <p:nvPr>
            <p:ph idx="1"/>
          </p:nvPr>
        </p:nvSpPr>
        <p:spPr/>
        <p:txBody>
          <a:bodyPr/>
          <a:lstStyle/>
          <a:p>
            <a:r>
              <a:rPr lang="en-US" dirty="0" smtClean="0"/>
              <a:t>Any reader capable of reading </a:t>
            </a:r>
            <a:r>
              <a:rPr lang="en-US" dirty="0" err="1" smtClean="0"/>
              <a:t>magstripes</a:t>
            </a:r>
            <a:r>
              <a:rPr lang="en-US" dirty="0" smtClean="0"/>
              <a:t> can access the data stored on the card’s magnetic stripe.</a:t>
            </a:r>
          </a:p>
          <a:p>
            <a:endParaRPr lang="en-US" dirty="0" smtClean="0"/>
          </a:p>
          <a:p>
            <a:r>
              <a:rPr lang="en-US" dirty="0" smtClean="0"/>
              <a:t>Typically, </a:t>
            </a:r>
            <a:r>
              <a:rPr lang="en-US" dirty="0" err="1" smtClean="0"/>
              <a:t>magstripe</a:t>
            </a:r>
            <a:r>
              <a:rPr lang="en-US" dirty="0" smtClean="0"/>
              <a:t> data is read by a Point of Sale (POS) device in a retail store.  </a:t>
            </a:r>
          </a:p>
          <a:p>
            <a:endParaRPr lang="en-US" dirty="0" smtClean="0"/>
          </a:p>
          <a:p>
            <a:r>
              <a:rPr lang="en-US" dirty="0" smtClean="0"/>
              <a:t>POS devices come in all shapes and sizes….</a:t>
            </a:r>
            <a:endParaRPr lang="en-US" dirty="0"/>
          </a:p>
        </p:txBody>
      </p:sp>
    </p:spTree>
    <p:extLst>
      <p:ext uri="{BB962C8B-B14F-4D97-AF65-F5344CB8AC3E}">
        <p14:creationId xmlns:p14="http://schemas.microsoft.com/office/powerpoint/2010/main" val="174728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758</TotalTime>
  <Words>1715</Words>
  <Application>Microsoft Office PowerPoint</Application>
  <PresentationFormat>On-screen Show (4:3)</PresentationFormat>
  <Paragraphs>192</Paragraphs>
  <Slides>35</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CyberSecurity</vt:lpstr>
      <vt:lpstr>Cyber security  focuses on protecting computers, networks, programs and data from unintended or unauthorized access, change or destruction. </vt:lpstr>
      <vt:lpstr>Cybersecurity Jargon</vt:lpstr>
      <vt:lpstr>PowerPoint Presentation</vt:lpstr>
      <vt:lpstr>Credit Cards: How do they work?</vt:lpstr>
      <vt:lpstr>Where is your CC info stored?</vt:lpstr>
      <vt:lpstr>Background on CCs</vt:lpstr>
      <vt:lpstr>Background on CCs</vt:lpstr>
      <vt:lpstr>How is the MagStripe Read?</vt:lpstr>
      <vt:lpstr>Point of Sale (POS) Devices</vt:lpstr>
      <vt:lpstr>More Background on CCs</vt:lpstr>
      <vt:lpstr>Attacks Against Credit Cards</vt:lpstr>
      <vt:lpstr>Skimmers</vt:lpstr>
      <vt:lpstr>PowerPoint Presentation</vt:lpstr>
      <vt:lpstr>PowerPoint Presentation</vt:lpstr>
      <vt:lpstr>Security Breaches in the News</vt:lpstr>
      <vt:lpstr>Let’s check out known 2015 hacks</vt:lpstr>
      <vt:lpstr>Target Breach</vt:lpstr>
      <vt:lpstr>PCI-DSS Regulations</vt:lpstr>
      <vt:lpstr>PCI-DSS Regulations</vt:lpstr>
      <vt:lpstr>Malware: RAM Scraper</vt:lpstr>
      <vt:lpstr>40 Million Credit Cards  stolen from Target</vt:lpstr>
      <vt:lpstr>CC info sold on the Dark Web</vt:lpstr>
      <vt:lpstr>PowerPoint Presentation</vt:lpstr>
      <vt:lpstr>Card Shops (can order by Zip now)</vt:lpstr>
      <vt:lpstr>Card Shops</vt:lpstr>
      <vt:lpstr>Digital Forensics of Target Breach</vt:lpstr>
      <vt:lpstr>Why Give HVAC Company Network Access?</vt:lpstr>
      <vt:lpstr>More on the Target Breach</vt:lpstr>
      <vt:lpstr>How to get the information out?</vt:lpstr>
      <vt:lpstr>Is Target Liable?</vt:lpstr>
      <vt:lpstr>Target’s Latest Update</vt:lpstr>
      <vt:lpstr>CSC 152 (CS 1) Students Your next steps…</vt:lpstr>
      <vt:lpstr>CSC 153 (CS 2) Students – Part 1 Your next steps…</vt:lpstr>
      <vt:lpstr>CSC 153 (CS 2) Students – Part 2 Your next steps…</vt:lpstr>
    </vt:vector>
  </TitlesOfParts>
  <Company>Southern Connecticut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Lancor</dc:creator>
  <cp:lastModifiedBy>Winnie Yu</cp:lastModifiedBy>
  <cp:revision>50</cp:revision>
  <cp:lastPrinted>2014-02-25T21:53:16Z</cp:lastPrinted>
  <dcterms:created xsi:type="dcterms:W3CDTF">2014-02-06T13:40:54Z</dcterms:created>
  <dcterms:modified xsi:type="dcterms:W3CDTF">2015-12-30T20:42:30Z</dcterms:modified>
</cp:coreProperties>
</file>