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8"/>
  </p:notesMasterIdLst>
  <p:sldIdLst>
    <p:sldId id="256" r:id="rId2"/>
    <p:sldId id="266" r:id="rId3"/>
    <p:sldId id="287" r:id="rId4"/>
    <p:sldId id="283" r:id="rId5"/>
    <p:sldId id="286" r:id="rId6"/>
    <p:sldId id="285" r:id="rId7"/>
    <p:sldId id="259" r:id="rId8"/>
    <p:sldId id="260" r:id="rId9"/>
    <p:sldId id="274" r:id="rId10"/>
    <p:sldId id="262" r:id="rId11"/>
    <p:sldId id="261" r:id="rId12"/>
    <p:sldId id="269" r:id="rId13"/>
    <p:sldId id="270" r:id="rId14"/>
    <p:sldId id="267" r:id="rId15"/>
    <p:sldId id="271" r:id="rId16"/>
    <p:sldId id="284" r:id="rId17"/>
    <p:sldId id="278" r:id="rId18"/>
    <p:sldId id="276" r:id="rId19"/>
    <p:sldId id="277" r:id="rId20"/>
    <p:sldId id="273" r:id="rId21"/>
    <p:sldId id="272" r:id="rId22"/>
    <p:sldId id="258" r:id="rId23"/>
    <p:sldId id="279" r:id="rId24"/>
    <p:sldId id="281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5559D-223E-4245-9CB6-34E79688807A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AE08-AB8D-624C-908A-436F4E88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image and point to ball, paddle,</a:t>
            </a:r>
            <a:r>
              <a:rPr lang="en-US" baseline="0" dirty="0" smtClean="0"/>
              <a:t> block, </a:t>
            </a:r>
            <a:r>
              <a:rPr lang="en-US" baseline="0" dirty="0" err="1" smtClean="0"/>
              <a:t>iceball</a:t>
            </a:r>
            <a:r>
              <a:rPr lang="en-US" baseline="0" dirty="0" smtClean="0"/>
              <a:t>, lives, but for a better effect, offer a </a:t>
            </a:r>
            <a:r>
              <a:rPr lang="en-US" baseline="0" dirty="0" err="1" smtClean="0"/>
              <a:t>realtime</a:t>
            </a:r>
            <a:r>
              <a:rPr lang="en-US" baseline="0" dirty="0" smtClean="0"/>
              <a:t> demo of the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9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They’re free,</a:t>
            </a:r>
            <a:r>
              <a:rPr lang="en-US" baseline="0" dirty="0" smtClean="0"/>
              <a:t> and</a:t>
            </a:r>
            <a:r>
              <a:rPr lang="en-US" dirty="0" smtClean="0"/>
              <a:t> made for you to use, so have fun with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step is only necessary</a:t>
            </a:r>
            <a:r>
              <a:rPr lang="en-US" baseline="0" dirty="0" smtClean="0"/>
              <a:t> if they </a:t>
            </a:r>
            <a:r>
              <a:rPr lang="en-US" baseline="0" dirty="0" err="1" smtClean="0"/>
              <a:t>setupForPC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setupForMac</a:t>
            </a:r>
            <a:r>
              <a:rPr lang="en-US" baseline="0" dirty="0" smtClean="0"/>
              <a:t> scripts failed!  This is how to manually link to the library you need, and the scripts do this for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7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Sometimes, we make students pick a lab partner that they have never met before on the first day,</a:t>
            </a:r>
            <a:r>
              <a:rPr lang="en-US" baseline="0" dirty="0" smtClean="0"/>
              <a:t> and this leveling of the playing field where </a:t>
            </a:r>
            <a:r>
              <a:rPr lang="en-US" i="1" baseline="0" dirty="0" smtClean="0"/>
              <a:t>everybody</a:t>
            </a:r>
            <a:r>
              <a:rPr lang="en-US" i="0" baseline="0" dirty="0" smtClean="0"/>
              <a:t> knows </a:t>
            </a:r>
            <a:r>
              <a:rPr lang="en-US" i="1" baseline="0" dirty="0" smtClean="0"/>
              <a:t>nobody</a:t>
            </a:r>
            <a:r>
              <a:rPr lang="en-US" i="0" baseline="0" dirty="0" smtClean="0"/>
              <a:t> seems to offer a strong starting point to build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decide to use an</a:t>
            </a:r>
            <a:r>
              <a:rPr lang="en-US" baseline="0" dirty="0" smtClean="0"/>
              <a:t> </a:t>
            </a:r>
            <a:r>
              <a:rPr lang="en-US" dirty="0" smtClean="0"/>
              <a:t>agile-based approach of 2 students</a:t>
            </a:r>
            <a:r>
              <a:rPr lang="en-US" baseline="0" dirty="0" smtClean="0"/>
              <a:t> to one computer, I would recommend turn taking for the coding up of each TODO.</a:t>
            </a:r>
          </a:p>
          <a:p>
            <a:r>
              <a:rPr lang="en-US" baseline="0" dirty="0" smtClean="0"/>
              <a:t>Note that for #4,the students will frequently want to show YOU what they built.  </a:t>
            </a:r>
          </a:p>
          <a:p>
            <a:r>
              <a:rPr lang="en-US" baseline="0" dirty="0" smtClean="0"/>
              <a:t>Finally, note that to the more advanced programmer, they will notice that (3) is really </a:t>
            </a:r>
            <a:r>
              <a:rPr lang="en-US" i="1" baseline="0" dirty="0" smtClean="0"/>
              <a:t>overriding</a:t>
            </a:r>
            <a:r>
              <a:rPr lang="en-US" i="0" baseline="0" dirty="0" smtClean="0"/>
              <a:t> a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They’re free,</a:t>
            </a:r>
            <a:r>
              <a:rPr lang="en-US" baseline="0" dirty="0" smtClean="0"/>
              <a:t> and</a:t>
            </a:r>
            <a:r>
              <a:rPr lang="en-US" dirty="0" smtClean="0"/>
              <a:t> made for you to use, so have fun with them!</a:t>
            </a:r>
          </a:p>
          <a:p>
            <a:r>
              <a:rPr lang="en-US" dirty="0" smtClean="0"/>
              <a:t>Note</a:t>
            </a:r>
            <a:r>
              <a:rPr lang="en-US" baseline="0" dirty="0" smtClean="0"/>
              <a:t> that the Method Naming Convention is really just preparation for Object Oriented code, as in: “</a:t>
            </a:r>
            <a:r>
              <a:rPr lang="en-US" baseline="0" dirty="0" err="1" smtClean="0"/>
              <a:t>paddle.moveLeft</a:t>
            </a:r>
            <a:r>
              <a:rPr lang="en-US" baseline="0" dirty="0" smtClean="0"/>
              <a:t>();”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the “is” prefix is missing from “</a:t>
            </a:r>
            <a:r>
              <a:rPr lang="en-US" baseline="0" dirty="0" err="1" smtClean="0"/>
              <a:t>ballCollidedWithPaddle</a:t>
            </a:r>
            <a:r>
              <a:rPr lang="en-US" baseline="0" dirty="0" smtClean="0"/>
              <a:t>”, and this will be fixed.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mention “up up down down left right left right</a:t>
            </a:r>
            <a:r>
              <a:rPr lang="mr-IN" dirty="0" smtClean="0"/>
              <a:t>…</a:t>
            </a:r>
            <a:r>
              <a:rPr lang="en-US" dirty="0" smtClean="0"/>
              <a:t>” after the cheat codes, some students may</a:t>
            </a:r>
            <a:r>
              <a:rPr lang="en-US" baseline="0" dirty="0" smtClean="0"/>
              <a:t> smile.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0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helps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 content</a:t>
            </a:r>
            <a:r>
              <a:rPr lang="en-US" baseline="0" dirty="0" smtClean="0"/>
              <a:t> to in-lab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blockbreaker</a:t>
            </a:r>
            <a:r>
              <a:rPr lang="en-US" dirty="0" smtClean="0"/>
              <a:t> examples in the code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9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AE08-AB8D-624C-908A-436F4E88A7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faculty.washington.edu/rynn/lab_websit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Execution in Real-Time Simulations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2" y="1761565"/>
            <a:ext cx="8123238" cy="4289611"/>
          </a:xfrm>
        </p:spPr>
        <p:txBody>
          <a:bodyPr/>
          <a:lstStyle/>
          <a:p>
            <a:r>
              <a:rPr lang="en-US" dirty="0" smtClean="0"/>
              <a:t>Presenter: &lt;INSERT YOUR NAME HERE&gt;</a:t>
            </a:r>
          </a:p>
          <a:p>
            <a:r>
              <a:rPr lang="en-US" dirty="0" smtClean="0"/>
              <a:t>Readings: </a:t>
            </a:r>
            <a:r>
              <a:rPr lang="en-US" dirty="0"/>
              <a:t> </a:t>
            </a:r>
            <a:r>
              <a:rPr lang="en-US" dirty="0" smtClean="0"/>
              <a:t>&lt;INSERT LINK TO THE LAB HERE&gt;</a:t>
            </a:r>
          </a:p>
          <a:p>
            <a:r>
              <a:rPr lang="en-US" dirty="0" smtClean="0"/>
              <a:t>SpaceSmasher V4 uses BlueJ (Java V1.8 or higher)</a:t>
            </a:r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286000" y="5334000"/>
            <a:ext cx="4495800" cy="480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“Gamers make better ER Surgeons”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213" y="40341"/>
            <a:ext cx="7570787" cy="1411941"/>
          </a:xfrm>
        </p:spPr>
        <p:txBody>
          <a:bodyPr/>
          <a:lstStyle/>
          <a:p>
            <a:r>
              <a:rPr lang="en-US" dirty="0" smtClean="0"/>
              <a:t>Single IF Flowchart</a:t>
            </a:r>
            <a:endParaRPr lang="en-US" dirty="0"/>
          </a:p>
        </p:txBody>
      </p:sp>
      <p:sp>
        <p:nvSpPr>
          <p:cNvPr id="4" name="Decision 3"/>
          <p:cNvSpPr/>
          <p:nvPr/>
        </p:nvSpPr>
        <p:spPr>
          <a:xfrm>
            <a:off x="0" y="1752600"/>
            <a:ext cx="3733800" cy="26670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 the user press left on the keyboard?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676400" y="609600"/>
            <a:ext cx="304800" cy="11430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86200" y="2590800"/>
            <a:ext cx="2057400" cy="1295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143000" y="4419600"/>
            <a:ext cx="1371600" cy="16002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11" name="Process 10"/>
          <p:cNvSpPr/>
          <p:nvPr/>
        </p:nvSpPr>
        <p:spPr>
          <a:xfrm>
            <a:off x="6096000" y="2438400"/>
            <a:ext cx="2286000" cy="1981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 paddle left:</a:t>
            </a:r>
          </a:p>
          <a:p>
            <a:pPr algn="ctr"/>
            <a:r>
              <a:rPr lang="en-US" dirty="0" err="1"/>
              <a:t>p</a:t>
            </a:r>
            <a:r>
              <a:rPr lang="en-US" dirty="0" err="1" smtClean="0"/>
              <a:t>addle.moveLeft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14" name="Connector 13"/>
          <p:cNvSpPr/>
          <p:nvPr/>
        </p:nvSpPr>
        <p:spPr>
          <a:xfrm>
            <a:off x="1295400" y="0"/>
            <a:ext cx="1066800" cy="7620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5" name="Bent Arrow 14"/>
          <p:cNvSpPr/>
          <p:nvPr/>
        </p:nvSpPr>
        <p:spPr>
          <a:xfrm rot="10800000">
            <a:off x="2514600" y="4495795"/>
            <a:ext cx="4876800" cy="1905005"/>
          </a:xfrm>
          <a:prstGeom prst="bentArrow">
            <a:avLst>
              <a:gd name="adj1" fmla="val 16603"/>
              <a:gd name="adj2" fmla="val 25625"/>
              <a:gd name="adj3" fmla="val 27499"/>
              <a:gd name="adj4" fmla="val 4375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447800" y="6019800"/>
            <a:ext cx="762000" cy="9144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3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8910" y="-35859"/>
            <a:ext cx="9982200" cy="1026459"/>
          </a:xfrm>
        </p:spPr>
        <p:txBody>
          <a:bodyPr/>
          <a:lstStyle/>
          <a:p>
            <a:r>
              <a:rPr lang="en-US" dirty="0" smtClean="0"/>
              <a:t>Single, Sequential IFs Flowchart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327275" cy="193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327275" cy="193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44415"/>
            <a:ext cx="2327275" cy="19373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124200" y="2104072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Conditional expressions are not logically related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True code paths are not mutually exclusive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set of questions that each must be asked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And if one is true ,this has no bearing on whether the other questions are asked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5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70" y="3048000"/>
            <a:ext cx="138303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49500"/>
            <a:ext cx="1383030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IFs Inside IFs (Nested)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61565"/>
            <a:ext cx="3638549" cy="42896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Called Nested or Chained IF/ELSEs</a:t>
            </a:r>
          </a:p>
          <a:p>
            <a:r>
              <a:rPr lang="en-US" dirty="0" smtClean="0"/>
              <a:t>Analogous to AND</a:t>
            </a:r>
          </a:p>
          <a:p>
            <a:r>
              <a:rPr lang="en-US" dirty="0" smtClean="0"/>
              <a:t>if( x &gt; 0 )</a:t>
            </a:r>
          </a:p>
          <a:p>
            <a:pPr lvl="1"/>
            <a:r>
              <a:rPr lang="en-US" dirty="0" smtClean="0"/>
              <a:t>if( x % 2 == 0 )</a:t>
            </a:r>
          </a:p>
          <a:p>
            <a:pPr lvl="2"/>
            <a:r>
              <a:rPr lang="en-US" dirty="0" smtClean="0"/>
              <a:t>if( x &lt; 100 )</a:t>
            </a:r>
          </a:p>
          <a:p>
            <a:pPr lvl="2"/>
            <a:endParaRPr lang="en-US" dirty="0"/>
          </a:p>
          <a:p>
            <a:r>
              <a:rPr lang="en-US" dirty="0" smtClean="0"/>
              <a:t>if(x &gt; 0 &amp;&amp; …?)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383030" cy="161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58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70" y="3048000"/>
            <a:ext cx="138303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49500"/>
            <a:ext cx="1383030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61565"/>
            <a:ext cx="3638549" cy="4289611"/>
          </a:xfrm>
        </p:spPr>
        <p:txBody>
          <a:bodyPr/>
          <a:lstStyle/>
          <a:p>
            <a:r>
              <a:rPr lang="en-US" dirty="0" smtClean="0"/>
              <a:t>Analogous to AND</a:t>
            </a:r>
          </a:p>
          <a:p>
            <a:r>
              <a:rPr lang="en-US" dirty="0" smtClean="0"/>
              <a:t>if( x &gt; 0 )</a:t>
            </a:r>
          </a:p>
          <a:p>
            <a:pPr lvl="1"/>
            <a:r>
              <a:rPr lang="en-US" dirty="0" smtClean="0"/>
              <a:t>if( x % 2 == 0 )</a:t>
            </a:r>
          </a:p>
          <a:p>
            <a:pPr lvl="2"/>
            <a:r>
              <a:rPr lang="en-US" dirty="0" smtClean="0"/>
              <a:t>if( x &lt; 100 )</a:t>
            </a:r>
          </a:p>
          <a:p>
            <a:pPr lvl="2"/>
            <a:endParaRPr lang="en-US" dirty="0"/>
          </a:p>
          <a:p>
            <a:r>
              <a:rPr lang="en-US" dirty="0" smtClean="0"/>
              <a:t>if(x &gt; 0 &amp;&amp; …?)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383030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66800" y="54102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Both"/>
            </a:pPr>
            <a:r>
              <a:rPr lang="en-US" dirty="0"/>
              <a:t>if( x &gt; 0 &amp;&amp; x % </a:t>
            </a:r>
            <a:r>
              <a:rPr lang="en-US" dirty="0" smtClean="0"/>
              <a:t>2 == 0)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if( x &gt;  0 &amp;&amp; ( x % 2  || x &lt; 100) )  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if( x &gt; 0 &amp;&amp; x % 2 == 0 &amp;&amp;  x &lt; 100)</a:t>
            </a:r>
          </a:p>
          <a:p>
            <a:pPr marL="342900" indent="-342900">
              <a:buFontTx/>
              <a:buAutoNum type="alphaUcParenBoth"/>
            </a:pPr>
            <a:r>
              <a:rPr lang="en-US" dirty="0"/>
              <a:t>if( x &gt; 0 &amp;&amp; x % 2 == 0 &amp;&amp;  x </a:t>
            </a:r>
            <a:r>
              <a:rPr lang="en-US" u="sng" dirty="0"/>
              <a:t>&lt;</a:t>
            </a:r>
            <a:r>
              <a:rPr lang="en-US" dirty="0"/>
              <a:t> </a:t>
            </a:r>
            <a:r>
              <a:rPr lang="en-US" dirty="0" smtClean="0"/>
              <a:t>99)</a:t>
            </a:r>
            <a:endParaRPr lang="en-US" dirty="0"/>
          </a:p>
          <a:p>
            <a:pPr marL="342900" indent="-342900">
              <a:buAutoNum type="alphaU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236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327275" cy="193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327275" cy="193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2015"/>
            <a:ext cx="2327275" cy="19373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276600" y="1905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Which of the following are true regarding Sequential IFs?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Which of the following are true regarding Chained IF/ELSEs?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413" y="40341"/>
            <a:ext cx="7570787" cy="1411941"/>
          </a:xfrm>
        </p:spPr>
        <p:txBody>
          <a:bodyPr/>
          <a:lstStyle/>
          <a:p>
            <a:r>
              <a:rPr lang="en-US" dirty="0" smtClean="0"/>
              <a:t>Single, Sequential IFs  V.S. Chained IF/ELSEs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38303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0" y="4330700"/>
            <a:ext cx="138303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30" y="3657600"/>
            <a:ext cx="1383030" cy="161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3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341"/>
            <a:ext cx="8915400" cy="2017059"/>
          </a:xfrm>
        </p:spPr>
        <p:txBody>
          <a:bodyPr/>
          <a:lstStyle/>
          <a:p>
            <a:r>
              <a:rPr lang="en-US" dirty="0" smtClean="0"/>
              <a:t>In The Beginning</a:t>
            </a:r>
            <a:r>
              <a:rPr lang="en-US" dirty="0"/>
              <a:t>…</a:t>
            </a:r>
            <a:br>
              <a:rPr lang="en-US" dirty="0"/>
            </a:br>
            <a:r>
              <a:rPr lang="en-US" sz="3600" dirty="0" smtClean="0"/>
              <a:t>(TODO0, TODO1, TODO2, …)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Paddles don’t work…</a:t>
            </a:r>
          </a:p>
          <a:p>
            <a:pPr lvl="1"/>
            <a:r>
              <a:rPr lang="en-US" dirty="0" smtClean="0"/>
              <a:t>No keyboard support for movement</a:t>
            </a:r>
          </a:p>
          <a:p>
            <a:pPr lvl="1"/>
            <a:r>
              <a:rPr lang="en-US" dirty="0" smtClean="0"/>
              <a:t>No mouse support for movement</a:t>
            </a:r>
          </a:p>
          <a:p>
            <a:pPr lvl="2"/>
            <a:r>
              <a:rPr lang="en-US" dirty="0" smtClean="0"/>
              <a:t>Spawning only</a:t>
            </a:r>
          </a:p>
          <a:p>
            <a:pPr lvl="1"/>
            <a:r>
              <a:rPr lang="en-US" dirty="0" smtClean="0"/>
              <a:t>No collision support</a:t>
            </a:r>
          </a:p>
          <a:p>
            <a:pPr lvl="1"/>
            <a:r>
              <a:rPr lang="en-US" dirty="0" smtClean="0"/>
              <a:t>They </a:t>
            </a:r>
            <a:r>
              <a:rPr lang="en-US" i="1" dirty="0" smtClean="0"/>
              <a:t>do</a:t>
            </a:r>
            <a:r>
              <a:rPr lang="en-US" dirty="0" smtClean="0"/>
              <a:t> change when an upgrade block is hit</a:t>
            </a:r>
          </a:p>
          <a:p>
            <a:r>
              <a:rPr lang="en-US" dirty="0" smtClean="0"/>
              <a:t>Balls don’t work…</a:t>
            </a:r>
          </a:p>
          <a:p>
            <a:pPr lvl="1"/>
            <a:r>
              <a:rPr lang="en-US" dirty="0" smtClean="0"/>
              <a:t>They pass right through the paddle</a:t>
            </a:r>
          </a:p>
          <a:p>
            <a:pPr lvl="1"/>
            <a:r>
              <a:rPr lang="en-US" dirty="0" smtClean="0"/>
              <a:t>They don’t change with the paddle </a:t>
            </a:r>
          </a:p>
          <a:p>
            <a:pPr lvl="2"/>
            <a:r>
              <a:rPr lang="en-US" dirty="0" smtClean="0"/>
              <a:t>To an </a:t>
            </a:r>
            <a:r>
              <a:rPr lang="en-US" dirty="0" err="1" smtClean="0"/>
              <a:t>IceBall</a:t>
            </a:r>
            <a:r>
              <a:rPr lang="en-US" dirty="0" smtClean="0"/>
              <a:t> or </a:t>
            </a:r>
            <a:r>
              <a:rPr lang="en-US" dirty="0" err="1" smtClean="0"/>
              <a:t>FireBall</a:t>
            </a:r>
            <a:endParaRPr lang="en-US" dirty="0" smtClean="0"/>
          </a:p>
          <a:p>
            <a:r>
              <a:rPr lang="en-US" dirty="0" smtClean="0"/>
              <a:t>How do I even know what a “ball” or “paddle” is?</a:t>
            </a:r>
          </a:p>
          <a:p>
            <a:pPr lvl="1"/>
            <a:r>
              <a:rPr lang="en-US" dirty="0" smtClean="0"/>
              <a:t>The key is in the comments in each TODO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5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0341"/>
            <a:ext cx="9875838" cy="1411941"/>
          </a:xfrm>
        </p:spPr>
        <p:txBody>
          <a:bodyPr/>
          <a:lstStyle/>
          <a:p>
            <a:r>
              <a:rPr lang="en-US" dirty="0" smtClean="0"/>
              <a:t>Methods For Experimentation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01260"/>
              </p:ext>
            </p:extLst>
          </p:nvPr>
        </p:nvGraphicFramePr>
        <p:xfrm>
          <a:off x="381000" y="1828800"/>
          <a:ext cx="8534400" cy="425243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67000"/>
                <a:gridCol w="838200"/>
                <a:gridCol w="1219200"/>
                <a:gridCol w="3810000"/>
              </a:tblGrid>
              <a:tr h="385922">
                <a:tc>
                  <a:txBody>
                    <a:bodyPr/>
                    <a:lstStyle/>
                    <a:p>
                      <a:r>
                        <a:rPr lang="en-US" dirty="0" smtClean="0"/>
                        <a:t>Method Name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</a:tr>
              <a:tr h="6661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paddleMoveLeft</a:t>
                      </a:r>
                      <a:r>
                        <a:rPr lang="en-US" dirty="0" smtClean="0"/>
                        <a:t>()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paddleMoveRight</a:t>
                      </a:r>
                      <a:r>
                        <a:rPr lang="en-US" dirty="0" smtClean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 name</a:t>
                      </a:r>
                      <a:endParaRPr lang="en-US" dirty="0"/>
                    </a:p>
                  </a:txBody>
                  <a:tcPr/>
                </a:tc>
              </a:tr>
              <a:tr h="3859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areAllBlocksRemoved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</a:t>
                      </a:r>
                      <a:r>
                        <a:rPr lang="en-US" baseline="0" dirty="0" smtClean="0"/>
                        <a:t> True/False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the </a:t>
                      </a:r>
                      <a:r>
                        <a:rPr lang="en-US" dirty="0" err="1" smtClean="0"/>
                        <a:t>blockSet</a:t>
                      </a:r>
                      <a:r>
                        <a:rPr lang="en-US" baseline="0" dirty="0" smtClean="0"/>
                        <a:t> empty on the screen?</a:t>
                      </a:r>
                      <a:endParaRPr lang="en-US" dirty="0"/>
                    </a:p>
                  </a:txBody>
                  <a:tcPr/>
                </a:tc>
              </a:tr>
              <a:tr h="3859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gameWin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Takes us to the game won</a:t>
                      </a:r>
                      <a:r>
                        <a:rPr lang="en-US" baseline="0" dirty="0" smtClean="0"/>
                        <a:t> screen and ends the game</a:t>
                      </a:r>
                      <a:endParaRPr lang="en-US" dirty="0"/>
                    </a:p>
                  </a:txBody>
                  <a:tcPr/>
                </a:tc>
              </a:tr>
              <a:tr h="3859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ballCollidedWithPaddle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 True/False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Returns true if the ball</a:t>
                      </a:r>
                      <a:r>
                        <a:rPr lang="en-US" baseline="0" dirty="0" smtClean="0"/>
                        <a:t> and paddle images are overlapping onscreen</a:t>
                      </a:r>
                      <a:endParaRPr lang="en-US" dirty="0"/>
                    </a:p>
                  </a:txBody>
                  <a:tcPr/>
                </a:tc>
              </a:tr>
              <a:tr h="3859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ballReflectOffPaddle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first ball in the </a:t>
                      </a:r>
                      <a:r>
                        <a:rPr lang="en-US" baseline="0" dirty="0" err="1" smtClean="0"/>
                        <a:t>ballSet</a:t>
                      </a:r>
                      <a:r>
                        <a:rPr lang="en-US" baseline="0" dirty="0" smtClean="0"/>
                        <a:t> has its speed in the y axis multiplied by -1</a:t>
                      </a:r>
                      <a:endParaRPr lang="en-US" dirty="0"/>
                    </a:p>
                  </a:txBody>
                  <a:tcPr/>
                </a:tc>
              </a:tr>
              <a:tr h="3859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isMouseOnScreen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 True/False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Returns true if a</a:t>
                      </a:r>
                      <a:r>
                        <a:rPr lang="en-US" baseline="0" dirty="0" smtClean="0"/>
                        <a:t> mouse is connected and useable in our game.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248400"/>
            <a:ext cx="8229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Format: &lt;</a:t>
            </a:r>
            <a:r>
              <a:rPr lang="en-US" dirty="0" smtClean="0">
                <a:solidFill>
                  <a:srgbClr val="FF6600"/>
                </a:solidFill>
              </a:rPr>
              <a:t>thing</a:t>
            </a:r>
            <a:r>
              <a:rPr lang="en-US" dirty="0" smtClean="0"/>
              <a:t>&gt; then &lt;</a:t>
            </a:r>
            <a:r>
              <a:rPr lang="en-US" dirty="0" smtClean="0">
                <a:solidFill>
                  <a:srgbClr val="3366FF"/>
                </a:solidFill>
              </a:rPr>
              <a:t>action</a:t>
            </a:r>
            <a:r>
              <a:rPr lang="en-US" dirty="0" smtClean="0"/>
              <a:t>&gt;, as in: &lt;</a:t>
            </a:r>
            <a:r>
              <a:rPr lang="en-US" dirty="0" smtClean="0">
                <a:solidFill>
                  <a:srgbClr val="FF6600"/>
                </a:solidFill>
              </a:rPr>
              <a:t>paddle</a:t>
            </a:r>
            <a:r>
              <a:rPr lang="en-US" dirty="0" smtClean="0"/>
              <a:t>&gt;&lt;</a:t>
            </a:r>
            <a:r>
              <a:rPr lang="en-US" dirty="0" err="1" smtClean="0">
                <a:solidFill>
                  <a:srgbClr val="3366FF"/>
                </a:solidFill>
              </a:rPr>
              <a:t>MoveLeft</a:t>
            </a:r>
            <a:r>
              <a:rPr lang="en-US" dirty="0"/>
              <a:t>&gt;</a:t>
            </a:r>
            <a:r>
              <a:rPr lang="en-US" dirty="0" smtClean="0"/>
              <a:t> == “</a:t>
            </a:r>
            <a:r>
              <a:rPr lang="en-US" dirty="0" err="1" smtClean="0">
                <a:solidFill>
                  <a:srgbClr val="FF6600"/>
                </a:solidFill>
              </a:rPr>
              <a:t>paddle</a:t>
            </a:r>
            <a:r>
              <a:rPr lang="en-US" dirty="0" err="1" smtClean="0">
                <a:solidFill>
                  <a:srgbClr val="3366FF"/>
                </a:solidFill>
              </a:rPr>
              <a:t>MoveLeft</a:t>
            </a:r>
            <a:r>
              <a:rPr lang="en-US" dirty="0" smtClean="0"/>
              <a:t>();”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4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41"/>
            <a:ext cx="7570787" cy="1411941"/>
          </a:xfrm>
        </p:spPr>
        <p:txBody>
          <a:bodyPr/>
          <a:lstStyle/>
          <a:p>
            <a:r>
              <a:rPr lang="en-US" dirty="0" smtClean="0"/>
              <a:t>Lab Activities – TODO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320800"/>
            <a:ext cx="8351838" cy="4289611"/>
          </a:xfrm>
        </p:spPr>
        <p:txBody>
          <a:bodyPr/>
          <a:lstStyle/>
          <a:p>
            <a:r>
              <a:rPr lang="en-US" dirty="0" smtClean="0"/>
              <a:t>Outcome:  Add collision detection to the paddle </a:t>
            </a:r>
          </a:p>
          <a:p>
            <a:pPr lvl="1"/>
            <a:r>
              <a:rPr lang="en-US" dirty="0" smtClean="0"/>
              <a:t>Currently, the ball goes right through the paddle!</a:t>
            </a:r>
          </a:p>
          <a:p>
            <a:pPr lvl="1"/>
            <a:r>
              <a:rPr lang="en-US" dirty="0" smtClean="0"/>
              <a:t>We would like the ball to be bounced (or reflected)</a:t>
            </a:r>
          </a:p>
          <a:p>
            <a:pPr lvl="2"/>
            <a:r>
              <a:rPr lang="en-US" dirty="0" smtClean="0"/>
              <a:t>But only IF the paddle collides with the ball</a:t>
            </a:r>
          </a:p>
          <a:p>
            <a:pPr lvl="3"/>
            <a:r>
              <a:rPr lang="en-US" dirty="0" err="1" smtClean="0"/>
              <a:t>ballCollidedWithPaddle</a:t>
            </a:r>
            <a:r>
              <a:rPr lang="en-US" dirty="0" smtClean="0"/>
              <a:t>();    //returns true or false</a:t>
            </a:r>
            <a:endParaRPr lang="en-US" dirty="0"/>
          </a:p>
        </p:txBody>
      </p:sp>
      <p:pic>
        <p:nvPicPr>
          <p:cNvPr id="4" name="Picture 3" descr="Macintosh HD:Users:robnash:Desktop:Screen Shot 2014-10-03 at 9.24.18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581400"/>
            <a:ext cx="5473700" cy="327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52400" y="6400800"/>
            <a:ext cx="3886200" cy="0"/>
          </a:xfrm>
          <a:prstGeom prst="straightConnector1">
            <a:avLst/>
          </a:prstGeom>
          <a:ln>
            <a:solidFill>
              <a:srgbClr val="FF0000">
                <a:alpha val="8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183868"/>
            <a:ext cx="18288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Fix this using “if”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81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Activities – TODO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77789"/>
            <a:ext cx="9220200" cy="4289611"/>
          </a:xfrm>
        </p:spPr>
        <p:txBody>
          <a:bodyPr/>
          <a:lstStyle/>
          <a:p>
            <a:r>
              <a:rPr lang="en-US" dirty="0" smtClean="0"/>
              <a:t>Outcome: Move the paddle left or right via the keyboard</a:t>
            </a:r>
          </a:p>
          <a:p>
            <a:pPr lvl="1"/>
            <a:r>
              <a:rPr lang="en-US" dirty="0" smtClean="0"/>
              <a:t>We’d like to move the paddle left when “LEFT”  is pressed</a:t>
            </a:r>
          </a:p>
          <a:p>
            <a:pPr lvl="2"/>
            <a:r>
              <a:rPr lang="en-US" dirty="0" smtClean="0"/>
              <a:t>(Or WASD)</a:t>
            </a:r>
          </a:p>
          <a:p>
            <a:pPr lvl="1"/>
            <a:r>
              <a:rPr lang="en-US" dirty="0" smtClean="0"/>
              <a:t>And, move the paddle right with the “RIGHT” key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 descr="Macintosh HD:Users:robnash:Desktop:Screen Shot 2014-10-04 at 3.24.48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486400" cy="327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667000" y="6477000"/>
            <a:ext cx="5105400" cy="0"/>
          </a:xfrm>
          <a:prstGeom prst="straightConnector1">
            <a:avLst/>
          </a:prstGeom>
          <a:ln>
            <a:solidFill>
              <a:srgbClr val="FF0000">
                <a:alpha val="8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7400" y="6400800"/>
            <a:ext cx="3124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Moves left with left arrow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26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41"/>
            <a:ext cx="7570787" cy="1411941"/>
          </a:xfrm>
        </p:spPr>
        <p:txBody>
          <a:bodyPr/>
          <a:lstStyle/>
          <a:p>
            <a:r>
              <a:rPr lang="en-US" dirty="0" smtClean="0"/>
              <a:t>Lab Activities – TODO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600200"/>
            <a:ext cx="8351838" cy="4289611"/>
          </a:xfrm>
        </p:spPr>
        <p:txBody>
          <a:bodyPr/>
          <a:lstStyle/>
          <a:p>
            <a:r>
              <a:rPr lang="en-US" dirty="0" smtClean="0"/>
              <a:t>Outcome: Make a ball appear near the paddle</a:t>
            </a:r>
          </a:p>
          <a:p>
            <a:pPr lvl="1"/>
            <a:r>
              <a:rPr lang="en-US" dirty="0" smtClean="0"/>
              <a:t>But, only if the user presses “spacebar” </a:t>
            </a:r>
          </a:p>
          <a:p>
            <a:pPr lvl="2"/>
            <a:r>
              <a:rPr lang="en-US" dirty="0" smtClean="0"/>
              <a:t>We’ll call this “spawning” the ball near the paddle</a:t>
            </a:r>
          </a:p>
          <a:p>
            <a:pPr lvl="3"/>
            <a:r>
              <a:rPr lang="en-US" dirty="0" err="1" smtClean="0"/>
              <a:t>ballSpawnNearPaddle</a:t>
            </a:r>
            <a:r>
              <a:rPr lang="en-US" dirty="0" smtClean="0"/>
              <a:t>();  </a:t>
            </a:r>
            <a:endParaRPr lang="en-US" dirty="0"/>
          </a:p>
        </p:txBody>
      </p:sp>
      <p:pic>
        <p:nvPicPr>
          <p:cNvPr id="4" name="Picture 3" descr="Macintosh HD:Users:robnash:Desktop:Screen Shot 2014-10-04 at 3.20.02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56000"/>
            <a:ext cx="5473700" cy="330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4495800" y="6248400"/>
            <a:ext cx="3276600" cy="0"/>
          </a:xfrm>
          <a:prstGeom prst="straightConnector1">
            <a:avLst/>
          </a:prstGeom>
          <a:ln>
            <a:solidFill>
              <a:srgbClr val="FF0000">
                <a:alpha val="8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9400" y="6031468"/>
            <a:ext cx="25146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Spawned with Spacebar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5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r>
              <a:rPr lang="mr-IN" dirty="0" smtClean="0"/>
              <a:t>…</a:t>
            </a:r>
            <a:r>
              <a:rPr lang="en-US" smtClean="0"/>
              <a:t> SpaceSmasher!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8123238" cy="4289611"/>
          </a:xfrm>
        </p:spPr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Arkanoid</a:t>
            </a:r>
            <a:r>
              <a:rPr lang="en-US" dirty="0" smtClean="0"/>
              <a:t>, Block Breaker, Pong, etc.</a:t>
            </a:r>
            <a:endParaRPr lang="en-US" dirty="0"/>
          </a:p>
          <a:p>
            <a:r>
              <a:rPr lang="en-US" dirty="0" smtClean="0"/>
              <a:t>(Provide </a:t>
            </a:r>
            <a:r>
              <a:rPr lang="en-US" dirty="0" err="1" smtClean="0"/>
              <a:t>Realtime</a:t>
            </a:r>
            <a:r>
              <a:rPr lang="en-US" dirty="0" smtClean="0"/>
              <a:t> Demo of Game Pictured Below)</a:t>
            </a:r>
            <a:endParaRPr lang="en-US" dirty="0"/>
          </a:p>
        </p:txBody>
      </p:sp>
      <p:pic>
        <p:nvPicPr>
          <p:cNvPr id="4" name="Picture 3" descr="Screen Shot 2014-09-06 at 7.36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23568"/>
            <a:ext cx="54400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Activities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1565"/>
            <a:ext cx="8686800" cy="42896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TODO3-TODO6, you’ll build out your game even more.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/>
              <a:t>Then, we’ll redesign (refactor) some existing code</a:t>
            </a:r>
            <a:endParaRPr lang="en-US" dirty="0"/>
          </a:p>
          <a:p>
            <a:pPr lvl="1"/>
            <a:r>
              <a:rPr lang="en-US" dirty="0"/>
              <a:t>To make it shorter and </a:t>
            </a:r>
            <a:r>
              <a:rPr lang="en-US" dirty="0" smtClean="0"/>
              <a:t>clearer</a:t>
            </a:r>
          </a:p>
          <a:p>
            <a:pPr lvl="1"/>
            <a:r>
              <a:rPr lang="en-US" dirty="0" smtClean="0"/>
              <a:t>And so that it uses logical AND (“&amp;&amp;” in Java)</a:t>
            </a:r>
          </a:p>
          <a:p>
            <a:r>
              <a:rPr lang="en-US" dirty="0" smtClean="0"/>
              <a:t>Final outcome: Power up the paddle corresponding to the state of the ball.</a:t>
            </a:r>
          </a:p>
          <a:p>
            <a:pPr lvl="1"/>
            <a:r>
              <a:rPr lang="en-US" dirty="0" smtClean="0"/>
              <a:t>If the ball is a fireball, set the paddle to fire mode</a:t>
            </a:r>
          </a:p>
          <a:p>
            <a:pPr lvl="1"/>
            <a:r>
              <a:rPr lang="en-US" dirty="0" smtClean="0"/>
              <a:t>If the ball is an </a:t>
            </a:r>
            <a:r>
              <a:rPr lang="en-US" dirty="0" err="1" smtClean="0"/>
              <a:t>iceball</a:t>
            </a:r>
            <a:r>
              <a:rPr lang="en-US" dirty="0" smtClean="0"/>
              <a:t>, set the paddle to ice mode</a:t>
            </a:r>
          </a:p>
          <a:p>
            <a:pPr lvl="1"/>
            <a:r>
              <a:rPr lang="en-US" dirty="0" smtClean="0"/>
              <a:t>If the ball is normal, set the paddle to normal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9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5"/>
            <a:ext cx="9372600" cy="42896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full </a:t>
            </a:r>
            <a:r>
              <a:rPr lang="en-US" dirty="0" err="1" smtClean="0"/>
              <a:t>SpaceSmasher</a:t>
            </a:r>
            <a:r>
              <a:rPr lang="en-US" dirty="0" smtClean="0"/>
              <a:t> experience</a:t>
            </a:r>
          </a:p>
          <a:p>
            <a:pPr lvl="1"/>
            <a:r>
              <a:rPr lang="en-US" dirty="0" smtClean="0"/>
              <a:t>And a starting point for the next conditionals assignment</a:t>
            </a:r>
          </a:p>
          <a:p>
            <a:pPr lvl="2"/>
            <a:r>
              <a:rPr lang="en-US" dirty="0" smtClean="0"/>
              <a:t>(these are not linearly dependent)</a:t>
            </a:r>
          </a:p>
          <a:p>
            <a:r>
              <a:rPr lang="en-US" dirty="0" smtClean="0"/>
              <a:t>Also, extra activities have been embedded for those who want to extend the lab or assignment further (TODO_Xs)</a:t>
            </a:r>
          </a:p>
          <a:p>
            <a:r>
              <a:rPr lang="en-US" dirty="0" smtClean="0"/>
              <a:t>And, extra methods have been defined and described in each TODOs comments</a:t>
            </a:r>
          </a:p>
          <a:p>
            <a:pPr lvl="1"/>
            <a:r>
              <a:rPr lang="en-US" dirty="0" smtClean="0"/>
              <a:t>Making a 2-player game?  “</a:t>
            </a:r>
            <a:r>
              <a:rPr lang="en-US" dirty="0" err="1" smtClean="0"/>
              <a:t>paddleMoveLeft</a:t>
            </a:r>
            <a:r>
              <a:rPr lang="en-US" dirty="0" smtClean="0"/>
              <a:t>()” only affects p1!</a:t>
            </a:r>
          </a:p>
          <a:p>
            <a:pPr lvl="2"/>
            <a:r>
              <a:rPr lang="en-US" dirty="0" smtClean="0"/>
              <a:t>Check out </a:t>
            </a:r>
            <a:r>
              <a:rPr lang="en-US" dirty="0" err="1" smtClean="0"/>
              <a:t>paddleMoveLeft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index), and use 0 for p1, 1 for p2,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50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Even </a:t>
            </a:r>
            <a:r>
              <a:rPr lang="en-US" i="1" dirty="0" smtClean="0"/>
              <a:t>More</a:t>
            </a:r>
            <a:r>
              <a:rPr lang="en-US" dirty="0" smtClean="0"/>
              <a:t>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8047038" cy="42896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Once the lab is complete, look at the extended methods in each TODO.</a:t>
            </a:r>
          </a:p>
          <a:p>
            <a:pPr lvl="1"/>
            <a:r>
              <a:rPr lang="en-US" dirty="0" smtClean="0"/>
              <a:t>How could you take this game even farther?</a:t>
            </a:r>
          </a:p>
          <a:p>
            <a:r>
              <a:rPr lang="en-US" dirty="0" smtClean="0"/>
              <a:t>What about a version of this game that moves in both the x and y axis?</a:t>
            </a:r>
          </a:p>
          <a:p>
            <a:r>
              <a:rPr lang="en-US" dirty="0" smtClean="0"/>
              <a:t>Or, what about a version of this game that uses two paddles and is </a:t>
            </a:r>
            <a:r>
              <a:rPr lang="en-US" dirty="0"/>
              <a:t>2</a:t>
            </a:r>
            <a:r>
              <a:rPr lang="en-US" dirty="0" smtClean="0"/>
              <a:t> player?</a:t>
            </a:r>
          </a:p>
          <a:p>
            <a:r>
              <a:rPr lang="en-US" dirty="0" smtClean="0"/>
              <a:t>Or, what about a Multi-Ball power up?</a:t>
            </a:r>
          </a:p>
          <a:p>
            <a:pPr lvl="1"/>
            <a:r>
              <a:rPr lang="en-US" dirty="0" smtClean="0"/>
              <a:t>This last idea is the focus of the next conditionals assignment, if interested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7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Started in </a:t>
            </a:r>
            <a:r>
              <a:rPr lang="en-US" dirty="0" err="1" smtClean="0"/>
              <a:t>BlueJ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5"/>
            <a:ext cx="9144000" cy="42896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 the “</a:t>
            </a:r>
            <a:r>
              <a:rPr lang="en-US" dirty="0" err="1" smtClean="0"/>
              <a:t>SpaceSmasherInBlueJ</a:t>
            </a:r>
            <a:r>
              <a:rPr lang="en-US" dirty="0" smtClean="0"/>
              <a:t>” starter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Unzip this file (typically a double-click or right click)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on </a:t>
            </a:r>
            <a:r>
              <a:rPr lang="en-US" dirty="0" err="1" smtClean="0"/>
              <a:t>setupForPC</a:t>
            </a:r>
            <a:r>
              <a:rPr lang="en-US" dirty="0" smtClean="0"/>
              <a:t> or </a:t>
            </a:r>
            <a:r>
              <a:rPr lang="en-US" dirty="0" err="1" smtClean="0"/>
              <a:t>setupForMac</a:t>
            </a:r>
            <a:r>
              <a:rPr lang="en-US" dirty="0" smtClean="0"/>
              <a:t> (the first time only)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the project by clicking on the “</a:t>
            </a:r>
            <a:r>
              <a:rPr lang="en-US" dirty="0" err="1"/>
              <a:t>package.blueJ</a:t>
            </a:r>
            <a:r>
              <a:rPr lang="en-US" dirty="0"/>
              <a:t>” </a:t>
            </a:r>
            <a:r>
              <a:rPr lang="en-US" dirty="0" smtClean="0"/>
              <a:t>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the Website as a guide, start at TODO 0.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8572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37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8275638" cy="4289611"/>
          </a:xfrm>
        </p:spPr>
        <p:txBody>
          <a:bodyPr/>
          <a:lstStyle/>
          <a:p>
            <a:r>
              <a:rPr lang="en-US" dirty="0" smtClean="0"/>
              <a:t>Problem: “Package SpaceSmasher does not exist!”</a:t>
            </a:r>
          </a:p>
          <a:p>
            <a:pPr lvl="1"/>
            <a:r>
              <a:rPr lang="en-US" dirty="0" smtClean="0"/>
              <a:t>Solution: run </a:t>
            </a:r>
            <a:r>
              <a:rPr lang="en-US" dirty="0" err="1" smtClean="0"/>
              <a:t>setupForPC</a:t>
            </a:r>
            <a:r>
              <a:rPr lang="en-US" dirty="0" smtClean="0"/>
              <a:t> or </a:t>
            </a:r>
            <a:r>
              <a:rPr lang="en-US" dirty="0" err="1" smtClean="0"/>
              <a:t>setupForMac</a:t>
            </a:r>
            <a:endParaRPr lang="en-US" dirty="0" smtClean="0"/>
          </a:p>
          <a:p>
            <a:pPr lvl="1"/>
            <a:r>
              <a:rPr lang="en-US" dirty="0" smtClean="0"/>
              <a:t>Solution: Configure </a:t>
            </a:r>
            <a:r>
              <a:rPr lang="en-US" dirty="0"/>
              <a:t>y</a:t>
            </a:r>
            <a:r>
              <a:rPr lang="en-US" dirty="0" smtClean="0"/>
              <a:t>our library includes manually!</a:t>
            </a:r>
          </a:p>
          <a:p>
            <a:pPr lvl="2"/>
            <a:r>
              <a:rPr lang="en-US" dirty="0" smtClean="0"/>
              <a:t>Covered on the next slide via pretty pictures.</a:t>
            </a:r>
            <a:endParaRPr lang="en-US" dirty="0"/>
          </a:p>
          <a:p>
            <a:pPr lvl="3"/>
            <a:r>
              <a:rPr lang="en-US" dirty="0" smtClean="0"/>
              <a:t>More Troubleshooting tips on the website, too.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5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1-14 at 5.25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0" y="0"/>
            <a:ext cx="7239000" cy="4834970"/>
          </a:xfrm>
          <a:prstGeom prst="rect">
            <a:avLst/>
          </a:prstGeom>
        </p:spPr>
      </p:pic>
      <p:pic>
        <p:nvPicPr>
          <p:cNvPr id="3" name="Picture 2" descr="Screen Shot 2015-01-16 at 3.49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981667" cy="4674606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19703636">
            <a:off x="115072" y="1306916"/>
            <a:ext cx="947413" cy="14478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Add Library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224118"/>
            <a:ext cx="2819400" cy="1223682"/>
          </a:xfrm>
        </p:spPr>
        <p:txBody>
          <a:bodyPr/>
          <a:lstStyle/>
          <a:p>
            <a:r>
              <a:rPr lang="en-US" dirty="0" smtClean="0"/>
              <a:t>Library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Config</a:t>
            </a:r>
            <a:endParaRPr lang="en-US" dirty="0"/>
          </a:p>
        </p:txBody>
      </p:sp>
      <p:pic>
        <p:nvPicPr>
          <p:cNvPr id="10" name="Picture 9" descr="Screen Shot 2015-01-16 at 3.54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60507"/>
            <a:ext cx="6858000" cy="4597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6400800"/>
            <a:ext cx="3352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Remember to </a:t>
            </a:r>
            <a:r>
              <a:rPr lang="en-US" b="1" i="1" dirty="0"/>
              <a:t>r</a:t>
            </a:r>
            <a:r>
              <a:rPr lang="en-US" b="1" i="1" dirty="0" smtClean="0"/>
              <a:t>estart</a:t>
            </a:r>
            <a:r>
              <a:rPr lang="en-US" dirty="0" smtClean="0"/>
              <a:t> </a:t>
            </a:r>
            <a:r>
              <a:rPr lang="en-US" dirty="0" err="1" smtClean="0"/>
              <a:t>BlueJ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1" name="Curved Right Arrow 10"/>
          <p:cNvSpPr/>
          <p:nvPr/>
        </p:nvSpPr>
        <p:spPr>
          <a:xfrm rot="19703636">
            <a:off x="1094711" y="2479880"/>
            <a:ext cx="1123860" cy="14478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 Restart </a:t>
            </a:r>
            <a:r>
              <a:rPr lang="en-US" dirty="0" err="1" smtClean="0">
                <a:solidFill>
                  <a:schemeClr val="tx1"/>
                </a:solidFill>
              </a:rPr>
              <a:t>BlueJ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90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TroubleShooting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OutOfHeapSpace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run out of memory while loading images, you should increase the minimum and maximum heap values for the Java VM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blueJ</a:t>
            </a:r>
            <a:r>
              <a:rPr lang="en-US" dirty="0" smtClean="0"/>
              <a:t>, look for the property: 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bluej.windows.vm.args</a:t>
            </a:r>
            <a:r>
              <a:rPr lang="en-US" dirty="0" smtClean="0"/>
              <a:t>” </a:t>
            </a:r>
          </a:p>
          <a:p>
            <a:pPr lvl="1"/>
            <a:endParaRPr lang="en-US" dirty="0"/>
          </a:p>
          <a:p>
            <a:r>
              <a:rPr lang="en-US" dirty="0" smtClean="0"/>
              <a:t>On the command line:</a:t>
            </a:r>
          </a:p>
          <a:p>
            <a:r>
              <a:rPr lang="en-US" dirty="0" smtClean="0"/>
              <a:t>“</a:t>
            </a:r>
            <a:r>
              <a:rPr lang="en-US" smtClean="0"/>
              <a:t>Java –</a:t>
            </a:r>
            <a:r>
              <a:rPr lang="en-US"/>
              <a:t>X</a:t>
            </a:r>
            <a:r>
              <a:rPr lang="en-US" smtClean="0"/>
              <a:t>mx512M –Xms1024M”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3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How to Play: Labs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5"/>
            <a:ext cx="9144000" cy="42896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worked to define a lab culture and community that values individuals and collaborative teamwork.</a:t>
            </a:r>
          </a:p>
          <a:p>
            <a:r>
              <a:rPr lang="en-US" dirty="0" smtClean="0"/>
              <a:t>To that end, we all must work together to</a:t>
            </a:r>
            <a:r>
              <a:rPr lang="mr-IN" dirty="0" smtClean="0"/>
              <a:t>…</a:t>
            </a:r>
            <a:endParaRPr lang="en-US" dirty="0" smtClean="0"/>
          </a:p>
          <a:p>
            <a:pPr marL="863600" lvl="1" indent="-514350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uild a safe, encouraging environment in which to play </a:t>
            </a:r>
          </a:p>
          <a:p>
            <a:pPr marL="1212850" lvl="2" indent="-514350"/>
            <a:r>
              <a:rPr lang="en-US" dirty="0" smtClean="0"/>
              <a:t>Listen to the other, take turns, etc.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orm small groups that are inclusive of all types of gamers</a:t>
            </a:r>
          </a:p>
          <a:p>
            <a:pPr marL="1212850" lvl="2" indent="-514350"/>
            <a:r>
              <a:rPr lang="en-US" dirty="0" smtClean="0"/>
              <a:t>Try to understand versus dismiss differing viewpoints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dirty="0" smtClean="0"/>
              <a:t>promote play, discovery, and growth together as a team </a:t>
            </a:r>
            <a:endParaRPr lang="en-US" dirty="0"/>
          </a:p>
          <a:p>
            <a:pPr lvl="2"/>
            <a:r>
              <a:rPr lang="en-US" dirty="0" smtClean="0"/>
              <a:t>Including bathing, brushing teeth, deodorant,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6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341"/>
            <a:ext cx="8686800" cy="1411941"/>
          </a:xfrm>
        </p:spPr>
        <p:txBody>
          <a:bodyPr/>
          <a:lstStyle/>
          <a:p>
            <a:r>
              <a:rPr lang="en-US" dirty="0" smtClean="0"/>
              <a:t>How to Play: SpaceSmasher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28961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a TODO (0-9) and have your partner pick another</a:t>
            </a:r>
          </a:p>
          <a:p>
            <a:pPr marL="857250" lvl="1" indent="-514350"/>
            <a:r>
              <a:rPr lang="en-US" dirty="0" smtClean="0"/>
              <a:t>Take turns with who gets to pick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the website, read about the game feature you’ll build</a:t>
            </a:r>
          </a:p>
          <a:p>
            <a:pPr lvl="1"/>
            <a:r>
              <a:rPr lang="en-US" dirty="0" smtClean="0"/>
              <a:t>And then try out the premade solution in the game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a single method (which disables the solution) </a:t>
            </a:r>
          </a:p>
          <a:p>
            <a:pPr marL="857250" lvl="1" indent="-514350"/>
            <a:r>
              <a:rPr lang="en-US" dirty="0" smtClean="0"/>
              <a:t>Get your method to match what my method solution does</a:t>
            </a:r>
          </a:p>
          <a:p>
            <a:pPr marL="1206500" lvl="2" indent="-514350"/>
            <a:r>
              <a:rPr lang="en-US" dirty="0" smtClean="0"/>
              <a:t>You’ll need helper methods (provided for you) to accomplish this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Show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6600"/>
                </a:solidFill>
              </a:rPr>
              <a:t>Tell</a:t>
            </a:r>
            <a:r>
              <a:rPr lang="en-US" dirty="0" smtClean="0"/>
              <a:t>: After, </a:t>
            </a:r>
            <a:r>
              <a:rPr lang="en-US" dirty="0" smtClean="0">
                <a:solidFill>
                  <a:srgbClr val="3366FF"/>
                </a:solidFill>
              </a:rPr>
              <a:t>show</a:t>
            </a:r>
            <a:r>
              <a:rPr lang="en-US" dirty="0" smtClean="0"/>
              <a:t> your team what you’ve just built</a:t>
            </a:r>
          </a:p>
          <a:p>
            <a:pPr marL="857250" lvl="1" indent="-514350"/>
            <a:r>
              <a:rPr lang="en-US" dirty="0" smtClean="0"/>
              <a:t>And </a:t>
            </a:r>
            <a:r>
              <a:rPr lang="en-US" dirty="0" smtClean="0">
                <a:solidFill>
                  <a:srgbClr val="FF6600"/>
                </a:solidFill>
              </a:rPr>
              <a:t>tell</a:t>
            </a:r>
            <a:r>
              <a:rPr lang="en-US" dirty="0" smtClean="0"/>
              <a:t> them the code that accomplished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0341"/>
            <a:ext cx="9875838" cy="1411941"/>
          </a:xfrm>
        </p:spPr>
        <p:txBody>
          <a:bodyPr/>
          <a:lstStyle/>
          <a:p>
            <a:r>
              <a:rPr lang="en-US" dirty="0" smtClean="0"/>
              <a:t>Pick a Method - </a:t>
            </a:r>
            <a:br>
              <a:rPr lang="en-US" dirty="0" smtClean="0"/>
            </a:br>
            <a:r>
              <a:rPr lang="en-US" dirty="0" smtClean="0"/>
              <a:t>Then  Experiment!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36269"/>
              </p:ext>
            </p:extLst>
          </p:nvPr>
        </p:nvGraphicFramePr>
        <p:xfrm>
          <a:off x="381000" y="1828800"/>
          <a:ext cx="8534400" cy="425243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67000"/>
                <a:gridCol w="838200"/>
                <a:gridCol w="1219200"/>
                <a:gridCol w="3810000"/>
              </a:tblGrid>
              <a:tr h="385922">
                <a:tc>
                  <a:txBody>
                    <a:bodyPr/>
                    <a:lstStyle/>
                    <a:p>
                      <a:r>
                        <a:rPr lang="en-US" dirty="0" smtClean="0"/>
                        <a:t>Method Name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</a:tr>
              <a:tr h="6661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paddleMoveLeft</a:t>
                      </a:r>
                      <a:r>
                        <a:rPr lang="en-US" dirty="0" smtClean="0"/>
                        <a:t>()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paddleMoveRight</a:t>
                      </a:r>
                      <a:r>
                        <a:rPr lang="en-US" dirty="0" smtClean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Moves</a:t>
                      </a:r>
                      <a:r>
                        <a:rPr lang="en-US" baseline="0" dirty="0" smtClean="0"/>
                        <a:t> the paddle for P1 left or right one unit, respectively.</a:t>
                      </a:r>
                      <a:endParaRPr lang="en-US" dirty="0"/>
                    </a:p>
                  </a:txBody>
                  <a:tcPr/>
                </a:tc>
              </a:tr>
              <a:tr h="3859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areAllBlocksRemoved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</a:t>
                      </a:r>
                      <a:r>
                        <a:rPr lang="en-US" baseline="0" dirty="0" smtClean="0"/>
                        <a:t> True/False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the </a:t>
                      </a:r>
                      <a:r>
                        <a:rPr lang="en-US" dirty="0" err="1" smtClean="0"/>
                        <a:t>blockSet</a:t>
                      </a:r>
                      <a:r>
                        <a:rPr lang="en-US" baseline="0" dirty="0" smtClean="0"/>
                        <a:t> empty on the screen?</a:t>
                      </a:r>
                      <a:endParaRPr lang="en-US" dirty="0"/>
                    </a:p>
                  </a:txBody>
                  <a:tcPr/>
                </a:tc>
              </a:tr>
              <a:tr h="3859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gameWin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Takes us to the game won</a:t>
                      </a:r>
                      <a:r>
                        <a:rPr lang="en-US" baseline="0" dirty="0" smtClean="0"/>
                        <a:t> screen and ends the game</a:t>
                      </a:r>
                      <a:endParaRPr lang="en-US" dirty="0"/>
                    </a:p>
                  </a:txBody>
                  <a:tcPr/>
                </a:tc>
              </a:tr>
              <a:tr h="3859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ballCollidedWithPaddle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 True/False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Returns true if the ball</a:t>
                      </a:r>
                      <a:r>
                        <a:rPr lang="en-US" baseline="0" dirty="0" smtClean="0"/>
                        <a:t> and paddle images are overlapping onscreen</a:t>
                      </a:r>
                      <a:endParaRPr lang="en-US" dirty="0"/>
                    </a:p>
                  </a:txBody>
                  <a:tcPr/>
                </a:tc>
              </a:tr>
              <a:tr h="3859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ballReflectOffPaddle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first ball in the </a:t>
                      </a:r>
                      <a:r>
                        <a:rPr lang="en-US" baseline="0" dirty="0" err="1" smtClean="0"/>
                        <a:t>ballSet</a:t>
                      </a:r>
                      <a:r>
                        <a:rPr lang="en-US" baseline="0" dirty="0" smtClean="0"/>
                        <a:t> has its speed in the y axis multiplied by -1</a:t>
                      </a:r>
                      <a:endParaRPr lang="en-US" dirty="0"/>
                    </a:p>
                  </a:txBody>
                  <a:tcPr/>
                </a:tc>
              </a:tr>
              <a:tr h="3859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isMouseOnScreen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 True/False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Returns true if a</a:t>
                      </a:r>
                      <a:r>
                        <a:rPr lang="en-US" baseline="0" dirty="0" smtClean="0"/>
                        <a:t> mouse is connected and useable in our game.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6211669"/>
            <a:ext cx="6172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Method Naming Convention: A </a:t>
            </a:r>
            <a:r>
              <a:rPr lang="en-US" dirty="0" smtClean="0">
                <a:solidFill>
                  <a:srgbClr val="FF6600"/>
                </a:solidFill>
              </a:rPr>
              <a:t>target</a:t>
            </a:r>
            <a:r>
              <a:rPr lang="en-US" dirty="0" smtClean="0"/>
              <a:t> followed by an </a:t>
            </a:r>
            <a:r>
              <a:rPr lang="en-US" dirty="0" smtClean="0">
                <a:solidFill>
                  <a:srgbClr val="3366FF"/>
                </a:solidFill>
              </a:rPr>
              <a:t>action</a:t>
            </a:r>
            <a:r>
              <a:rPr lang="en-US" dirty="0"/>
              <a:t>:</a:t>
            </a:r>
            <a:r>
              <a:rPr lang="en-US" dirty="0" smtClean="0"/>
              <a:t> “</a:t>
            </a:r>
            <a:r>
              <a:rPr lang="en-US" dirty="0" err="1" smtClean="0">
                <a:solidFill>
                  <a:srgbClr val="FF6600"/>
                </a:solidFill>
              </a:rPr>
              <a:t>paddle</a:t>
            </a:r>
            <a:r>
              <a:rPr lang="en-US" dirty="0" err="1" smtClean="0">
                <a:solidFill>
                  <a:srgbClr val="3366FF"/>
                </a:solidFill>
              </a:rPr>
              <a:t>MoveLeft</a:t>
            </a:r>
            <a:r>
              <a:rPr lang="en-US" dirty="0" smtClean="0">
                <a:solidFill>
                  <a:srgbClr val="3366FF"/>
                </a:solidFill>
              </a:rPr>
              <a:t>()</a:t>
            </a:r>
            <a:r>
              <a:rPr lang="en-US" dirty="0" smtClean="0"/>
              <a:t>”, “</a:t>
            </a:r>
            <a:r>
              <a:rPr lang="en-US" dirty="0" err="1" smtClean="0">
                <a:solidFill>
                  <a:srgbClr val="FF6600"/>
                </a:solidFill>
              </a:rPr>
              <a:t>ball</a:t>
            </a:r>
            <a:r>
              <a:rPr lang="en-US" dirty="0" err="1" smtClean="0">
                <a:solidFill>
                  <a:srgbClr val="3366FF"/>
                </a:solidFill>
              </a:rPr>
              <a:t>ReflectOffPaddle</a:t>
            </a:r>
            <a:r>
              <a:rPr lang="en-US" dirty="0" smtClean="0"/>
              <a:t>()”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9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55" y="40341"/>
            <a:ext cx="8659091" cy="1411941"/>
          </a:xfrm>
        </p:spPr>
        <p:txBody>
          <a:bodyPr/>
          <a:lstStyle/>
          <a:p>
            <a:r>
              <a:rPr lang="en-US" dirty="0" smtClean="0"/>
              <a:t>The Website is our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970838" cy="4289611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://faculty.washington.edu/rynn/lab_website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(Show them the link they will use here; replace the one above)</a:t>
            </a:r>
          </a:p>
          <a:p>
            <a:endParaRPr lang="en-US" dirty="0"/>
          </a:p>
          <a:p>
            <a:r>
              <a:rPr lang="en-US" dirty="0" smtClean="0"/>
              <a:t>Did you find the cheat codes yet? =)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4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Goals &amp;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Understanding &amp; practice with:</a:t>
            </a:r>
          </a:p>
          <a:p>
            <a:pPr lvl="1"/>
            <a:r>
              <a:rPr lang="en-US" dirty="0" smtClean="0"/>
              <a:t>Single IF statements</a:t>
            </a:r>
          </a:p>
          <a:p>
            <a:pPr lvl="1"/>
            <a:r>
              <a:rPr lang="en-US" dirty="0" smtClean="0"/>
              <a:t>Single, Sequential IF </a:t>
            </a:r>
            <a:r>
              <a:rPr lang="en-US" dirty="0"/>
              <a:t>statements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Single IF/ELSE (with default else)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Nested Single IF statements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IF/ELSE using Logical &amp;&amp;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IF/ELSE using Logical ||</a:t>
            </a:r>
          </a:p>
          <a:p>
            <a:pPr lvl="1"/>
            <a:r>
              <a:rPr lang="en-US" dirty="0" smtClean="0"/>
              <a:t>Multi-Way IF/ELSEIF (with no default else)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Multi-Way IF/ELSE (with default else)</a:t>
            </a:r>
          </a:p>
          <a:p>
            <a:pPr lvl="1"/>
            <a:r>
              <a:rPr lang="en-US" dirty="0" smtClean="0"/>
              <a:t>Switch/Case </a:t>
            </a:r>
            <a:r>
              <a:rPr lang="en-US" dirty="0"/>
              <a:t>statements</a:t>
            </a:r>
          </a:p>
        </p:txBody>
      </p:sp>
    </p:spTree>
    <p:extLst>
      <p:ext uri="{BB962C8B-B14F-4D97-AF65-F5344CB8AC3E}">
        <p14:creationId xmlns:p14="http://schemas.microsoft.com/office/powerpoint/2010/main" val="368262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Lab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565"/>
            <a:ext cx="8351838" cy="428961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SpaceSmasher</a:t>
            </a:r>
            <a:r>
              <a:rPr lang="en-US" dirty="0" smtClean="0"/>
              <a:t> is a complex system with a simplified API</a:t>
            </a:r>
          </a:p>
          <a:p>
            <a:r>
              <a:rPr lang="en-US" dirty="0" smtClean="0"/>
              <a:t>The concepts will follow along with your textbook, but the context will be our custom sandbox.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Examples </a:t>
            </a:r>
          </a:p>
          <a:p>
            <a:pPr lvl="2"/>
            <a:r>
              <a:rPr lang="en-US" dirty="0" smtClean="0"/>
              <a:t>Content</a:t>
            </a:r>
          </a:p>
          <a:p>
            <a:pPr lvl="2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Setup</a:t>
            </a:r>
          </a:p>
          <a:p>
            <a:pPr lvl="3"/>
            <a:r>
              <a:rPr lang="en-US" dirty="0" smtClean="0"/>
              <a:t>Biggest gotcha: remember to run </a:t>
            </a:r>
            <a:r>
              <a:rPr lang="en-US" dirty="0" err="1" smtClean="0"/>
              <a:t>setupForPC</a:t>
            </a:r>
            <a:r>
              <a:rPr lang="en-US" dirty="0" smtClean="0"/>
              <a:t> or </a:t>
            </a:r>
            <a:r>
              <a:rPr lang="en-US" dirty="0" err="1" smtClean="0"/>
              <a:t>setupForMac</a:t>
            </a:r>
            <a:endParaRPr lang="en-US" dirty="0" smtClean="0"/>
          </a:p>
          <a:p>
            <a:pPr lvl="2"/>
            <a:r>
              <a:rPr lang="en-US" dirty="0" smtClean="0"/>
              <a:t>Complexity</a:t>
            </a:r>
          </a:p>
          <a:p>
            <a:pPr lvl="3"/>
            <a:r>
              <a:rPr lang="en-US" dirty="0" smtClean="0"/>
              <a:t>You are in control of a smaller </a:t>
            </a:r>
            <a:r>
              <a:rPr lang="en-US" i="1" dirty="0" smtClean="0"/>
              <a:t>graphics engine</a:t>
            </a:r>
          </a:p>
          <a:p>
            <a:pPr lvl="4"/>
            <a:r>
              <a:rPr lang="en-US" dirty="0" smtClean="0"/>
              <a:t>And you may destroy it.  Don’t be afraid to re-download and start fresh.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8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 of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full </a:t>
            </a:r>
            <a:r>
              <a:rPr lang="en-US" dirty="0" err="1" smtClean="0"/>
              <a:t>SpaceSmasher</a:t>
            </a:r>
            <a:r>
              <a:rPr lang="en-US" dirty="0" smtClean="0"/>
              <a:t> experience</a:t>
            </a:r>
          </a:p>
          <a:p>
            <a:r>
              <a:rPr lang="en-US" dirty="0" smtClean="0"/>
              <a:t>Lets finish parts of the game together</a:t>
            </a:r>
          </a:p>
          <a:p>
            <a:r>
              <a:rPr lang="en-US" dirty="0" smtClean="0"/>
              <a:t>Start by reading the lab</a:t>
            </a:r>
          </a:p>
          <a:p>
            <a:pPr lvl="1"/>
            <a:r>
              <a:rPr lang="en-US" dirty="0" smtClean="0"/>
              <a:t>We’ll start together on TODO1</a:t>
            </a:r>
          </a:p>
        </p:txBody>
      </p:sp>
    </p:spTree>
    <p:extLst>
      <p:ext uri="{BB962C8B-B14F-4D97-AF65-F5344CB8AC3E}">
        <p14:creationId xmlns:p14="http://schemas.microsoft.com/office/powerpoint/2010/main" val="2008493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22036</TotalTime>
  <Words>1993</Words>
  <Application>Microsoft Macintosh PowerPoint</Application>
  <PresentationFormat>On-screen Show (4:3)</PresentationFormat>
  <Paragraphs>264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Infusion</vt:lpstr>
      <vt:lpstr>Conditional Execution in Real-Time Simulations</vt:lpstr>
      <vt:lpstr>Introducing… SpaceSmasher!</vt:lpstr>
      <vt:lpstr>How to Play: Labs in General</vt:lpstr>
      <vt:lpstr>How to Play: SpaceSmasher</vt:lpstr>
      <vt:lpstr>Pick a Method -  Then  Experiment!</vt:lpstr>
      <vt:lpstr>The Website is our Roadmap</vt:lpstr>
      <vt:lpstr>Lab Goals &amp; Outcomes</vt:lpstr>
      <vt:lpstr>Custom Lab Pros &amp; Cons</vt:lpstr>
      <vt:lpstr>At the End of Lab</vt:lpstr>
      <vt:lpstr>Single IF Flowchart</vt:lpstr>
      <vt:lpstr>Single, Sequential IFs Flowchart</vt:lpstr>
      <vt:lpstr>IFs Inside IFs (Nested)</vt:lpstr>
      <vt:lpstr>Which is Correct?</vt:lpstr>
      <vt:lpstr>Single, Sequential IFs  V.S. Chained IF/ELSEs</vt:lpstr>
      <vt:lpstr>In The Beginning… (TODO0, TODO1, TODO2, …) </vt:lpstr>
      <vt:lpstr>Methods For Experimentation</vt:lpstr>
      <vt:lpstr>Lab Activities – TODO 1</vt:lpstr>
      <vt:lpstr>Lab Activities – TODO 3</vt:lpstr>
      <vt:lpstr>Lab Activities – TODO 5</vt:lpstr>
      <vt:lpstr>Lab Activities Continued</vt:lpstr>
      <vt:lpstr>At the End…</vt:lpstr>
      <vt:lpstr>Building Even More Games</vt:lpstr>
      <vt:lpstr>To Get Started in BlueJ</vt:lpstr>
      <vt:lpstr>Troubleshooting Tips</vt:lpstr>
      <vt:lpstr>Library  Config</vt:lpstr>
      <vt:lpstr>TroubleShooting:  OutOfHeapSpace?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ArrayLists</dc:title>
  <dc:creator>ThinBlade</dc:creator>
  <cp:lastModifiedBy>Rob Nash</cp:lastModifiedBy>
  <cp:revision>376</cp:revision>
  <dcterms:created xsi:type="dcterms:W3CDTF">2006-08-16T00:00:00Z</dcterms:created>
  <dcterms:modified xsi:type="dcterms:W3CDTF">2017-03-02T06:08:28Z</dcterms:modified>
</cp:coreProperties>
</file>